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Lst>
  <p:notesMasterIdLst>
    <p:notesMasterId r:id="rId58"/>
  </p:notesMasterIdLst>
  <p:sldIdLst>
    <p:sldId id="256" r:id="rId2"/>
    <p:sldId id="277" r:id="rId3"/>
    <p:sldId id="258" r:id="rId4"/>
    <p:sldId id="313" r:id="rId5"/>
    <p:sldId id="311" r:id="rId6"/>
    <p:sldId id="1391" r:id="rId7"/>
    <p:sldId id="1377" r:id="rId8"/>
    <p:sldId id="282" r:id="rId9"/>
    <p:sldId id="315" r:id="rId10"/>
    <p:sldId id="1378" r:id="rId11"/>
    <p:sldId id="1119" r:id="rId12"/>
    <p:sldId id="1120" r:id="rId13"/>
    <p:sldId id="1379" r:id="rId14"/>
    <p:sldId id="1380" r:id="rId15"/>
    <p:sldId id="265" r:id="rId16"/>
    <p:sldId id="1395" r:id="rId17"/>
    <p:sldId id="1123" r:id="rId18"/>
    <p:sldId id="1397" r:id="rId19"/>
    <p:sldId id="1398" r:id="rId20"/>
    <p:sldId id="273" r:id="rId21"/>
    <p:sldId id="279" r:id="rId22"/>
    <p:sldId id="1383" r:id="rId23"/>
    <p:sldId id="1122" r:id="rId24"/>
    <p:sldId id="532" r:id="rId25"/>
    <p:sldId id="1384" r:id="rId26"/>
    <p:sldId id="1401" r:id="rId27"/>
    <p:sldId id="871" r:id="rId28"/>
    <p:sldId id="1402" r:id="rId29"/>
    <p:sldId id="1403" r:id="rId30"/>
    <p:sldId id="1406" r:id="rId31"/>
    <p:sldId id="1407" r:id="rId32"/>
    <p:sldId id="1408" r:id="rId33"/>
    <p:sldId id="1409" r:id="rId34"/>
    <p:sldId id="1410" r:id="rId35"/>
    <p:sldId id="1411" r:id="rId36"/>
    <p:sldId id="1412" r:id="rId37"/>
    <p:sldId id="1413" r:id="rId38"/>
    <p:sldId id="1226" r:id="rId39"/>
    <p:sldId id="289" r:id="rId40"/>
    <p:sldId id="1374" r:id="rId41"/>
    <p:sldId id="1390" r:id="rId42"/>
    <p:sldId id="1376" r:id="rId43"/>
    <p:sldId id="1414" r:id="rId44"/>
    <p:sldId id="1415" r:id="rId45"/>
    <p:sldId id="1416" r:id="rId46"/>
    <p:sldId id="1417" r:id="rId47"/>
    <p:sldId id="1418" r:id="rId48"/>
    <p:sldId id="296" r:id="rId49"/>
    <p:sldId id="1419" r:id="rId50"/>
    <p:sldId id="1420" r:id="rId51"/>
    <p:sldId id="1422" r:id="rId52"/>
    <p:sldId id="1423" r:id="rId53"/>
    <p:sldId id="1421" r:id="rId54"/>
    <p:sldId id="1282" r:id="rId55"/>
    <p:sldId id="285" r:id="rId56"/>
    <p:sldId id="259" r:id="rId57"/>
  </p:sldIdLst>
  <p:sldSz cx="12192000" cy="6858000"/>
  <p:notesSz cx="6858000" cy="9144000"/>
  <p:defaultTextStyle>
    <a:defPPr>
      <a:defRPr lang="ja-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A"/>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694"/>
  </p:normalViewPr>
  <p:slideViewPr>
    <p:cSldViewPr snapToGrid="0" snapToObjects="1">
      <p:cViewPr varScale="1">
        <p:scale>
          <a:sx n="109" d="100"/>
          <a:sy n="109" d="100"/>
        </p:scale>
        <p:origin x="216"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 Id="rId5" Type="http://schemas.openxmlformats.org/officeDocument/2006/relationships/image" Target="../media/image71.wmf"/><Relationship Id="rId4" Type="http://schemas.openxmlformats.org/officeDocument/2006/relationships/image" Target="../media/image7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image" Target="../media/image10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US"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9130A-B038-7444-9202-B9DD68BD6F20}" type="datetimeFigureOut">
              <a:rPr kumimoji="1" lang="ja-US" altLang="en-US" smtClean="0"/>
              <a:t>1/7/21</a:t>
            </a:fld>
            <a:endParaRPr kumimoji="1" lang="ja-US"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US"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US"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223BB5-8426-954C-A09D-D8557C0E4821}" type="slidenum">
              <a:rPr kumimoji="1" lang="ja-US" altLang="en-US" smtClean="0"/>
              <a:t>‹#›</a:t>
            </a:fld>
            <a:endParaRPr kumimoji="1" lang="ja-US" altLang="en-US"/>
          </a:p>
        </p:txBody>
      </p:sp>
    </p:spTree>
    <p:extLst>
      <p:ext uri="{BB962C8B-B14F-4D97-AF65-F5344CB8AC3E}">
        <p14:creationId xmlns:p14="http://schemas.microsoft.com/office/powerpoint/2010/main" val="340256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9B223BB5-8426-954C-A09D-D8557C0E4821}" type="slidenum">
              <a:rPr kumimoji="1" lang="ja-US" altLang="en-US" smtClean="0"/>
              <a:t>3</a:t>
            </a:fld>
            <a:endParaRPr kumimoji="1" lang="ja-US" altLang="en-US"/>
          </a:p>
        </p:txBody>
      </p:sp>
    </p:spTree>
    <p:extLst>
      <p:ext uri="{BB962C8B-B14F-4D97-AF65-F5344CB8AC3E}">
        <p14:creationId xmlns:p14="http://schemas.microsoft.com/office/powerpoint/2010/main" val="425225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9B223BB5-8426-954C-A09D-D8557C0E4821}" type="slidenum">
              <a:rPr kumimoji="1" lang="ja-US" altLang="en-US" smtClean="0"/>
              <a:t>53</a:t>
            </a:fld>
            <a:endParaRPr kumimoji="1" lang="ja-US" altLang="en-US"/>
          </a:p>
        </p:txBody>
      </p:sp>
    </p:spTree>
    <p:extLst>
      <p:ext uri="{BB962C8B-B14F-4D97-AF65-F5344CB8AC3E}">
        <p14:creationId xmlns:p14="http://schemas.microsoft.com/office/powerpoint/2010/main" val="504029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9B223BB5-8426-954C-A09D-D8557C0E4821}" type="slidenum">
              <a:rPr kumimoji="1" lang="ja-US" altLang="en-US" smtClean="0"/>
              <a:t>4</a:t>
            </a:fld>
            <a:endParaRPr kumimoji="1" lang="ja-US" altLang="en-US"/>
          </a:p>
        </p:txBody>
      </p:sp>
    </p:spTree>
    <p:extLst>
      <p:ext uri="{BB962C8B-B14F-4D97-AF65-F5344CB8AC3E}">
        <p14:creationId xmlns:p14="http://schemas.microsoft.com/office/powerpoint/2010/main" val="1093611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9B223BB5-8426-954C-A09D-D8557C0E4821}" type="slidenum">
              <a:rPr kumimoji="1" lang="ja-US" altLang="en-US" smtClean="0"/>
              <a:t>5</a:t>
            </a:fld>
            <a:endParaRPr kumimoji="1" lang="ja-US" altLang="en-US"/>
          </a:p>
        </p:txBody>
      </p:sp>
    </p:spTree>
    <p:extLst>
      <p:ext uri="{BB962C8B-B14F-4D97-AF65-F5344CB8AC3E}">
        <p14:creationId xmlns:p14="http://schemas.microsoft.com/office/powerpoint/2010/main" val="448071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9B223BB5-8426-954C-A09D-D8557C0E4821}" type="slidenum">
              <a:rPr kumimoji="1" lang="ja-US" altLang="en-US" smtClean="0"/>
              <a:t>9</a:t>
            </a:fld>
            <a:endParaRPr kumimoji="1" lang="ja-US" altLang="en-US"/>
          </a:p>
        </p:txBody>
      </p:sp>
    </p:spTree>
    <p:extLst>
      <p:ext uri="{BB962C8B-B14F-4D97-AF65-F5344CB8AC3E}">
        <p14:creationId xmlns:p14="http://schemas.microsoft.com/office/powerpoint/2010/main" val="425477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9B223BB5-8426-954C-A09D-D8557C0E4821}" type="slidenum">
              <a:rPr kumimoji="1" lang="ja-US" altLang="en-US" smtClean="0"/>
              <a:t>22</a:t>
            </a:fld>
            <a:endParaRPr kumimoji="1" lang="ja-US" altLang="en-US"/>
          </a:p>
        </p:txBody>
      </p:sp>
    </p:spTree>
    <p:extLst>
      <p:ext uri="{BB962C8B-B14F-4D97-AF65-F5344CB8AC3E}">
        <p14:creationId xmlns:p14="http://schemas.microsoft.com/office/powerpoint/2010/main" val="2842536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9B223BB5-8426-954C-A09D-D8557C0E4821}" type="slidenum">
              <a:rPr kumimoji="1" lang="ja-US" altLang="en-US" smtClean="0"/>
              <a:t>29</a:t>
            </a:fld>
            <a:endParaRPr kumimoji="1" lang="ja-US" altLang="en-US"/>
          </a:p>
        </p:txBody>
      </p:sp>
    </p:spTree>
    <p:extLst>
      <p:ext uri="{BB962C8B-B14F-4D97-AF65-F5344CB8AC3E}">
        <p14:creationId xmlns:p14="http://schemas.microsoft.com/office/powerpoint/2010/main" val="389034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9B223BB5-8426-954C-A09D-D8557C0E4821}" type="slidenum">
              <a:rPr kumimoji="1" lang="ja-US" altLang="en-US" smtClean="0"/>
              <a:t>42</a:t>
            </a:fld>
            <a:endParaRPr kumimoji="1" lang="ja-US" altLang="en-US"/>
          </a:p>
        </p:txBody>
      </p:sp>
    </p:spTree>
    <p:extLst>
      <p:ext uri="{BB962C8B-B14F-4D97-AF65-F5344CB8AC3E}">
        <p14:creationId xmlns:p14="http://schemas.microsoft.com/office/powerpoint/2010/main" val="3469475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9B223BB5-8426-954C-A09D-D8557C0E4821}" type="slidenum">
              <a:rPr kumimoji="1" lang="ja-US" altLang="en-US" smtClean="0"/>
              <a:t>43</a:t>
            </a:fld>
            <a:endParaRPr kumimoji="1" lang="ja-US" altLang="en-US"/>
          </a:p>
        </p:txBody>
      </p:sp>
    </p:spTree>
    <p:extLst>
      <p:ext uri="{BB962C8B-B14F-4D97-AF65-F5344CB8AC3E}">
        <p14:creationId xmlns:p14="http://schemas.microsoft.com/office/powerpoint/2010/main" val="1699350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9B223BB5-8426-954C-A09D-D8557C0E4821}" type="slidenum">
              <a:rPr kumimoji="1" lang="ja-US" altLang="en-US" smtClean="0"/>
              <a:t>50</a:t>
            </a:fld>
            <a:endParaRPr kumimoji="1" lang="ja-US" altLang="en-US"/>
          </a:p>
        </p:txBody>
      </p:sp>
    </p:spTree>
    <p:extLst>
      <p:ext uri="{BB962C8B-B14F-4D97-AF65-F5344CB8AC3E}">
        <p14:creationId xmlns:p14="http://schemas.microsoft.com/office/powerpoint/2010/main" val="31096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C2B855-BC6A-4840-944C-5DE2DE8ED69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endParaRPr kumimoji="1" lang="ja-US" altLang="en-US" dirty="0"/>
          </a:p>
        </p:txBody>
      </p:sp>
      <p:sp>
        <p:nvSpPr>
          <p:cNvPr id="3" name="字幕 2">
            <a:extLst>
              <a:ext uri="{FF2B5EF4-FFF2-40B4-BE49-F238E27FC236}">
                <a16:creationId xmlns:a16="http://schemas.microsoft.com/office/drawing/2014/main" id="{EBD7A3F4-FBF5-C940-B7C0-C1420EDC55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ja-US" altLang="en-US"/>
          </a:p>
        </p:txBody>
      </p:sp>
      <p:sp>
        <p:nvSpPr>
          <p:cNvPr id="4" name="日付プレースホルダー 3">
            <a:extLst>
              <a:ext uri="{FF2B5EF4-FFF2-40B4-BE49-F238E27FC236}">
                <a16:creationId xmlns:a16="http://schemas.microsoft.com/office/drawing/2014/main" id="{9122F354-ECE7-284C-B41C-5D3809D64B43}"/>
              </a:ext>
            </a:extLst>
          </p:cNvPr>
          <p:cNvSpPr>
            <a:spLocks noGrp="1"/>
          </p:cNvSpPr>
          <p:nvPr>
            <p:ph type="dt" sz="half" idx="10"/>
          </p:nvPr>
        </p:nvSpPr>
        <p:spPr/>
        <p:txBody>
          <a:bodyPr/>
          <a:lstStyle>
            <a:lvl1pPr>
              <a:defRPr>
                <a:solidFill>
                  <a:schemeClr val="tx1"/>
                </a:solidFill>
              </a:defRPr>
            </a:lvl1p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504792F7-27AC-CE40-A86E-8F6974D1D8F1}"/>
              </a:ext>
            </a:extLst>
          </p:cNvPr>
          <p:cNvSpPr>
            <a:spLocks noGrp="1"/>
          </p:cNvSpPr>
          <p:nvPr>
            <p:ph type="ftr" sz="quarter" idx="11"/>
          </p:nvPr>
        </p:nvSpPr>
        <p:spPr/>
        <p:txBody>
          <a:bodyPr/>
          <a:lstStyle>
            <a:lvl1pPr>
              <a:defRPr>
                <a:solidFill>
                  <a:schemeClr val="tx1"/>
                </a:solidFill>
              </a:defRPr>
            </a:lvl1pPr>
          </a:lstStyle>
          <a:p>
            <a:r>
              <a:rPr kumimoji="1" lang="en" altLang="ja-US"/>
              <a:t>T. Sakaguchi @ Saga U Lecture</a:t>
            </a:r>
            <a:endParaRPr kumimoji="1" lang="ja-US" altLang="en-US"/>
          </a:p>
        </p:txBody>
      </p:sp>
      <p:sp>
        <p:nvSpPr>
          <p:cNvPr id="6" name="スライド番号プレースホルダー 5">
            <a:extLst>
              <a:ext uri="{FF2B5EF4-FFF2-40B4-BE49-F238E27FC236}">
                <a16:creationId xmlns:a16="http://schemas.microsoft.com/office/drawing/2014/main" id="{EE9D0610-C504-C84E-8308-77DD3C85BCA7}"/>
              </a:ext>
            </a:extLst>
          </p:cNvPr>
          <p:cNvSpPr>
            <a:spLocks noGrp="1"/>
          </p:cNvSpPr>
          <p:nvPr>
            <p:ph type="sldNum" sz="quarter" idx="12"/>
          </p:nvPr>
        </p:nvSpPr>
        <p:spPr/>
        <p:txBody>
          <a:bodyPr/>
          <a:lstStyle>
            <a:lvl1pPr>
              <a:defRPr>
                <a:solidFill>
                  <a:schemeClr val="tx1"/>
                </a:solidFill>
              </a:defRPr>
            </a:lvl1pPr>
          </a:lstStyle>
          <a:p>
            <a:fld id="{F9291847-EA59-7F4D-8477-4EA9F25CEBB2}" type="slidenum">
              <a:rPr kumimoji="1" lang="ja-US" altLang="en-US" smtClean="0"/>
              <a:pPr/>
              <a:t>‹#›</a:t>
            </a:fld>
            <a:endParaRPr kumimoji="1" lang="ja-US" altLang="en-US"/>
          </a:p>
        </p:txBody>
      </p:sp>
    </p:spTree>
    <p:extLst>
      <p:ext uri="{BB962C8B-B14F-4D97-AF65-F5344CB8AC3E}">
        <p14:creationId xmlns:p14="http://schemas.microsoft.com/office/powerpoint/2010/main" val="3948231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D77273-9837-984F-9C7C-11027EEA77FC}"/>
              </a:ext>
            </a:extLst>
          </p:cNvPr>
          <p:cNvSpPr>
            <a:spLocks noGrp="1"/>
          </p:cNvSpPr>
          <p:nvPr>
            <p:ph type="title"/>
          </p:nvPr>
        </p:nvSpPr>
        <p:spPr/>
        <p:txBody>
          <a:bodyPr/>
          <a:lstStyle/>
          <a:p>
            <a:r>
              <a:rPr kumimoji="1" lang="ja-JP" altLang="en-US"/>
              <a:t>マスター タイトルの書式設定</a:t>
            </a:r>
            <a:endParaRPr kumimoji="1" lang="ja-US" altLang="en-US"/>
          </a:p>
        </p:txBody>
      </p:sp>
      <p:sp>
        <p:nvSpPr>
          <p:cNvPr id="3" name="縦書きテキスト プレースホルダー 2">
            <a:extLst>
              <a:ext uri="{FF2B5EF4-FFF2-40B4-BE49-F238E27FC236}">
                <a16:creationId xmlns:a16="http://schemas.microsoft.com/office/drawing/2014/main" id="{EF80E5B5-B7B3-F049-A74A-88D8C82A8BF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4" name="日付プレースホルダー 3">
            <a:extLst>
              <a:ext uri="{FF2B5EF4-FFF2-40B4-BE49-F238E27FC236}">
                <a16:creationId xmlns:a16="http://schemas.microsoft.com/office/drawing/2014/main" id="{71F64AD6-876A-E54D-B900-3E92C549225C}"/>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AB0E38AD-3028-254C-97C5-6614EEE6A209}"/>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7CB880E3-98D7-2A45-846D-BD5E21D77782}"/>
              </a:ext>
            </a:extLst>
          </p:cNvPr>
          <p:cNvSpPr>
            <a:spLocks noGrp="1"/>
          </p:cNvSpPr>
          <p:nvPr>
            <p:ph type="sldNum" sz="quarter" idx="12"/>
          </p:nvPr>
        </p:nvSpPr>
        <p:spPr/>
        <p:txBody>
          <a:bodyPr/>
          <a:lstStyle/>
          <a:p>
            <a:fld id="{F9291847-EA59-7F4D-8477-4EA9F25CEBB2}" type="slidenum">
              <a:rPr kumimoji="1" lang="ja-US" altLang="en-US" smtClean="0"/>
              <a:pPr/>
              <a:t>‹#›</a:t>
            </a:fld>
            <a:endParaRPr kumimoji="1" lang="ja-US" altLang="en-US"/>
          </a:p>
        </p:txBody>
      </p:sp>
    </p:spTree>
    <p:extLst>
      <p:ext uri="{BB962C8B-B14F-4D97-AF65-F5344CB8AC3E}">
        <p14:creationId xmlns:p14="http://schemas.microsoft.com/office/powerpoint/2010/main" val="1696692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62AA5E8-5DBC-294E-AB98-4B6DBDA9C6B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endParaRPr kumimoji="1" lang="ja-US" altLang="en-US"/>
          </a:p>
        </p:txBody>
      </p:sp>
      <p:sp>
        <p:nvSpPr>
          <p:cNvPr id="3" name="縦書きテキスト プレースホルダー 2">
            <a:extLst>
              <a:ext uri="{FF2B5EF4-FFF2-40B4-BE49-F238E27FC236}">
                <a16:creationId xmlns:a16="http://schemas.microsoft.com/office/drawing/2014/main" id="{E1B2EB73-4856-DF40-82B7-3518054F553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4" name="日付プレースホルダー 3">
            <a:extLst>
              <a:ext uri="{FF2B5EF4-FFF2-40B4-BE49-F238E27FC236}">
                <a16:creationId xmlns:a16="http://schemas.microsoft.com/office/drawing/2014/main" id="{3E54C3D1-4A4B-A84A-98D0-B98310280876}"/>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89AACA0A-4ADE-ED4E-98A3-5ED29CB53EFF}"/>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0233EE36-4947-7D47-ADFA-CD3B0254B45C}"/>
              </a:ext>
            </a:extLst>
          </p:cNvPr>
          <p:cNvSpPr>
            <a:spLocks noGrp="1"/>
          </p:cNvSpPr>
          <p:nvPr>
            <p:ph type="sldNum" sz="quarter" idx="12"/>
          </p:nvPr>
        </p:nvSpPr>
        <p:spPr/>
        <p:txBody>
          <a:bodyPr/>
          <a:lstStyle/>
          <a:p>
            <a:fld id="{F9291847-EA59-7F4D-8477-4EA9F25CEBB2}" type="slidenum">
              <a:rPr kumimoji="1" lang="ja-US" altLang="en-US" smtClean="0"/>
              <a:pPr/>
              <a:t>‹#›</a:t>
            </a:fld>
            <a:endParaRPr kumimoji="1" lang="ja-US" altLang="en-US"/>
          </a:p>
        </p:txBody>
      </p:sp>
    </p:spTree>
    <p:extLst>
      <p:ext uri="{BB962C8B-B14F-4D97-AF65-F5344CB8AC3E}">
        <p14:creationId xmlns:p14="http://schemas.microsoft.com/office/powerpoint/2010/main" val="3433036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A00A77-04CD-E146-B887-454A9AA79D67}"/>
              </a:ext>
            </a:extLst>
          </p:cNvPr>
          <p:cNvSpPr>
            <a:spLocks noGrp="1"/>
          </p:cNvSpPr>
          <p:nvPr>
            <p:ph type="title"/>
          </p:nvPr>
        </p:nvSpPr>
        <p:spPr>
          <a:xfrm>
            <a:off x="838200" y="478353"/>
            <a:ext cx="10515600" cy="651200"/>
          </a:xfrm>
        </p:spPr>
        <p:txBody>
          <a:bodyPr/>
          <a:lstStyle/>
          <a:p>
            <a:r>
              <a:rPr kumimoji="1" lang="ja-JP" altLang="en-US"/>
              <a:t>マスター タイトルの書式設定</a:t>
            </a:r>
            <a:endParaRPr kumimoji="1" lang="ja-US" altLang="en-US" dirty="0"/>
          </a:p>
        </p:txBody>
      </p:sp>
      <p:sp>
        <p:nvSpPr>
          <p:cNvPr id="3" name="コンテンツ プレースホルダー 2">
            <a:extLst>
              <a:ext uri="{FF2B5EF4-FFF2-40B4-BE49-F238E27FC236}">
                <a16:creationId xmlns:a16="http://schemas.microsoft.com/office/drawing/2014/main" id="{1532020D-264B-6245-B718-33B96F0AD9C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4" name="日付プレースホルダー 3">
            <a:extLst>
              <a:ext uri="{FF2B5EF4-FFF2-40B4-BE49-F238E27FC236}">
                <a16:creationId xmlns:a16="http://schemas.microsoft.com/office/drawing/2014/main" id="{5BFBE1DC-AC4E-5940-9F1D-63EA05E8D15A}"/>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83DC7549-1561-1E40-9994-9340C493EF90}"/>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61BBA7FB-1027-8E4A-B8E8-CCBCD3901B34}"/>
              </a:ext>
            </a:extLst>
          </p:cNvPr>
          <p:cNvSpPr>
            <a:spLocks noGrp="1"/>
          </p:cNvSpPr>
          <p:nvPr>
            <p:ph type="sldNum" sz="quarter" idx="12"/>
          </p:nvPr>
        </p:nvSpPr>
        <p:spPr/>
        <p:txBody>
          <a:bodyPr/>
          <a:lstStyle/>
          <a:p>
            <a:fld id="{F9291847-EA59-7F4D-8477-4EA9F25CEBB2}" type="slidenum">
              <a:rPr kumimoji="1" lang="ja-US" altLang="en-US" smtClean="0"/>
              <a:pPr/>
              <a:t>‹#›</a:t>
            </a:fld>
            <a:endParaRPr kumimoji="1" lang="ja-US" altLang="en-US"/>
          </a:p>
        </p:txBody>
      </p:sp>
    </p:spTree>
    <p:extLst>
      <p:ext uri="{BB962C8B-B14F-4D97-AF65-F5344CB8AC3E}">
        <p14:creationId xmlns:p14="http://schemas.microsoft.com/office/powerpoint/2010/main" val="1112438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233AA4-1D2F-D240-884E-129D33EDD224}"/>
              </a:ext>
            </a:extLst>
          </p:cNvPr>
          <p:cNvSpPr>
            <a:spLocks noGrp="1"/>
          </p:cNvSpPr>
          <p:nvPr>
            <p:ph type="title"/>
          </p:nvPr>
        </p:nvSpPr>
        <p:spPr>
          <a:xfrm>
            <a:off x="831850" y="2544417"/>
            <a:ext cx="10515600" cy="1162880"/>
          </a:xfrm>
        </p:spPr>
        <p:txBody>
          <a:bodyPr anchor="ctr">
            <a:normAutofit/>
          </a:bodyPr>
          <a:lstStyle>
            <a:lvl1pPr algn="ctr">
              <a:defRPr sz="4800"/>
            </a:lvl1pPr>
          </a:lstStyle>
          <a:p>
            <a:r>
              <a:rPr kumimoji="1" lang="ja-JP" altLang="en-US"/>
              <a:t>マスター タイトルの書式設定</a:t>
            </a:r>
            <a:endParaRPr kumimoji="1" lang="ja-US" altLang="en-US" dirty="0"/>
          </a:p>
        </p:txBody>
      </p:sp>
      <p:sp>
        <p:nvSpPr>
          <p:cNvPr id="3" name="テキスト プレースホルダー 2">
            <a:extLst>
              <a:ext uri="{FF2B5EF4-FFF2-40B4-BE49-F238E27FC236}">
                <a16:creationId xmlns:a16="http://schemas.microsoft.com/office/drawing/2014/main" id="{7F4416B3-4E56-F54D-A95D-AF87C9370E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1D3196E-BCD9-1344-B943-07235C9A09CC}"/>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9A484AFB-852C-B942-A5B2-2BE73E73B2CA}"/>
              </a:ext>
            </a:extLst>
          </p:cNvPr>
          <p:cNvSpPr>
            <a:spLocks noGrp="1"/>
          </p:cNvSpPr>
          <p:nvPr>
            <p:ph type="ftr" sz="quarter" idx="11"/>
          </p:nvPr>
        </p:nvSpPr>
        <p:spPr/>
        <p:txBody>
          <a:bodyPr/>
          <a:lstStyle/>
          <a:p>
            <a:r>
              <a:rPr kumimoji="1" lang="en" altLang="ja-US"/>
              <a:t>T. Sakaguchi @ Saga U Lecture</a:t>
            </a:r>
            <a:endParaRPr kumimoji="1" lang="ja-US" altLang="en-US"/>
          </a:p>
        </p:txBody>
      </p:sp>
      <p:sp>
        <p:nvSpPr>
          <p:cNvPr id="6" name="スライド番号プレースホルダー 5">
            <a:extLst>
              <a:ext uri="{FF2B5EF4-FFF2-40B4-BE49-F238E27FC236}">
                <a16:creationId xmlns:a16="http://schemas.microsoft.com/office/drawing/2014/main" id="{00C6A7A1-6F6F-5147-91F2-1E536A85B849}"/>
              </a:ext>
            </a:extLst>
          </p:cNvPr>
          <p:cNvSpPr>
            <a:spLocks noGrp="1"/>
          </p:cNvSpPr>
          <p:nvPr>
            <p:ph type="sldNum" sz="quarter" idx="12"/>
          </p:nvPr>
        </p:nvSpPr>
        <p:spPr/>
        <p:txBody>
          <a:bodyPr/>
          <a:lstStyle/>
          <a:p>
            <a:fld id="{F9291847-EA59-7F4D-8477-4EA9F25CEBB2}" type="slidenum">
              <a:rPr kumimoji="1" lang="ja-US" altLang="en-US" smtClean="0"/>
              <a:t>‹#›</a:t>
            </a:fld>
            <a:endParaRPr kumimoji="1" lang="ja-US" altLang="en-US"/>
          </a:p>
        </p:txBody>
      </p:sp>
    </p:spTree>
    <p:extLst>
      <p:ext uri="{BB962C8B-B14F-4D97-AF65-F5344CB8AC3E}">
        <p14:creationId xmlns:p14="http://schemas.microsoft.com/office/powerpoint/2010/main" val="266735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37ABB3-9B20-C748-9631-E39250A94280}"/>
              </a:ext>
            </a:extLst>
          </p:cNvPr>
          <p:cNvSpPr>
            <a:spLocks noGrp="1"/>
          </p:cNvSpPr>
          <p:nvPr>
            <p:ph type="title"/>
          </p:nvPr>
        </p:nvSpPr>
        <p:spPr/>
        <p:txBody>
          <a:bodyPr/>
          <a:lstStyle/>
          <a:p>
            <a:r>
              <a:rPr kumimoji="1" lang="ja-JP" altLang="en-US"/>
              <a:t>マスター タイトルの書式設定</a:t>
            </a:r>
            <a:endParaRPr kumimoji="1" lang="ja-US" altLang="en-US"/>
          </a:p>
        </p:txBody>
      </p:sp>
      <p:sp>
        <p:nvSpPr>
          <p:cNvPr id="3" name="コンテンツ プレースホルダー 2">
            <a:extLst>
              <a:ext uri="{FF2B5EF4-FFF2-40B4-BE49-F238E27FC236}">
                <a16:creationId xmlns:a16="http://schemas.microsoft.com/office/drawing/2014/main" id="{D5CF30B4-F3C3-BF4C-B283-A288D63E836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4" name="コンテンツ プレースホルダー 3">
            <a:extLst>
              <a:ext uri="{FF2B5EF4-FFF2-40B4-BE49-F238E27FC236}">
                <a16:creationId xmlns:a16="http://schemas.microsoft.com/office/drawing/2014/main" id="{5D2FA067-58D8-954A-8C76-54C7D47668E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5" name="日付プレースホルダー 4">
            <a:extLst>
              <a:ext uri="{FF2B5EF4-FFF2-40B4-BE49-F238E27FC236}">
                <a16:creationId xmlns:a16="http://schemas.microsoft.com/office/drawing/2014/main" id="{E2F89A4E-A31B-AE48-9E11-5F575C7605C7}"/>
              </a:ext>
            </a:extLst>
          </p:cNvPr>
          <p:cNvSpPr>
            <a:spLocks noGrp="1"/>
          </p:cNvSpPr>
          <p:nvPr>
            <p:ph type="dt" sz="half" idx="10"/>
          </p:nvPr>
        </p:nvSpPr>
        <p:spPr/>
        <p:txBody>
          <a:bodyPr/>
          <a:lstStyle/>
          <a:p>
            <a:r>
              <a:rPr kumimoji="1" lang="en-US" altLang="ja-JP"/>
              <a:t>1/8/2021</a:t>
            </a:r>
            <a:endParaRPr kumimoji="1" lang="ja-US" altLang="en-US"/>
          </a:p>
        </p:txBody>
      </p:sp>
      <p:sp>
        <p:nvSpPr>
          <p:cNvPr id="6" name="フッター プレースホルダー 5">
            <a:extLst>
              <a:ext uri="{FF2B5EF4-FFF2-40B4-BE49-F238E27FC236}">
                <a16:creationId xmlns:a16="http://schemas.microsoft.com/office/drawing/2014/main" id="{3DA20CE7-E41F-8D4C-A5F2-F058180F30B4}"/>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7" name="スライド番号プレースホルダー 6">
            <a:extLst>
              <a:ext uri="{FF2B5EF4-FFF2-40B4-BE49-F238E27FC236}">
                <a16:creationId xmlns:a16="http://schemas.microsoft.com/office/drawing/2014/main" id="{9482B164-D1A4-1648-8E07-58FB7FFFA419}"/>
              </a:ext>
            </a:extLst>
          </p:cNvPr>
          <p:cNvSpPr>
            <a:spLocks noGrp="1"/>
          </p:cNvSpPr>
          <p:nvPr>
            <p:ph type="sldNum" sz="quarter" idx="12"/>
          </p:nvPr>
        </p:nvSpPr>
        <p:spPr/>
        <p:txBody>
          <a:bodyPr/>
          <a:lstStyle/>
          <a:p>
            <a:fld id="{F9291847-EA59-7F4D-8477-4EA9F25CEBB2}" type="slidenum">
              <a:rPr kumimoji="1" lang="ja-US" altLang="en-US" smtClean="0"/>
              <a:pPr/>
              <a:t>‹#›</a:t>
            </a:fld>
            <a:endParaRPr kumimoji="1" lang="ja-US" altLang="en-US"/>
          </a:p>
        </p:txBody>
      </p:sp>
    </p:spTree>
    <p:extLst>
      <p:ext uri="{BB962C8B-B14F-4D97-AF65-F5344CB8AC3E}">
        <p14:creationId xmlns:p14="http://schemas.microsoft.com/office/powerpoint/2010/main" val="2954153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B47903-A59F-9144-99ED-731825A2BEEA}"/>
              </a:ext>
            </a:extLst>
          </p:cNvPr>
          <p:cNvSpPr>
            <a:spLocks noGrp="1"/>
          </p:cNvSpPr>
          <p:nvPr>
            <p:ph type="title"/>
          </p:nvPr>
        </p:nvSpPr>
        <p:spPr>
          <a:xfrm>
            <a:off x="839788" y="365125"/>
            <a:ext cx="10515600" cy="1325563"/>
          </a:xfrm>
        </p:spPr>
        <p:txBody>
          <a:bodyPr/>
          <a:lstStyle/>
          <a:p>
            <a:r>
              <a:rPr kumimoji="1" lang="ja-JP" altLang="en-US"/>
              <a:t>マスター タイトルの書式設定</a:t>
            </a:r>
            <a:endParaRPr kumimoji="1" lang="ja-US" altLang="en-US"/>
          </a:p>
        </p:txBody>
      </p:sp>
      <p:sp>
        <p:nvSpPr>
          <p:cNvPr id="3" name="テキスト プレースホルダー 2">
            <a:extLst>
              <a:ext uri="{FF2B5EF4-FFF2-40B4-BE49-F238E27FC236}">
                <a16:creationId xmlns:a16="http://schemas.microsoft.com/office/drawing/2014/main" id="{019C3111-795C-004C-9431-1FC89734F8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9DFA996-615D-BF4E-A345-13558B4EAD5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5" name="テキスト プレースホルダー 4">
            <a:extLst>
              <a:ext uri="{FF2B5EF4-FFF2-40B4-BE49-F238E27FC236}">
                <a16:creationId xmlns:a16="http://schemas.microsoft.com/office/drawing/2014/main" id="{FA54A781-2956-8D46-86EA-1086AF2284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5FC1FD9-0F1D-0040-B92D-41CBC772B8D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7" name="日付プレースホルダー 6">
            <a:extLst>
              <a:ext uri="{FF2B5EF4-FFF2-40B4-BE49-F238E27FC236}">
                <a16:creationId xmlns:a16="http://schemas.microsoft.com/office/drawing/2014/main" id="{067B8CBC-52B5-904C-94D7-8FBCF657A04B}"/>
              </a:ext>
            </a:extLst>
          </p:cNvPr>
          <p:cNvSpPr>
            <a:spLocks noGrp="1"/>
          </p:cNvSpPr>
          <p:nvPr>
            <p:ph type="dt" sz="half" idx="10"/>
          </p:nvPr>
        </p:nvSpPr>
        <p:spPr/>
        <p:txBody>
          <a:bodyPr/>
          <a:lstStyle/>
          <a:p>
            <a:r>
              <a:rPr kumimoji="1" lang="en-US" altLang="ja-JP"/>
              <a:t>1/8/2021</a:t>
            </a:r>
            <a:endParaRPr kumimoji="1" lang="ja-US" altLang="en-US"/>
          </a:p>
        </p:txBody>
      </p:sp>
      <p:sp>
        <p:nvSpPr>
          <p:cNvPr id="8" name="フッター プレースホルダー 7">
            <a:extLst>
              <a:ext uri="{FF2B5EF4-FFF2-40B4-BE49-F238E27FC236}">
                <a16:creationId xmlns:a16="http://schemas.microsoft.com/office/drawing/2014/main" id="{78030F5A-52EC-7740-B057-F16C606A5F2F}"/>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9" name="スライド番号プレースホルダー 8">
            <a:extLst>
              <a:ext uri="{FF2B5EF4-FFF2-40B4-BE49-F238E27FC236}">
                <a16:creationId xmlns:a16="http://schemas.microsoft.com/office/drawing/2014/main" id="{D57D63EF-F82F-6E48-B924-0EE201723D0D}"/>
              </a:ext>
            </a:extLst>
          </p:cNvPr>
          <p:cNvSpPr>
            <a:spLocks noGrp="1"/>
          </p:cNvSpPr>
          <p:nvPr>
            <p:ph type="sldNum" sz="quarter" idx="12"/>
          </p:nvPr>
        </p:nvSpPr>
        <p:spPr/>
        <p:txBody>
          <a:bodyPr/>
          <a:lstStyle/>
          <a:p>
            <a:fld id="{F9291847-EA59-7F4D-8477-4EA9F25CEBB2}" type="slidenum">
              <a:rPr kumimoji="1" lang="ja-US" altLang="en-US" smtClean="0"/>
              <a:pPr/>
              <a:t>‹#›</a:t>
            </a:fld>
            <a:endParaRPr kumimoji="1" lang="ja-US" altLang="en-US"/>
          </a:p>
        </p:txBody>
      </p:sp>
    </p:spTree>
    <p:extLst>
      <p:ext uri="{BB962C8B-B14F-4D97-AF65-F5344CB8AC3E}">
        <p14:creationId xmlns:p14="http://schemas.microsoft.com/office/powerpoint/2010/main" val="131744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FEA05E-95C8-4D41-8FA7-8D6FEC95A870}"/>
              </a:ext>
            </a:extLst>
          </p:cNvPr>
          <p:cNvSpPr>
            <a:spLocks noGrp="1"/>
          </p:cNvSpPr>
          <p:nvPr>
            <p:ph type="title"/>
          </p:nvPr>
        </p:nvSpPr>
        <p:spPr/>
        <p:txBody>
          <a:bodyPr/>
          <a:lstStyle/>
          <a:p>
            <a:r>
              <a:rPr kumimoji="1" lang="ja-JP" altLang="en-US"/>
              <a:t>マスター タイトルの書式設定</a:t>
            </a:r>
            <a:endParaRPr kumimoji="1" lang="ja-US" altLang="en-US"/>
          </a:p>
        </p:txBody>
      </p:sp>
      <p:sp>
        <p:nvSpPr>
          <p:cNvPr id="3" name="日付プレースホルダー 2">
            <a:extLst>
              <a:ext uri="{FF2B5EF4-FFF2-40B4-BE49-F238E27FC236}">
                <a16:creationId xmlns:a16="http://schemas.microsoft.com/office/drawing/2014/main" id="{FF88FA1D-86D8-CF4F-9027-FFBEB8D880C7}"/>
              </a:ext>
            </a:extLst>
          </p:cNvPr>
          <p:cNvSpPr>
            <a:spLocks noGrp="1"/>
          </p:cNvSpPr>
          <p:nvPr>
            <p:ph type="dt" sz="half" idx="10"/>
          </p:nvPr>
        </p:nvSpPr>
        <p:spPr/>
        <p:txBody>
          <a:bodyPr/>
          <a:lstStyle/>
          <a:p>
            <a:r>
              <a:rPr kumimoji="1" lang="en-US" altLang="ja-JP"/>
              <a:t>1/8/2021</a:t>
            </a:r>
            <a:endParaRPr kumimoji="1" lang="ja-US" altLang="en-US"/>
          </a:p>
        </p:txBody>
      </p:sp>
      <p:sp>
        <p:nvSpPr>
          <p:cNvPr id="4" name="フッター プレースホルダー 3">
            <a:extLst>
              <a:ext uri="{FF2B5EF4-FFF2-40B4-BE49-F238E27FC236}">
                <a16:creationId xmlns:a16="http://schemas.microsoft.com/office/drawing/2014/main" id="{927B36D8-C573-3946-AF1B-CA2F14E086A9}"/>
              </a:ext>
            </a:extLst>
          </p:cNvPr>
          <p:cNvSpPr>
            <a:spLocks noGrp="1"/>
          </p:cNvSpPr>
          <p:nvPr>
            <p:ph type="ftr" sz="quarter" idx="11"/>
          </p:nvPr>
        </p:nvSpPr>
        <p:spPr/>
        <p:txBody>
          <a:bodyPr/>
          <a:lstStyle/>
          <a:p>
            <a:r>
              <a:rPr kumimoji="1" lang="en" altLang="ja-US"/>
              <a:t>T. Sakaguchi @ Saga U Lecture</a:t>
            </a:r>
            <a:endParaRPr kumimoji="1" lang="ja-US" altLang="en-US"/>
          </a:p>
        </p:txBody>
      </p:sp>
      <p:sp>
        <p:nvSpPr>
          <p:cNvPr id="5" name="スライド番号プレースホルダー 4">
            <a:extLst>
              <a:ext uri="{FF2B5EF4-FFF2-40B4-BE49-F238E27FC236}">
                <a16:creationId xmlns:a16="http://schemas.microsoft.com/office/drawing/2014/main" id="{844A8F8B-7DCA-3B40-9C92-69D7E62E8FDB}"/>
              </a:ext>
            </a:extLst>
          </p:cNvPr>
          <p:cNvSpPr>
            <a:spLocks noGrp="1"/>
          </p:cNvSpPr>
          <p:nvPr>
            <p:ph type="sldNum" sz="quarter" idx="12"/>
          </p:nvPr>
        </p:nvSpPr>
        <p:spPr/>
        <p:txBody>
          <a:bodyPr/>
          <a:lstStyle/>
          <a:p>
            <a:fld id="{F9291847-EA59-7F4D-8477-4EA9F25CEBB2}" type="slidenum">
              <a:rPr kumimoji="1" lang="ja-US" altLang="en-US" smtClean="0"/>
              <a:t>‹#›</a:t>
            </a:fld>
            <a:endParaRPr kumimoji="1" lang="ja-US" altLang="en-US"/>
          </a:p>
        </p:txBody>
      </p:sp>
    </p:spTree>
    <p:extLst>
      <p:ext uri="{BB962C8B-B14F-4D97-AF65-F5344CB8AC3E}">
        <p14:creationId xmlns:p14="http://schemas.microsoft.com/office/powerpoint/2010/main" val="591899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3F9CB2A-D5E1-BF4F-A8C0-E4DD3E08A96B}"/>
              </a:ext>
            </a:extLst>
          </p:cNvPr>
          <p:cNvSpPr>
            <a:spLocks noGrp="1"/>
          </p:cNvSpPr>
          <p:nvPr>
            <p:ph type="dt" sz="half" idx="10"/>
          </p:nvPr>
        </p:nvSpPr>
        <p:spPr/>
        <p:txBody>
          <a:bodyPr/>
          <a:lstStyle/>
          <a:p>
            <a:r>
              <a:rPr kumimoji="1" lang="en-US" altLang="ja-JP"/>
              <a:t>1/8/2021</a:t>
            </a:r>
            <a:endParaRPr kumimoji="1" lang="ja-US" altLang="en-US"/>
          </a:p>
        </p:txBody>
      </p:sp>
      <p:sp>
        <p:nvSpPr>
          <p:cNvPr id="3" name="フッター プレースホルダー 2">
            <a:extLst>
              <a:ext uri="{FF2B5EF4-FFF2-40B4-BE49-F238E27FC236}">
                <a16:creationId xmlns:a16="http://schemas.microsoft.com/office/drawing/2014/main" id="{9E822B1C-90B7-C248-9906-216D74F21881}"/>
              </a:ext>
            </a:extLst>
          </p:cNvPr>
          <p:cNvSpPr>
            <a:spLocks noGrp="1"/>
          </p:cNvSpPr>
          <p:nvPr>
            <p:ph type="ftr" sz="quarter" idx="11"/>
          </p:nvPr>
        </p:nvSpPr>
        <p:spPr/>
        <p:txBody>
          <a:bodyPr/>
          <a:lstStyle/>
          <a:p>
            <a:r>
              <a:rPr kumimoji="1" lang="en" altLang="ja-US"/>
              <a:t>T. Sakaguchi @ Saga U Lecture</a:t>
            </a:r>
            <a:endParaRPr kumimoji="1" lang="ja-US" altLang="en-US"/>
          </a:p>
        </p:txBody>
      </p:sp>
      <p:sp>
        <p:nvSpPr>
          <p:cNvPr id="4" name="スライド番号プレースホルダー 3">
            <a:extLst>
              <a:ext uri="{FF2B5EF4-FFF2-40B4-BE49-F238E27FC236}">
                <a16:creationId xmlns:a16="http://schemas.microsoft.com/office/drawing/2014/main" id="{14F9A533-A61B-DC43-9E8D-89811DCF997D}"/>
              </a:ext>
            </a:extLst>
          </p:cNvPr>
          <p:cNvSpPr>
            <a:spLocks noGrp="1"/>
          </p:cNvSpPr>
          <p:nvPr>
            <p:ph type="sldNum" sz="quarter" idx="12"/>
          </p:nvPr>
        </p:nvSpPr>
        <p:spPr/>
        <p:txBody>
          <a:bodyPr/>
          <a:lstStyle/>
          <a:p>
            <a:fld id="{F9291847-EA59-7F4D-8477-4EA9F25CEBB2}" type="slidenum">
              <a:rPr kumimoji="1" lang="ja-US" altLang="en-US" smtClean="0"/>
              <a:t>‹#›</a:t>
            </a:fld>
            <a:endParaRPr kumimoji="1" lang="ja-US" altLang="en-US"/>
          </a:p>
        </p:txBody>
      </p:sp>
    </p:spTree>
    <p:extLst>
      <p:ext uri="{BB962C8B-B14F-4D97-AF65-F5344CB8AC3E}">
        <p14:creationId xmlns:p14="http://schemas.microsoft.com/office/powerpoint/2010/main" val="2703554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6E3843-3B63-424A-9162-856D53E04A1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endParaRPr kumimoji="1" lang="ja-US" altLang="en-US"/>
          </a:p>
        </p:txBody>
      </p:sp>
      <p:sp>
        <p:nvSpPr>
          <p:cNvPr id="3" name="コンテンツ プレースホルダー 2">
            <a:extLst>
              <a:ext uri="{FF2B5EF4-FFF2-40B4-BE49-F238E27FC236}">
                <a16:creationId xmlns:a16="http://schemas.microsoft.com/office/drawing/2014/main" id="{486D8DFF-719C-5E47-B8BC-B7B81F073F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4" name="テキスト プレースホルダー 3">
            <a:extLst>
              <a:ext uri="{FF2B5EF4-FFF2-40B4-BE49-F238E27FC236}">
                <a16:creationId xmlns:a16="http://schemas.microsoft.com/office/drawing/2014/main" id="{D79C17C2-D7FC-C645-A71A-18C49B446C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E7155A1-115E-5341-BFC3-4407E3F5D80E}"/>
              </a:ext>
            </a:extLst>
          </p:cNvPr>
          <p:cNvSpPr>
            <a:spLocks noGrp="1"/>
          </p:cNvSpPr>
          <p:nvPr>
            <p:ph type="dt" sz="half" idx="10"/>
          </p:nvPr>
        </p:nvSpPr>
        <p:spPr/>
        <p:txBody>
          <a:bodyPr/>
          <a:lstStyle/>
          <a:p>
            <a:r>
              <a:rPr kumimoji="1" lang="en-US" altLang="ja-JP"/>
              <a:t>1/8/2021</a:t>
            </a:r>
            <a:endParaRPr kumimoji="1" lang="ja-US" altLang="en-US"/>
          </a:p>
        </p:txBody>
      </p:sp>
      <p:sp>
        <p:nvSpPr>
          <p:cNvPr id="6" name="フッター プレースホルダー 5">
            <a:extLst>
              <a:ext uri="{FF2B5EF4-FFF2-40B4-BE49-F238E27FC236}">
                <a16:creationId xmlns:a16="http://schemas.microsoft.com/office/drawing/2014/main" id="{4AE90E6F-232F-ED4B-9CA1-1D581D874265}"/>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7" name="スライド番号プレースホルダー 6">
            <a:extLst>
              <a:ext uri="{FF2B5EF4-FFF2-40B4-BE49-F238E27FC236}">
                <a16:creationId xmlns:a16="http://schemas.microsoft.com/office/drawing/2014/main" id="{738C4B3A-86B3-1449-921D-0BEA420BCC6B}"/>
              </a:ext>
            </a:extLst>
          </p:cNvPr>
          <p:cNvSpPr>
            <a:spLocks noGrp="1"/>
          </p:cNvSpPr>
          <p:nvPr>
            <p:ph type="sldNum" sz="quarter" idx="12"/>
          </p:nvPr>
        </p:nvSpPr>
        <p:spPr/>
        <p:txBody>
          <a:bodyPr/>
          <a:lstStyle/>
          <a:p>
            <a:fld id="{F9291847-EA59-7F4D-8477-4EA9F25CEBB2}" type="slidenum">
              <a:rPr kumimoji="1" lang="ja-US" altLang="en-US" smtClean="0"/>
              <a:pPr/>
              <a:t>‹#›</a:t>
            </a:fld>
            <a:endParaRPr kumimoji="1" lang="ja-US" altLang="en-US"/>
          </a:p>
        </p:txBody>
      </p:sp>
    </p:spTree>
    <p:extLst>
      <p:ext uri="{BB962C8B-B14F-4D97-AF65-F5344CB8AC3E}">
        <p14:creationId xmlns:p14="http://schemas.microsoft.com/office/powerpoint/2010/main" val="29296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B9D81B-4780-4344-ADF0-59962FE0ACC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endParaRPr kumimoji="1" lang="ja-US" altLang="en-US"/>
          </a:p>
        </p:txBody>
      </p:sp>
      <p:sp>
        <p:nvSpPr>
          <p:cNvPr id="3" name="図プレースホルダー 2">
            <a:extLst>
              <a:ext uri="{FF2B5EF4-FFF2-40B4-BE49-F238E27FC236}">
                <a16:creationId xmlns:a16="http://schemas.microsoft.com/office/drawing/2014/main" id="{64436EF6-067C-824E-9290-2C3F246A80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US" altLang="en-US"/>
          </a:p>
        </p:txBody>
      </p:sp>
      <p:sp>
        <p:nvSpPr>
          <p:cNvPr id="4" name="テキスト プレースホルダー 3">
            <a:extLst>
              <a:ext uri="{FF2B5EF4-FFF2-40B4-BE49-F238E27FC236}">
                <a16:creationId xmlns:a16="http://schemas.microsoft.com/office/drawing/2014/main" id="{CCE817D7-04F5-F844-B46A-E8EC1E21A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9BE9E35-347D-6F4C-98D0-58BF1CA00B4B}"/>
              </a:ext>
            </a:extLst>
          </p:cNvPr>
          <p:cNvSpPr>
            <a:spLocks noGrp="1"/>
          </p:cNvSpPr>
          <p:nvPr>
            <p:ph type="dt" sz="half" idx="10"/>
          </p:nvPr>
        </p:nvSpPr>
        <p:spPr/>
        <p:txBody>
          <a:bodyPr/>
          <a:lstStyle/>
          <a:p>
            <a:r>
              <a:rPr kumimoji="1" lang="en-US" altLang="ja-JP"/>
              <a:t>1/8/2021</a:t>
            </a:r>
            <a:endParaRPr kumimoji="1" lang="ja-US" altLang="en-US"/>
          </a:p>
        </p:txBody>
      </p:sp>
      <p:sp>
        <p:nvSpPr>
          <p:cNvPr id="6" name="フッター プレースホルダー 5">
            <a:extLst>
              <a:ext uri="{FF2B5EF4-FFF2-40B4-BE49-F238E27FC236}">
                <a16:creationId xmlns:a16="http://schemas.microsoft.com/office/drawing/2014/main" id="{0197A9CB-778A-C34B-97C2-598E29859E71}"/>
              </a:ext>
            </a:extLst>
          </p:cNvPr>
          <p:cNvSpPr>
            <a:spLocks noGrp="1"/>
          </p:cNvSpPr>
          <p:nvPr>
            <p:ph type="ftr" sz="quarter" idx="11"/>
          </p:nvPr>
        </p:nvSpPr>
        <p:spPr/>
        <p:txBody>
          <a:bodyPr/>
          <a:lstStyle/>
          <a:p>
            <a:r>
              <a:rPr kumimoji="1" lang="en" altLang="ja-US"/>
              <a:t>T. Sakaguchi @ Saga U Lecture</a:t>
            </a:r>
            <a:endParaRPr kumimoji="1" lang="ja-US" altLang="en-US"/>
          </a:p>
        </p:txBody>
      </p:sp>
      <p:sp>
        <p:nvSpPr>
          <p:cNvPr id="7" name="スライド番号プレースホルダー 6">
            <a:extLst>
              <a:ext uri="{FF2B5EF4-FFF2-40B4-BE49-F238E27FC236}">
                <a16:creationId xmlns:a16="http://schemas.microsoft.com/office/drawing/2014/main" id="{5BC7E4E4-CDFB-4C42-85BC-A3A11098E3B0}"/>
              </a:ext>
            </a:extLst>
          </p:cNvPr>
          <p:cNvSpPr>
            <a:spLocks noGrp="1"/>
          </p:cNvSpPr>
          <p:nvPr>
            <p:ph type="sldNum" sz="quarter" idx="12"/>
          </p:nvPr>
        </p:nvSpPr>
        <p:spPr/>
        <p:txBody>
          <a:bodyPr/>
          <a:lstStyle/>
          <a:p>
            <a:fld id="{F9291847-EA59-7F4D-8477-4EA9F25CEBB2}" type="slidenum">
              <a:rPr kumimoji="1" lang="ja-US" altLang="en-US" smtClean="0"/>
              <a:t>‹#›</a:t>
            </a:fld>
            <a:endParaRPr kumimoji="1" lang="ja-US" altLang="en-US"/>
          </a:p>
        </p:txBody>
      </p:sp>
    </p:spTree>
    <p:extLst>
      <p:ext uri="{BB962C8B-B14F-4D97-AF65-F5344CB8AC3E}">
        <p14:creationId xmlns:p14="http://schemas.microsoft.com/office/powerpoint/2010/main" val="2318832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CE8D33B-186A-104E-AD6D-9E35B7958395}"/>
              </a:ext>
            </a:extLst>
          </p:cNvPr>
          <p:cNvSpPr>
            <a:spLocks noGrp="1"/>
          </p:cNvSpPr>
          <p:nvPr>
            <p:ph type="title"/>
          </p:nvPr>
        </p:nvSpPr>
        <p:spPr>
          <a:xfrm>
            <a:off x="838200" y="482356"/>
            <a:ext cx="10515600" cy="636440"/>
          </a:xfrm>
          <a:prstGeom prst="rect">
            <a:avLst/>
          </a:prstGeom>
        </p:spPr>
        <p:txBody>
          <a:bodyPr vert="horz" lIns="91440" tIns="45720" rIns="91440" bIns="45720" rtlCol="0" anchor="ctr">
            <a:normAutofit/>
          </a:bodyPr>
          <a:lstStyle/>
          <a:p>
            <a:r>
              <a:rPr kumimoji="1" lang="ja-JP" altLang="en-US"/>
              <a:t>マスター タイトルの書式設定</a:t>
            </a:r>
            <a:endParaRPr kumimoji="1" lang="ja-US" altLang="en-US" dirty="0"/>
          </a:p>
        </p:txBody>
      </p:sp>
      <p:sp>
        <p:nvSpPr>
          <p:cNvPr id="3" name="テキスト プレースホルダー 2">
            <a:extLst>
              <a:ext uri="{FF2B5EF4-FFF2-40B4-BE49-F238E27FC236}">
                <a16:creationId xmlns:a16="http://schemas.microsoft.com/office/drawing/2014/main" id="{FCC45A87-2975-084B-AA4D-AEAA08E783A1}"/>
              </a:ext>
            </a:extLst>
          </p:cNvPr>
          <p:cNvSpPr>
            <a:spLocks noGrp="1"/>
          </p:cNvSpPr>
          <p:nvPr>
            <p:ph type="body" idx="1"/>
          </p:nvPr>
        </p:nvSpPr>
        <p:spPr>
          <a:xfrm>
            <a:off x="838200" y="1290918"/>
            <a:ext cx="10515600" cy="488604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ja-US" altLang="en-US" dirty="0"/>
          </a:p>
        </p:txBody>
      </p:sp>
      <p:sp>
        <p:nvSpPr>
          <p:cNvPr id="4" name="日付プレースホルダー 3">
            <a:extLst>
              <a:ext uri="{FF2B5EF4-FFF2-40B4-BE49-F238E27FC236}">
                <a16:creationId xmlns:a16="http://schemas.microsoft.com/office/drawing/2014/main" id="{922B4507-DCF8-FD4E-AA71-C38B31FFF7C2}"/>
              </a:ext>
            </a:extLst>
          </p:cNvPr>
          <p:cNvSpPr>
            <a:spLocks noGrp="1"/>
          </p:cNvSpPr>
          <p:nvPr>
            <p:ph type="dt" sz="half" idx="2"/>
          </p:nvPr>
        </p:nvSpPr>
        <p:spPr>
          <a:xfrm>
            <a:off x="838200" y="6442414"/>
            <a:ext cx="2743200" cy="365125"/>
          </a:xfrm>
          <a:prstGeom prst="rect">
            <a:avLst/>
          </a:prstGeom>
        </p:spPr>
        <p:txBody>
          <a:bodyPr vert="horz" lIns="91440" tIns="45720" rIns="91440" bIns="45720" rtlCol="0" anchor="ctr"/>
          <a:lstStyle>
            <a:lvl1pPr algn="l">
              <a:defRPr sz="1200">
                <a:solidFill>
                  <a:schemeClr val="tx1"/>
                </a:solidFill>
              </a:defRPr>
            </a:lvl1p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77EFD82D-C0A1-1C41-8579-EFFF4D45534A}"/>
              </a:ext>
            </a:extLst>
          </p:cNvPr>
          <p:cNvSpPr>
            <a:spLocks noGrp="1"/>
          </p:cNvSpPr>
          <p:nvPr>
            <p:ph type="ftr" sz="quarter" idx="3"/>
          </p:nvPr>
        </p:nvSpPr>
        <p:spPr>
          <a:xfrm>
            <a:off x="4038600" y="6442414"/>
            <a:ext cx="4114800" cy="365125"/>
          </a:xfrm>
          <a:prstGeom prst="rect">
            <a:avLst/>
          </a:prstGeom>
        </p:spPr>
        <p:txBody>
          <a:bodyPr vert="horz" lIns="91440" tIns="45720" rIns="91440" bIns="45720" rtlCol="0" anchor="ctr"/>
          <a:lstStyle>
            <a:lvl1pPr algn="ctr">
              <a:defRPr sz="1200">
                <a:solidFill>
                  <a:schemeClr val="tx1"/>
                </a:solidFill>
              </a:defRPr>
            </a:lvl1p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6C5386BF-74A2-AC45-A1BE-BD85A31685BF}"/>
              </a:ext>
            </a:extLst>
          </p:cNvPr>
          <p:cNvSpPr>
            <a:spLocks noGrp="1"/>
          </p:cNvSpPr>
          <p:nvPr>
            <p:ph type="sldNum" sz="quarter" idx="4"/>
          </p:nvPr>
        </p:nvSpPr>
        <p:spPr>
          <a:xfrm>
            <a:off x="8610600" y="6442414"/>
            <a:ext cx="2743200" cy="365125"/>
          </a:xfrm>
          <a:prstGeom prst="rect">
            <a:avLst/>
          </a:prstGeom>
        </p:spPr>
        <p:txBody>
          <a:bodyPr vert="horz" lIns="91440" tIns="45720" rIns="91440" bIns="45720" rtlCol="0" anchor="ctr"/>
          <a:lstStyle>
            <a:lvl1pPr algn="r">
              <a:defRPr sz="1200">
                <a:solidFill>
                  <a:schemeClr val="tx1"/>
                </a:solidFill>
              </a:defRPr>
            </a:lvl1pPr>
          </a:lstStyle>
          <a:p>
            <a:fld id="{F9291847-EA59-7F4D-8477-4EA9F25CEBB2}" type="slidenum">
              <a:rPr kumimoji="1" lang="ja-US" altLang="en-US" smtClean="0"/>
              <a:pPr/>
              <a:t>‹#›</a:t>
            </a:fld>
            <a:endParaRPr kumimoji="1" lang="ja-US" altLang="en-US"/>
          </a:p>
        </p:txBody>
      </p:sp>
      <p:pic>
        <p:nvPicPr>
          <p:cNvPr id="7" name="図 6">
            <a:extLst>
              <a:ext uri="{FF2B5EF4-FFF2-40B4-BE49-F238E27FC236}">
                <a16:creationId xmlns:a16="http://schemas.microsoft.com/office/drawing/2014/main" id="{624C7639-099A-3148-B30B-2248D27FE7BE}"/>
              </a:ext>
            </a:extLst>
          </p:cNvPr>
          <p:cNvPicPr>
            <a:picLocks noChangeAspect="1"/>
          </p:cNvPicPr>
          <p:nvPr userDrawn="1"/>
        </p:nvPicPr>
        <p:blipFill>
          <a:blip r:embed="rId14">
            <a:clrChange>
              <a:clrFrom>
                <a:srgbClr val="FFFFFF"/>
              </a:clrFrom>
              <a:clrTo>
                <a:srgbClr val="FFFFFF">
                  <a:alpha val="0"/>
                </a:srgbClr>
              </a:clrTo>
            </a:clrChange>
          </a:blip>
          <a:stretch>
            <a:fillRect/>
          </a:stretch>
        </p:blipFill>
        <p:spPr>
          <a:xfrm>
            <a:off x="1" y="26799"/>
            <a:ext cx="1490869" cy="501959"/>
          </a:xfrm>
          <a:prstGeom prst="rect">
            <a:avLst/>
          </a:prstGeom>
        </p:spPr>
      </p:pic>
    </p:spTree>
    <p:extLst>
      <p:ext uri="{BB962C8B-B14F-4D97-AF65-F5344CB8AC3E}">
        <p14:creationId xmlns:p14="http://schemas.microsoft.com/office/powerpoint/2010/main" val="42689283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ja-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45.tif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4.wmf"/><Relationship Id="rId5" Type="http://schemas.openxmlformats.org/officeDocument/2006/relationships/oleObject" Target="../embeddings/oleObject3.bin"/><Relationship Id="rId4" Type="http://schemas.openxmlformats.org/officeDocument/2006/relationships/image" Target="../media/image43.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48.emf"/><Relationship Id="rId7" Type="http://schemas.openxmlformats.org/officeDocument/2006/relationships/image" Target="../media/image52.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emf"/><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62.png"/><Relationship Id="rId7"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60.wmf"/><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27.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image" Target="../media/image72.png"/><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71.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8.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70.wmf"/><Relationship Id="rId4" Type="http://schemas.openxmlformats.org/officeDocument/2006/relationships/image" Target="../media/image67.wmf"/><Relationship Id="rId9" Type="http://schemas.openxmlformats.org/officeDocument/2006/relationships/oleObject" Target="../embeddings/oleObject9.bin"/></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7.tiff"/><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78.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79.png"/><Relationship Id="rId4" Type="http://schemas.openxmlformats.org/officeDocument/2006/relationships/image" Target="../media/image78.wmf"/></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80.png"/><Relationship Id="rId5" Type="http://schemas.openxmlformats.org/officeDocument/2006/relationships/image" Target="../media/image78.wmf"/><Relationship Id="rId4" Type="http://schemas.openxmlformats.org/officeDocument/2006/relationships/oleObject" Target="../embeddings/oleObject13.bin"/></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84.png"/><Relationship Id="rId5" Type="http://schemas.openxmlformats.org/officeDocument/2006/relationships/image" Target="../media/image83.wmf"/><Relationship Id="rId4" Type="http://schemas.openxmlformats.org/officeDocument/2006/relationships/image" Target="../media/image82.wmf"/></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94.tiff"/><Relationship Id="rId3" Type="http://schemas.openxmlformats.org/officeDocument/2006/relationships/image" Target="../media/image90.tiff"/><Relationship Id="rId7" Type="http://schemas.openxmlformats.org/officeDocument/2006/relationships/image" Target="../media/image93.tiff"/><Relationship Id="rId2" Type="http://schemas.openxmlformats.org/officeDocument/2006/relationships/image" Target="../media/image89.tiff"/><Relationship Id="rId1" Type="http://schemas.openxmlformats.org/officeDocument/2006/relationships/slideLayout" Target="../slideLayouts/slideLayout2.xml"/><Relationship Id="rId6" Type="http://schemas.openxmlformats.org/officeDocument/2006/relationships/image" Target="../media/image92.tiff"/><Relationship Id="rId5" Type="http://schemas.openxmlformats.org/officeDocument/2006/relationships/image" Target="../media/image79.png"/><Relationship Id="rId4" Type="http://schemas.openxmlformats.org/officeDocument/2006/relationships/image" Target="../media/image91.tiff"/></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image" Target="../media/image97.tiff"/><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tiff"/><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105.emf"/><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notesSlide" Target="../notesSlides/notesSlide8.xml"/><Relationship Id="rId7"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06.emf"/><Relationship Id="rId11" Type="http://schemas.openxmlformats.org/officeDocument/2006/relationships/image" Target="../media/image108.emf"/><Relationship Id="rId5" Type="http://schemas.openxmlformats.org/officeDocument/2006/relationships/oleObject" Target="../embeddings/oleObject15.bin"/><Relationship Id="rId10" Type="http://schemas.openxmlformats.org/officeDocument/2006/relationships/oleObject" Target="../embeddings/oleObject17.bin"/><Relationship Id="rId4" Type="http://schemas.openxmlformats.org/officeDocument/2006/relationships/image" Target="../media/image109.png"/><Relationship Id="rId9"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emf"/></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5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39.jpg"/><Relationship Id="rId4" Type="http://schemas.openxmlformats.org/officeDocument/2006/relationships/image" Target="../media/image13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wmf"/><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wm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CD4640-35B0-3346-8C24-FEC43479CE27}"/>
              </a:ext>
            </a:extLst>
          </p:cNvPr>
          <p:cNvSpPr>
            <a:spLocks noGrp="1"/>
          </p:cNvSpPr>
          <p:nvPr>
            <p:ph type="ctrTitle"/>
          </p:nvPr>
        </p:nvSpPr>
        <p:spPr>
          <a:xfrm>
            <a:off x="1502907" y="892629"/>
            <a:ext cx="9409357" cy="1382731"/>
          </a:xfrm>
        </p:spPr>
        <p:txBody>
          <a:bodyPr anchor="ctr">
            <a:normAutofit fontScale="90000"/>
          </a:bodyPr>
          <a:lstStyle/>
          <a:p>
            <a:r>
              <a:rPr kumimoji="1" lang="en-US" altLang="ja-US" dirty="0"/>
              <a:t>High energy heavy ion collisions</a:t>
            </a:r>
            <a:br>
              <a:rPr kumimoji="1" lang="en-US" altLang="ja-US" dirty="0"/>
            </a:br>
            <a:r>
              <a:rPr kumimoji="1" lang="en-US" altLang="ja-US" sz="5300" dirty="0"/>
              <a:t>-- </a:t>
            </a:r>
            <a:r>
              <a:rPr kumimoji="1" lang="en-US" altLang="ja-US" sz="4900" dirty="0"/>
              <a:t>From basic to current status --</a:t>
            </a:r>
            <a:endParaRPr kumimoji="1" lang="ja-US" altLang="en-US" sz="5300" dirty="0"/>
          </a:p>
        </p:txBody>
      </p:sp>
      <p:sp>
        <p:nvSpPr>
          <p:cNvPr id="3" name="字幕 2">
            <a:extLst>
              <a:ext uri="{FF2B5EF4-FFF2-40B4-BE49-F238E27FC236}">
                <a16:creationId xmlns:a16="http://schemas.microsoft.com/office/drawing/2014/main" id="{AC448E2F-421D-8B4C-AA7F-79C3C63C9052}"/>
              </a:ext>
            </a:extLst>
          </p:cNvPr>
          <p:cNvSpPr>
            <a:spLocks noGrp="1"/>
          </p:cNvSpPr>
          <p:nvPr>
            <p:ph type="subTitle" idx="1"/>
          </p:nvPr>
        </p:nvSpPr>
        <p:spPr>
          <a:xfrm>
            <a:off x="1502907" y="2668845"/>
            <a:ext cx="8689976" cy="1211316"/>
          </a:xfrm>
        </p:spPr>
        <p:txBody>
          <a:bodyPr>
            <a:normAutofit/>
          </a:bodyPr>
          <a:lstStyle/>
          <a:p>
            <a:r>
              <a:rPr kumimoji="1" lang="en-US" altLang="ja-US" sz="3200" dirty="0"/>
              <a:t>Takao </a:t>
            </a:r>
            <a:r>
              <a:rPr kumimoji="1" lang="en-US" altLang="ja-US" sz="3200" dirty="0" err="1"/>
              <a:t>Sakaguchi</a:t>
            </a:r>
            <a:endParaRPr kumimoji="1" lang="en-US" altLang="ja-US" sz="3200" dirty="0"/>
          </a:p>
          <a:p>
            <a:r>
              <a:rPr kumimoji="1" lang="en-US" altLang="ja-US" sz="3200" dirty="0"/>
              <a:t>Brookhaven National Laboratory</a:t>
            </a:r>
            <a:endParaRPr kumimoji="1" lang="ja-US" altLang="en-US" sz="3200" dirty="0"/>
          </a:p>
        </p:txBody>
      </p:sp>
      <p:sp>
        <p:nvSpPr>
          <p:cNvPr id="4" name="日付プレースホルダー 3">
            <a:extLst>
              <a:ext uri="{FF2B5EF4-FFF2-40B4-BE49-F238E27FC236}">
                <a16:creationId xmlns:a16="http://schemas.microsoft.com/office/drawing/2014/main" id="{B04AD3CB-F76D-1848-80D7-E5E1C83097FF}"/>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34B9A6B3-2702-2F4C-9DC4-533464B11EB6}"/>
              </a:ext>
            </a:extLst>
          </p:cNvPr>
          <p:cNvSpPr>
            <a:spLocks noGrp="1"/>
          </p:cNvSpPr>
          <p:nvPr>
            <p:ph type="ftr" sz="quarter" idx="11"/>
          </p:nvPr>
        </p:nvSpPr>
        <p:spPr/>
        <p:txBody>
          <a:bodyPr/>
          <a:lstStyle/>
          <a:p>
            <a:r>
              <a:rPr kumimoji="1" lang="en" altLang="ja-US"/>
              <a:t>T. Sakaguchi @ Saga U Lecture</a:t>
            </a:r>
            <a:endParaRPr kumimoji="1" lang="ja-US" altLang="en-US"/>
          </a:p>
        </p:txBody>
      </p:sp>
      <p:sp>
        <p:nvSpPr>
          <p:cNvPr id="6" name="スライド番号プレースホルダー 5">
            <a:extLst>
              <a:ext uri="{FF2B5EF4-FFF2-40B4-BE49-F238E27FC236}">
                <a16:creationId xmlns:a16="http://schemas.microsoft.com/office/drawing/2014/main" id="{E4320990-9008-EF4C-B7F5-B166787C044F}"/>
              </a:ext>
            </a:extLst>
          </p:cNvPr>
          <p:cNvSpPr>
            <a:spLocks noGrp="1"/>
          </p:cNvSpPr>
          <p:nvPr>
            <p:ph type="sldNum" sz="quarter" idx="12"/>
          </p:nvPr>
        </p:nvSpPr>
        <p:spPr/>
        <p:txBody>
          <a:bodyPr/>
          <a:lstStyle/>
          <a:p>
            <a:fld id="{F9291847-EA59-7F4D-8477-4EA9F25CEBB2}" type="slidenum">
              <a:rPr kumimoji="1" lang="ja-US" altLang="en-US" smtClean="0"/>
              <a:t>1</a:t>
            </a:fld>
            <a:endParaRPr kumimoji="1" lang="ja-US" altLang="en-US"/>
          </a:p>
        </p:txBody>
      </p:sp>
      <p:sp>
        <p:nvSpPr>
          <p:cNvPr id="7" name="テキスト ボックス 6">
            <a:extLst>
              <a:ext uri="{FF2B5EF4-FFF2-40B4-BE49-F238E27FC236}">
                <a16:creationId xmlns:a16="http://schemas.microsoft.com/office/drawing/2014/main" id="{08D3A882-0517-AE41-9DE8-0BA1C582627B}"/>
              </a:ext>
            </a:extLst>
          </p:cNvPr>
          <p:cNvSpPr txBox="1"/>
          <p:nvPr/>
        </p:nvSpPr>
        <p:spPr>
          <a:xfrm>
            <a:off x="3140797" y="4424201"/>
            <a:ext cx="4308552" cy="1938992"/>
          </a:xfrm>
          <a:prstGeom prst="rect">
            <a:avLst/>
          </a:prstGeom>
          <a:noFill/>
        </p:spPr>
        <p:txBody>
          <a:bodyPr wrap="none" rtlCol="0">
            <a:spAutoFit/>
          </a:bodyPr>
          <a:lstStyle/>
          <a:p>
            <a:r>
              <a:rPr kumimoji="1" lang="en-US" altLang="ja-US" sz="2000" dirty="0"/>
              <a:t>Outline of the lecture</a:t>
            </a:r>
          </a:p>
          <a:p>
            <a:pPr marL="285750" indent="-285750">
              <a:buFont typeface="Arial" panose="020B0604020202020204" pitchFamily="34" charset="0"/>
              <a:buChar char="•"/>
            </a:pPr>
            <a:r>
              <a:rPr kumimoji="1" lang="en-US" altLang="ja-US" sz="2000" dirty="0"/>
              <a:t>Introduction</a:t>
            </a:r>
          </a:p>
          <a:p>
            <a:pPr marL="285750" indent="-285750">
              <a:buFont typeface="Arial" panose="020B0604020202020204" pitchFamily="34" charset="0"/>
              <a:buChar char="•"/>
            </a:pPr>
            <a:r>
              <a:rPr kumimoji="1" lang="en-US" altLang="ja-US" sz="2000" dirty="0"/>
              <a:t>Basics of high energy HI collisions</a:t>
            </a:r>
          </a:p>
          <a:p>
            <a:pPr marL="285750" indent="-285750">
              <a:buFont typeface="Arial" panose="020B0604020202020204" pitchFamily="34" charset="0"/>
              <a:buChar char="•"/>
            </a:pPr>
            <a:r>
              <a:rPr kumimoji="1" lang="en-US" altLang="ja-US" sz="2000" dirty="0"/>
              <a:t>Review of some experimental results</a:t>
            </a:r>
          </a:p>
          <a:p>
            <a:pPr marL="285750" indent="-285750">
              <a:buFont typeface="Arial" panose="020B0604020202020204" pitchFamily="34" charset="0"/>
              <a:buChar char="•"/>
            </a:pPr>
            <a:r>
              <a:rPr kumimoji="1" lang="en-US" altLang="ja-US" sz="2000" dirty="0"/>
              <a:t>Future facilities</a:t>
            </a:r>
          </a:p>
          <a:p>
            <a:pPr marL="285750" indent="-285750">
              <a:buFont typeface="Arial" panose="020B0604020202020204" pitchFamily="34" charset="0"/>
              <a:buChar char="•"/>
            </a:pPr>
            <a:r>
              <a:rPr kumimoji="1" lang="en-US" altLang="ja-US" sz="2000" dirty="0"/>
              <a:t>Homework</a:t>
            </a:r>
            <a:endParaRPr kumimoji="1" lang="ja-US" altLang="en-US" sz="2000" dirty="0"/>
          </a:p>
        </p:txBody>
      </p:sp>
    </p:spTree>
    <p:extLst>
      <p:ext uri="{BB962C8B-B14F-4D97-AF65-F5344CB8AC3E}">
        <p14:creationId xmlns:p14="http://schemas.microsoft.com/office/powerpoint/2010/main" val="2288499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E34D3E-396B-094F-A5EF-6E5D2CF41CEC}"/>
              </a:ext>
            </a:extLst>
          </p:cNvPr>
          <p:cNvSpPr>
            <a:spLocks noGrp="1"/>
          </p:cNvSpPr>
          <p:nvPr>
            <p:ph type="title"/>
          </p:nvPr>
        </p:nvSpPr>
        <p:spPr/>
        <p:txBody>
          <a:bodyPr/>
          <a:lstStyle/>
          <a:p>
            <a:r>
              <a:rPr kumimoji="1" lang="en-US" altLang="ja-US" dirty="0"/>
              <a:t>Fixed target experiment at </a:t>
            </a:r>
            <a:r>
              <a:rPr kumimoji="1" lang="en-US" altLang="ja-US" dirty="0" err="1"/>
              <a:t>Bevalac</a:t>
            </a:r>
            <a:r>
              <a:rPr kumimoji="1" lang="en-US" altLang="ja-US" dirty="0"/>
              <a:t> and AGS</a:t>
            </a:r>
            <a:endParaRPr kumimoji="1" lang="ja-US" altLang="en-US" dirty="0"/>
          </a:p>
        </p:txBody>
      </p:sp>
      <p:sp>
        <p:nvSpPr>
          <p:cNvPr id="3" name="コンテンツ プレースホルダー 2">
            <a:extLst>
              <a:ext uri="{FF2B5EF4-FFF2-40B4-BE49-F238E27FC236}">
                <a16:creationId xmlns:a16="http://schemas.microsoft.com/office/drawing/2014/main" id="{27A46150-15D5-034F-9189-F26F923ECCA3}"/>
              </a:ext>
            </a:extLst>
          </p:cNvPr>
          <p:cNvSpPr>
            <a:spLocks noGrp="1"/>
          </p:cNvSpPr>
          <p:nvPr>
            <p:ph idx="1"/>
          </p:nvPr>
        </p:nvSpPr>
        <p:spPr>
          <a:xfrm>
            <a:off x="838199" y="1290918"/>
            <a:ext cx="7282835" cy="2236053"/>
          </a:xfrm>
        </p:spPr>
        <p:txBody>
          <a:bodyPr>
            <a:normAutofit fontScale="85000" lnSpcReduction="20000"/>
          </a:bodyPr>
          <a:lstStyle/>
          <a:p>
            <a:r>
              <a:rPr kumimoji="1" lang="en-US" altLang="ja-US" dirty="0" err="1"/>
              <a:t>Bevalac</a:t>
            </a:r>
            <a:r>
              <a:rPr kumimoji="1" lang="en-US" altLang="ja-US" dirty="0"/>
              <a:t> </a:t>
            </a:r>
            <a:r>
              <a:rPr lang="en-US" altLang="ja-US" dirty="0"/>
              <a:t>(LBL ~1984): </a:t>
            </a:r>
          </a:p>
          <a:p>
            <a:pPr lvl="1"/>
            <a:r>
              <a:rPr lang="en-US" altLang="ja-US" dirty="0" err="1"/>
              <a:t>Elab</a:t>
            </a:r>
            <a:r>
              <a:rPr lang="en-US" altLang="ja-US" dirty="0"/>
              <a:t> = 0.8-2AGeV,  C, Ne, </a:t>
            </a:r>
            <a:r>
              <a:rPr lang="en-US" altLang="ja-US" dirty="0" err="1"/>
              <a:t>Ar</a:t>
            </a:r>
            <a:r>
              <a:rPr lang="en-US" altLang="ja-US" dirty="0"/>
              <a:t>, etc.</a:t>
            </a:r>
          </a:p>
          <a:p>
            <a:pPr lvl="1"/>
            <a:r>
              <a:rPr lang="en-US" altLang="ja-JP" dirty="0"/>
              <a:t>Basic understanding of heavy ion reaction (spectator-participant relation)</a:t>
            </a:r>
          </a:p>
          <a:p>
            <a:pPr lvl="1"/>
            <a:r>
              <a:rPr lang="en-US" altLang="ja-JP" dirty="0"/>
              <a:t>Observation of meson production, collective motion of particles</a:t>
            </a:r>
          </a:p>
          <a:p>
            <a:pPr lvl="1"/>
            <a:endParaRPr lang="en-US" altLang="ja-JP" dirty="0"/>
          </a:p>
          <a:p>
            <a:r>
              <a:rPr kumimoji="1" lang="en-US" altLang="ja-US" dirty="0"/>
              <a:t>AGS (BNL 1984-1990):</a:t>
            </a:r>
          </a:p>
          <a:p>
            <a:pPr lvl="1"/>
            <a:r>
              <a:rPr lang="ja-JP" altLang="en-US"/>
              <a:t>√</a:t>
            </a:r>
            <a:r>
              <a:rPr lang="en-US" altLang="ja-JP" dirty="0" err="1"/>
              <a:t>s</a:t>
            </a:r>
            <a:r>
              <a:rPr lang="en-US" altLang="ja-JP" baseline="-25000" dirty="0" err="1"/>
              <a:t>NN</a:t>
            </a:r>
            <a:r>
              <a:rPr lang="ja-JP" altLang="en-US"/>
              <a:t>＝</a:t>
            </a:r>
            <a:r>
              <a:rPr lang="en-US" altLang="ja-JP" dirty="0"/>
              <a:t>5.5AGeV, </a:t>
            </a:r>
            <a:r>
              <a:rPr lang="en-US" altLang="ja-JP" dirty="0" err="1"/>
              <a:t>Au+Au</a:t>
            </a:r>
            <a:endParaRPr lang="en-US" altLang="ja-JP" dirty="0"/>
          </a:p>
          <a:p>
            <a:pPr lvl="1"/>
            <a:r>
              <a:rPr lang="en-US" altLang="ja-JP" dirty="0"/>
              <a:t>Strangeness enhancement, Baryon stopping</a:t>
            </a:r>
            <a:endParaRPr lang="en-US" altLang="ja-US" dirty="0"/>
          </a:p>
        </p:txBody>
      </p:sp>
      <p:sp>
        <p:nvSpPr>
          <p:cNvPr id="4" name="日付プレースホルダー 3">
            <a:extLst>
              <a:ext uri="{FF2B5EF4-FFF2-40B4-BE49-F238E27FC236}">
                <a16:creationId xmlns:a16="http://schemas.microsoft.com/office/drawing/2014/main" id="{91DA39A6-832F-3142-9CAD-84A500213A5B}"/>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8514F104-4EC2-F347-807A-D5E26DBD1C76}"/>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10FAC38A-EA96-B548-A20C-3AAAB05436A3}"/>
              </a:ext>
            </a:extLst>
          </p:cNvPr>
          <p:cNvSpPr>
            <a:spLocks noGrp="1"/>
          </p:cNvSpPr>
          <p:nvPr>
            <p:ph type="sldNum" sz="quarter" idx="12"/>
          </p:nvPr>
        </p:nvSpPr>
        <p:spPr/>
        <p:txBody>
          <a:bodyPr/>
          <a:lstStyle/>
          <a:p>
            <a:fld id="{F9291847-EA59-7F4D-8477-4EA9F25CEBB2}" type="slidenum">
              <a:rPr kumimoji="1" lang="ja-US" altLang="en-US" smtClean="0"/>
              <a:pPr/>
              <a:t>10</a:t>
            </a:fld>
            <a:endParaRPr kumimoji="1" lang="ja-US" altLang="en-US"/>
          </a:p>
        </p:txBody>
      </p:sp>
      <p:pic>
        <p:nvPicPr>
          <p:cNvPr id="7" name="コンテンツ プレースホルダー 1">
            <a:extLst>
              <a:ext uri="{FF2B5EF4-FFF2-40B4-BE49-F238E27FC236}">
                <a16:creationId xmlns:a16="http://schemas.microsoft.com/office/drawing/2014/main" id="{038F7697-1F10-2643-99CD-8737AEA41C66}"/>
              </a:ext>
            </a:extLst>
          </p:cNvPr>
          <p:cNvPicPr>
            <a:picLocks noChangeAspect="1"/>
          </p:cNvPicPr>
          <p:nvPr/>
        </p:nvPicPr>
        <p:blipFill>
          <a:blip r:embed="rId2" cstate="print"/>
          <a:srcRect/>
          <a:stretch>
            <a:fillRect/>
          </a:stretch>
        </p:blipFill>
        <p:spPr bwMode="auto">
          <a:xfrm>
            <a:off x="6904353" y="2925258"/>
            <a:ext cx="4429961" cy="3462383"/>
          </a:xfrm>
          <a:prstGeom prst="rect">
            <a:avLst/>
          </a:prstGeom>
          <a:noFill/>
          <a:ln w="12700">
            <a:noFill/>
            <a:miter lim="800000"/>
            <a:headEnd/>
            <a:tailEnd/>
          </a:ln>
        </p:spPr>
      </p:pic>
      <p:pic>
        <p:nvPicPr>
          <p:cNvPr id="8" name="Picture 4">
            <a:extLst>
              <a:ext uri="{FF2B5EF4-FFF2-40B4-BE49-F238E27FC236}">
                <a16:creationId xmlns:a16="http://schemas.microsoft.com/office/drawing/2014/main" id="{B72F3184-F0AC-4741-AC45-EE630747F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819" y="3646134"/>
            <a:ext cx="3693594" cy="271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a:extLst>
              <a:ext uri="{FF2B5EF4-FFF2-40B4-BE49-F238E27FC236}">
                <a16:creationId xmlns:a16="http://schemas.microsoft.com/office/drawing/2014/main" id="{74F23EBC-BA6D-3649-A6F7-2977F4173780}"/>
              </a:ext>
            </a:extLst>
          </p:cNvPr>
          <p:cNvPicPr>
            <a:picLocks noChangeAspect="1" noChangeArrowheads="1"/>
          </p:cNvPicPr>
          <p:nvPr/>
        </p:nvPicPr>
        <p:blipFill>
          <a:blip r:embed="rId4" cstate="print"/>
          <a:srcRect/>
          <a:stretch>
            <a:fillRect/>
          </a:stretch>
        </p:blipFill>
        <p:spPr bwMode="auto">
          <a:xfrm>
            <a:off x="9786258" y="153198"/>
            <a:ext cx="2158546" cy="1609527"/>
          </a:xfrm>
          <a:prstGeom prst="rect">
            <a:avLst/>
          </a:prstGeom>
          <a:noFill/>
          <a:ln w="9525">
            <a:noFill/>
            <a:miter lim="800000"/>
            <a:headEnd/>
            <a:tailEnd/>
          </a:ln>
        </p:spPr>
      </p:pic>
      <p:grpSp>
        <p:nvGrpSpPr>
          <p:cNvPr id="10" name="Group 112">
            <a:extLst>
              <a:ext uri="{FF2B5EF4-FFF2-40B4-BE49-F238E27FC236}">
                <a16:creationId xmlns:a16="http://schemas.microsoft.com/office/drawing/2014/main" id="{BDE22EB3-B006-0744-BBEE-E9EAB2771F90}"/>
              </a:ext>
            </a:extLst>
          </p:cNvPr>
          <p:cNvGrpSpPr>
            <a:grpSpLocks/>
          </p:cNvGrpSpPr>
          <p:nvPr/>
        </p:nvGrpSpPr>
        <p:grpSpPr bwMode="auto">
          <a:xfrm>
            <a:off x="8463870" y="1981247"/>
            <a:ext cx="2644775" cy="725488"/>
            <a:chOff x="3696" y="1718"/>
            <a:chExt cx="1666" cy="457"/>
          </a:xfrm>
        </p:grpSpPr>
        <p:grpSp>
          <p:nvGrpSpPr>
            <p:cNvPr id="11" name="Group 84">
              <a:extLst>
                <a:ext uri="{FF2B5EF4-FFF2-40B4-BE49-F238E27FC236}">
                  <a16:creationId xmlns:a16="http://schemas.microsoft.com/office/drawing/2014/main" id="{D8EB2486-117A-3F4D-A543-142E362E681E}"/>
                </a:ext>
              </a:extLst>
            </p:cNvPr>
            <p:cNvGrpSpPr>
              <a:grpSpLocks/>
            </p:cNvGrpSpPr>
            <p:nvPr/>
          </p:nvGrpSpPr>
          <p:grpSpPr bwMode="auto">
            <a:xfrm>
              <a:off x="3696" y="1809"/>
              <a:ext cx="557" cy="321"/>
              <a:chOff x="624" y="3168"/>
              <a:chExt cx="973" cy="672"/>
            </a:xfrm>
          </p:grpSpPr>
          <p:sp>
            <p:nvSpPr>
              <p:cNvPr id="30" name="Line 85">
                <a:extLst>
                  <a:ext uri="{FF2B5EF4-FFF2-40B4-BE49-F238E27FC236}">
                    <a16:creationId xmlns:a16="http://schemas.microsoft.com/office/drawing/2014/main" id="{F520E49E-E0AE-8B44-9E40-88A8F0678D2D}"/>
                  </a:ext>
                </a:extLst>
              </p:cNvPr>
              <p:cNvSpPr>
                <a:spLocks noChangeShapeType="1"/>
              </p:cNvSpPr>
              <p:nvPr/>
            </p:nvSpPr>
            <p:spPr bwMode="auto">
              <a:xfrm rot="-5400000">
                <a:off x="1044" y="3147"/>
                <a:ext cx="0" cy="504"/>
              </a:xfrm>
              <a:prstGeom prst="line">
                <a:avLst/>
              </a:prstGeom>
              <a:noFill/>
              <a:ln w="50800">
                <a:solidFill>
                  <a:srgbClr val="FF0000"/>
                </a:solidFill>
                <a:round/>
                <a:headEnd/>
                <a:tailEnd type="stealth" w="med" len="sm"/>
              </a:ln>
              <a:effectLst/>
            </p:spPr>
            <p:txBody>
              <a:bodyPr>
                <a:spAutoFit/>
              </a:bodyPr>
              <a:lstStyle/>
              <a:p>
                <a:endParaRPr lang="en-US"/>
              </a:p>
            </p:txBody>
          </p:sp>
          <p:sp>
            <p:nvSpPr>
              <p:cNvPr id="31" name="Oval 86">
                <a:extLst>
                  <a:ext uri="{FF2B5EF4-FFF2-40B4-BE49-F238E27FC236}">
                    <a16:creationId xmlns:a16="http://schemas.microsoft.com/office/drawing/2014/main" id="{BE91891C-A4C3-6F49-85B7-F1DC5AB29FCA}"/>
                  </a:ext>
                </a:extLst>
              </p:cNvPr>
              <p:cNvSpPr>
                <a:spLocks noChangeArrowheads="1"/>
              </p:cNvSpPr>
              <p:nvPr/>
            </p:nvSpPr>
            <p:spPr bwMode="auto">
              <a:xfrm>
                <a:off x="624" y="3168"/>
                <a:ext cx="224" cy="461"/>
              </a:xfrm>
              <a:prstGeom prst="ellipse">
                <a:avLst/>
              </a:prstGeom>
              <a:gradFill rotWithShape="0">
                <a:gsLst>
                  <a:gs pos="0">
                    <a:srgbClr val="3366FF"/>
                  </a:gs>
                  <a:gs pos="100000">
                    <a:srgbClr val="3366FF">
                      <a:gamma/>
                      <a:shade val="46275"/>
                      <a:invGamma/>
                    </a:srgbClr>
                  </a:gs>
                </a:gsLst>
                <a:lin ang="2700000" scaled="1"/>
              </a:gradFill>
              <a:ln w="6350">
                <a:noFill/>
                <a:round/>
                <a:headEnd type="none" w="sm" len="sm"/>
                <a:tailEnd type="none" w="sm" len="sm"/>
              </a:ln>
              <a:effectLst/>
            </p:spPr>
            <p:txBody>
              <a:bodyPr wrap="none" anchor="ctr"/>
              <a:lstStyle/>
              <a:p>
                <a:endParaRPr lang="en-US"/>
              </a:p>
            </p:txBody>
          </p:sp>
          <p:sp>
            <p:nvSpPr>
              <p:cNvPr id="32" name="Line 87">
                <a:extLst>
                  <a:ext uri="{FF2B5EF4-FFF2-40B4-BE49-F238E27FC236}">
                    <a16:creationId xmlns:a16="http://schemas.microsoft.com/office/drawing/2014/main" id="{39402B45-2EBC-8046-A66A-0BAD028C8AA0}"/>
                  </a:ext>
                </a:extLst>
              </p:cNvPr>
              <p:cNvSpPr>
                <a:spLocks noChangeShapeType="1"/>
              </p:cNvSpPr>
              <p:nvPr/>
            </p:nvSpPr>
            <p:spPr bwMode="auto">
              <a:xfrm rot="16200000" flipV="1">
                <a:off x="1127" y="3322"/>
                <a:ext cx="0" cy="503"/>
              </a:xfrm>
              <a:prstGeom prst="line">
                <a:avLst/>
              </a:prstGeom>
              <a:noFill/>
              <a:ln w="50800">
                <a:solidFill>
                  <a:srgbClr val="FF0000"/>
                </a:solidFill>
                <a:round/>
                <a:headEnd/>
                <a:tailEnd type="stealth" w="med" len="sm"/>
              </a:ln>
              <a:effectLst/>
            </p:spPr>
            <p:txBody>
              <a:bodyPr>
                <a:spAutoFit/>
              </a:bodyPr>
              <a:lstStyle/>
              <a:p>
                <a:endParaRPr lang="en-US"/>
              </a:p>
            </p:txBody>
          </p:sp>
          <p:sp>
            <p:nvSpPr>
              <p:cNvPr id="33" name="Oval 88">
                <a:extLst>
                  <a:ext uri="{FF2B5EF4-FFF2-40B4-BE49-F238E27FC236}">
                    <a16:creationId xmlns:a16="http://schemas.microsoft.com/office/drawing/2014/main" id="{B72B2FA2-4F27-8F41-B332-71476832B312}"/>
                  </a:ext>
                </a:extLst>
              </p:cNvPr>
              <p:cNvSpPr>
                <a:spLocks noChangeArrowheads="1"/>
              </p:cNvSpPr>
              <p:nvPr/>
            </p:nvSpPr>
            <p:spPr bwMode="auto">
              <a:xfrm>
                <a:off x="1361" y="3376"/>
                <a:ext cx="223" cy="464"/>
              </a:xfrm>
              <a:prstGeom prst="ellipse">
                <a:avLst/>
              </a:prstGeom>
              <a:gradFill rotWithShape="0">
                <a:gsLst>
                  <a:gs pos="0">
                    <a:srgbClr val="000000"/>
                  </a:gs>
                  <a:gs pos="39999">
                    <a:srgbClr val="0A128C"/>
                  </a:gs>
                  <a:gs pos="70000">
                    <a:srgbClr val="181CC7"/>
                  </a:gs>
                  <a:gs pos="88000">
                    <a:srgbClr val="7005D4"/>
                  </a:gs>
                  <a:gs pos="100000">
                    <a:srgbClr val="8C3D91"/>
                  </a:gs>
                </a:gsLst>
                <a:lin ang="2700000" scaled="1"/>
              </a:gradFill>
              <a:ln w="6350">
                <a:noFill/>
                <a:round/>
                <a:headEnd type="none" w="sm" len="sm"/>
                <a:tailEnd type="none" w="sm" len="sm"/>
              </a:ln>
              <a:effectLst/>
            </p:spPr>
            <p:txBody>
              <a:bodyPr wrap="none" anchor="ctr"/>
              <a:lstStyle/>
              <a:p>
                <a:endParaRPr lang="en-US"/>
              </a:p>
            </p:txBody>
          </p:sp>
          <p:sp>
            <p:nvSpPr>
              <p:cNvPr id="34" name="Freeform 89">
                <a:extLst>
                  <a:ext uri="{FF2B5EF4-FFF2-40B4-BE49-F238E27FC236}">
                    <a16:creationId xmlns:a16="http://schemas.microsoft.com/office/drawing/2014/main" id="{4D2077E5-835C-1D4C-B6A2-CED5D15E4570}"/>
                  </a:ext>
                </a:extLst>
              </p:cNvPr>
              <p:cNvSpPr>
                <a:spLocks/>
              </p:cNvSpPr>
              <p:nvPr/>
            </p:nvSpPr>
            <p:spPr bwMode="auto">
              <a:xfrm>
                <a:off x="624" y="3374"/>
                <a:ext cx="225" cy="270"/>
              </a:xfrm>
              <a:custGeom>
                <a:avLst/>
                <a:gdLst/>
                <a:ahLst/>
                <a:cxnLst>
                  <a:cxn ang="0">
                    <a:pos x="2" y="0"/>
                  </a:cxn>
                  <a:cxn ang="0">
                    <a:pos x="7" y="30"/>
                  </a:cxn>
                  <a:cxn ang="0">
                    <a:pos x="10" y="103"/>
                  </a:cxn>
                  <a:cxn ang="0">
                    <a:pos x="16" y="124"/>
                  </a:cxn>
                  <a:cxn ang="0">
                    <a:pos x="25" y="144"/>
                  </a:cxn>
                  <a:cxn ang="0">
                    <a:pos x="31" y="163"/>
                  </a:cxn>
                  <a:cxn ang="0">
                    <a:pos x="43" y="187"/>
                  </a:cxn>
                  <a:cxn ang="0">
                    <a:pos x="70" y="220"/>
                  </a:cxn>
                  <a:cxn ang="0">
                    <a:pos x="91" y="235"/>
                  </a:cxn>
                  <a:cxn ang="0">
                    <a:pos x="107" y="240"/>
                  </a:cxn>
                  <a:cxn ang="0">
                    <a:pos x="139" y="234"/>
                  </a:cxn>
                  <a:cxn ang="0">
                    <a:pos x="152" y="228"/>
                  </a:cxn>
                  <a:cxn ang="0">
                    <a:pos x="169" y="217"/>
                  </a:cxn>
                  <a:cxn ang="0">
                    <a:pos x="181" y="198"/>
                  </a:cxn>
                  <a:cxn ang="0">
                    <a:pos x="193" y="175"/>
                  </a:cxn>
                  <a:cxn ang="0">
                    <a:pos x="202" y="148"/>
                  </a:cxn>
                  <a:cxn ang="0">
                    <a:pos x="208" y="133"/>
                  </a:cxn>
                  <a:cxn ang="0">
                    <a:pos x="214" y="114"/>
                  </a:cxn>
                  <a:cxn ang="0">
                    <a:pos x="220" y="87"/>
                  </a:cxn>
                  <a:cxn ang="0">
                    <a:pos x="221" y="33"/>
                  </a:cxn>
                  <a:cxn ang="0">
                    <a:pos x="217" y="7"/>
                  </a:cxn>
                  <a:cxn ang="0">
                    <a:pos x="44" y="4"/>
                  </a:cxn>
                  <a:cxn ang="0">
                    <a:pos x="2" y="0"/>
                  </a:cxn>
                </a:cxnLst>
                <a:rect l="0" t="0" r="r" b="b"/>
                <a:pathLst>
                  <a:path w="227" h="240">
                    <a:moveTo>
                      <a:pt x="2" y="0"/>
                    </a:moveTo>
                    <a:cubicBezTo>
                      <a:pt x="7" y="9"/>
                      <a:pt x="7" y="30"/>
                      <a:pt x="7" y="30"/>
                    </a:cubicBezTo>
                    <a:cubicBezTo>
                      <a:pt x="2" y="52"/>
                      <a:pt x="0" y="82"/>
                      <a:pt x="10" y="103"/>
                    </a:cubicBezTo>
                    <a:cubicBezTo>
                      <a:pt x="11" y="110"/>
                      <a:pt x="13" y="118"/>
                      <a:pt x="16" y="124"/>
                    </a:cubicBezTo>
                    <a:cubicBezTo>
                      <a:pt x="17" y="131"/>
                      <a:pt x="22" y="137"/>
                      <a:pt x="25" y="144"/>
                    </a:cubicBezTo>
                    <a:cubicBezTo>
                      <a:pt x="26" y="150"/>
                      <a:pt x="28" y="157"/>
                      <a:pt x="31" y="163"/>
                    </a:cubicBezTo>
                    <a:cubicBezTo>
                      <a:pt x="33" y="173"/>
                      <a:pt x="34" y="182"/>
                      <a:pt x="43" y="187"/>
                    </a:cubicBezTo>
                    <a:cubicBezTo>
                      <a:pt x="50" y="199"/>
                      <a:pt x="58" y="213"/>
                      <a:pt x="70" y="220"/>
                    </a:cubicBezTo>
                    <a:cubicBezTo>
                      <a:pt x="75" y="228"/>
                      <a:pt x="82" y="233"/>
                      <a:pt x="91" y="235"/>
                    </a:cubicBezTo>
                    <a:cubicBezTo>
                      <a:pt x="96" y="238"/>
                      <a:pt x="102" y="238"/>
                      <a:pt x="107" y="240"/>
                    </a:cubicBezTo>
                    <a:cubicBezTo>
                      <a:pt x="120" y="239"/>
                      <a:pt x="128" y="236"/>
                      <a:pt x="139" y="234"/>
                    </a:cubicBezTo>
                    <a:cubicBezTo>
                      <a:pt x="144" y="232"/>
                      <a:pt x="148" y="231"/>
                      <a:pt x="152" y="228"/>
                    </a:cubicBezTo>
                    <a:cubicBezTo>
                      <a:pt x="156" y="222"/>
                      <a:pt x="162" y="221"/>
                      <a:pt x="169" y="217"/>
                    </a:cubicBezTo>
                    <a:cubicBezTo>
                      <a:pt x="174" y="211"/>
                      <a:pt x="176" y="204"/>
                      <a:pt x="181" y="198"/>
                    </a:cubicBezTo>
                    <a:cubicBezTo>
                      <a:pt x="183" y="189"/>
                      <a:pt x="190" y="183"/>
                      <a:pt x="193" y="175"/>
                    </a:cubicBezTo>
                    <a:cubicBezTo>
                      <a:pt x="195" y="166"/>
                      <a:pt x="198" y="156"/>
                      <a:pt x="202" y="148"/>
                    </a:cubicBezTo>
                    <a:cubicBezTo>
                      <a:pt x="203" y="142"/>
                      <a:pt x="206" y="139"/>
                      <a:pt x="208" y="133"/>
                    </a:cubicBezTo>
                    <a:cubicBezTo>
                      <a:pt x="209" y="127"/>
                      <a:pt x="211" y="120"/>
                      <a:pt x="214" y="114"/>
                    </a:cubicBezTo>
                    <a:cubicBezTo>
                      <a:pt x="215" y="105"/>
                      <a:pt x="217" y="96"/>
                      <a:pt x="220" y="87"/>
                    </a:cubicBezTo>
                    <a:cubicBezTo>
                      <a:pt x="224" y="54"/>
                      <a:pt x="223" y="72"/>
                      <a:pt x="221" y="33"/>
                    </a:cubicBezTo>
                    <a:cubicBezTo>
                      <a:pt x="224" y="24"/>
                      <a:pt x="227" y="12"/>
                      <a:pt x="217" y="7"/>
                    </a:cubicBezTo>
                    <a:cubicBezTo>
                      <a:pt x="160" y="12"/>
                      <a:pt x="101" y="6"/>
                      <a:pt x="44" y="4"/>
                    </a:cubicBezTo>
                    <a:cubicBezTo>
                      <a:pt x="35" y="5"/>
                      <a:pt x="2" y="14"/>
                      <a:pt x="2" y="0"/>
                    </a:cubicBezTo>
                    <a:close/>
                  </a:path>
                </a:pathLst>
              </a:custGeom>
              <a:solidFill>
                <a:srgbClr val="FF0000"/>
              </a:solidFill>
              <a:ln w="6350" cap="flat" cmpd="sng">
                <a:noFill/>
                <a:prstDash val="solid"/>
                <a:round/>
                <a:headEnd type="none" w="sm" len="sm"/>
                <a:tailEnd type="none" w="sm" len="sm"/>
              </a:ln>
              <a:effectLst/>
            </p:spPr>
            <p:txBody>
              <a:bodyPr/>
              <a:lstStyle/>
              <a:p>
                <a:endParaRPr lang="en-US"/>
              </a:p>
            </p:txBody>
          </p:sp>
          <p:sp>
            <p:nvSpPr>
              <p:cNvPr id="35" name="Freeform 90">
                <a:extLst>
                  <a:ext uri="{FF2B5EF4-FFF2-40B4-BE49-F238E27FC236}">
                    <a16:creationId xmlns:a16="http://schemas.microsoft.com/office/drawing/2014/main" id="{373ABD1F-F4BF-D44D-A6F9-2D78E224162C}"/>
                  </a:ext>
                </a:extLst>
              </p:cNvPr>
              <p:cNvSpPr>
                <a:spLocks/>
              </p:cNvSpPr>
              <p:nvPr/>
            </p:nvSpPr>
            <p:spPr bwMode="auto">
              <a:xfrm>
                <a:off x="1358" y="3366"/>
                <a:ext cx="239" cy="231"/>
              </a:xfrm>
              <a:custGeom>
                <a:avLst/>
                <a:gdLst/>
                <a:ahLst/>
                <a:cxnLst>
                  <a:cxn ang="0">
                    <a:pos x="6" y="214"/>
                  </a:cxn>
                  <a:cxn ang="0">
                    <a:pos x="7" y="196"/>
                  </a:cxn>
                  <a:cxn ang="0">
                    <a:pos x="15" y="156"/>
                  </a:cxn>
                  <a:cxn ang="0">
                    <a:pos x="21" y="112"/>
                  </a:cxn>
                  <a:cxn ang="0">
                    <a:pos x="33" y="81"/>
                  </a:cxn>
                  <a:cxn ang="0">
                    <a:pos x="48" y="51"/>
                  </a:cxn>
                  <a:cxn ang="0">
                    <a:pos x="75" y="22"/>
                  </a:cxn>
                  <a:cxn ang="0">
                    <a:pos x="114" y="0"/>
                  </a:cxn>
                  <a:cxn ang="0">
                    <a:pos x="138" y="4"/>
                  </a:cxn>
                  <a:cxn ang="0">
                    <a:pos x="151" y="9"/>
                  </a:cxn>
                  <a:cxn ang="0">
                    <a:pos x="177" y="37"/>
                  </a:cxn>
                  <a:cxn ang="0">
                    <a:pos x="187" y="58"/>
                  </a:cxn>
                  <a:cxn ang="0">
                    <a:pos x="189" y="63"/>
                  </a:cxn>
                  <a:cxn ang="0">
                    <a:pos x="193" y="67"/>
                  </a:cxn>
                  <a:cxn ang="0">
                    <a:pos x="198" y="85"/>
                  </a:cxn>
                  <a:cxn ang="0">
                    <a:pos x="213" y="127"/>
                  </a:cxn>
                  <a:cxn ang="0">
                    <a:pos x="220" y="145"/>
                  </a:cxn>
                  <a:cxn ang="0">
                    <a:pos x="216" y="220"/>
                  </a:cxn>
                  <a:cxn ang="0">
                    <a:pos x="187" y="226"/>
                  </a:cxn>
                  <a:cxn ang="0">
                    <a:pos x="129" y="220"/>
                  </a:cxn>
                  <a:cxn ang="0">
                    <a:pos x="3" y="222"/>
                  </a:cxn>
                  <a:cxn ang="0">
                    <a:pos x="6" y="214"/>
                  </a:cxn>
                </a:cxnLst>
                <a:rect l="0" t="0" r="r" b="b"/>
                <a:pathLst>
                  <a:path w="239" h="231">
                    <a:moveTo>
                      <a:pt x="6" y="214"/>
                    </a:moveTo>
                    <a:cubicBezTo>
                      <a:pt x="7" y="207"/>
                      <a:pt x="10" y="203"/>
                      <a:pt x="7" y="196"/>
                    </a:cubicBezTo>
                    <a:cubicBezTo>
                      <a:pt x="11" y="183"/>
                      <a:pt x="9" y="168"/>
                      <a:pt x="15" y="156"/>
                    </a:cubicBezTo>
                    <a:cubicBezTo>
                      <a:pt x="16" y="143"/>
                      <a:pt x="16" y="125"/>
                      <a:pt x="21" y="112"/>
                    </a:cubicBezTo>
                    <a:cubicBezTo>
                      <a:pt x="23" y="101"/>
                      <a:pt x="26" y="90"/>
                      <a:pt x="33" y="81"/>
                    </a:cubicBezTo>
                    <a:cubicBezTo>
                      <a:pt x="35" y="68"/>
                      <a:pt x="43" y="62"/>
                      <a:pt x="48" y="51"/>
                    </a:cubicBezTo>
                    <a:cubicBezTo>
                      <a:pt x="50" y="39"/>
                      <a:pt x="64" y="29"/>
                      <a:pt x="75" y="22"/>
                    </a:cubicBezTo>
                    <a:cubicBezTo>
                      <a:pt x="85" y="9"/>
                      <a:pt x="98" y="3"/>
                      <a:pt x="114" y="0"/>
                    </a:cubicBezTo>
                    <a:cubicBezTo>
                      <a:pt x="123" y="1"/>
                      <a:pt x="129" y="3"/>
                      <a:pt x="138" y="4"/>
                    </a:cubicBezTo>
                    <a:cubicBezTo>
                      <a:pt x="142" y="6"/>
                      <a:pt x="147" y="7"/>
                      <a:pt x="151" y="9"/>
                    </a:cubicBezTo>
                    <a:cubicBezTo>
                      <a:pt x="159" y="19"/>
                      <a:pt x="171" y="24"/>
                      <a:pt x="177" y="37"/>
                    </a:cubicBezTo>
                    <a:cubicBezTo>
                      <a:pt x="179" y="45"/>
                      <a:pt x="181" y="53"/>
                      <a:pt x="187" y="58"/>
                    </a:cubicBezTo>
                    <a:cubicBezTo>
                      <a:pt x="188" y="60"/>
                      <a:pt x="188" y="62"/>
                      <a:pt x="189" y="63"/>
                    </a:cubicBezTo>
                    <a:cubicBezTo>
                      <a:pt x="190" y="65"/>
                      <a:pt x="192" y="65"/>
                      <a:pt x="193" y="67"/>
                    </a:cubicBezTo>
                    <a:cubicBezTo>
                      <a:pt x="196" y="73"/>
                      <a:pt x="195" y="79"/>
                      <a:pt x="198" y="85"/>
                    </a:cubicBezTo>
                    <a:cubicBezTo>
                      <a:pt x="200" y="101"/>
                      <a:pt x="203" y="114"/>
                      <a:pt x="213" y="127"/>
                    </a:cubicBezTo>
                    <a:cubicBezTo>
                      <a:pt x="214" y="133"/>
                      <a:pt x="216" y="140"/>
                      <a:pt x="220" y="145"/>
                    </a:cubicBezTo>
                    <a:cubicBezTo>
                      <a:pt x="222" y="162"/>
                      <a:pt x="239" y="231"/>
                      <a:pt x="216" y="220"/>
                    </a:cubicBezTo>
                    <a:cubicBezTo>
                      <a:pt x="207" y="223"/>
                      <a:pt x="197" y="225"/>
                      <a:pt x="187" y="226"/>
                    </a:cubicBezTo>
                    <a:cubicBezTo>
                      <a:pt x="165" y="225"/>
                      <a:pt x="150" y="224"/>
                      <a:pt x="129" y="220"/>
                    </a:cubicBezTo>
                    <a:cubicBezTo>
                      <a:pt x="93" y="221"/>
                      <a:pt x="39" y="231"/>
                      <a:pt x="3" y="222"/>
                    </a:cubicBezTo>
                    <a:cubicBezTo>
                      <a:pt x="0" y="221"/>
                      <a:pt x="5" y="217"/>
                      <a:pt x="6" y="214"/>
                    </a:cubicBezTo>
                    <a:close/>
                  </a:path>
                </a:pathLst>
              </a:custGeom>
              <a:solidFill>
                <a:srgbClr val="FF0000"/>
              </a:solidFill>
              <a:ln w="6350" cap="flat" cmpd="sng">
                <a:noFill/>
                <a:prstDash val="solid"/>
                <a:round/>
                <a:headEnd type="none" w="sm" len="sm"/>
                <a:tailEnd type="none" w="sm" len="sm"/>
              </a:ln>
              <a:effectLst/>
            </p:spPr>
            <p:txBody>
              <a:bodyPr/>
              <a:lstStyle/>
              <a:p>
                <a:endParaRPr lang="en-US"/>
              </a:p>
            </p:txBody>
          </p:sp>
        </p:grpSp>
        <p:sp>
          <p:nvSpPr>
            <p:cNvPr id="12" name="Line 91">
              <a:extLst>
                <a:ext uri="{FF2B5EF4-FFF2-40B4-BE49-F238E27FC236}">
                  <a16:creationId xmlns:a16="http://schemas.microsoft.com/office/drawing/2014/main" id="{1A48172A-2DD2-564D-A258-C74DBC747DE0}"/>
                </a:ext>
              </a:extLst>
            </p:cNvPr>
            <p:cNvSpPr>
              <a:spLocks noChangeShapeType="1"/>
            </p:cNvSpPr>
            <p:nvPr/>
          </p:nvSpPr>
          <p:spPr bwMode="auto">
            <a:xfrm rot="-5400000">
              <a:off x="5197" y="1690"/>
              <a:ext cx="0" cy="330"/>
            </a:xfrm>
            <a:prstGeom prst="line">
              <a:avLst/>
            </a:prstGeom>
            <a:noFill/>
            <a:ln w="50800">
              <a:solidFill>
                <a:srgbClr val="0033CC"/>
              </a:solidFill>
              <a:round/>
              <a:headEnd/>
              <a:tailEnd type="stealth" w="med" len="sm"/>
            </a:ln>
            <a:effectLst/>
          </p:spPr>
          <p:txBody>
            <a:bodyPr>
              <a:spAutoFit/>
            </a:bodyPr>
            <a:lstStyle/>
            <a:p>
              <a:endParaRPr lang="en-US"/>
            </a:p>
          </p:txBody>
        </p:sp>
        <p:sp>
          <p:nvSpPr>
            <p:cNvPr id="13" name="Freeform 92">
              <a:extLst>
                <a:ext uri="{FF2B5EF4-FFF2-40B4-BE49-F238E27FC236}">
                  <a16:creationId xmlns:a16="http://schemas.microsoft.com/office/drawing/2014/main" id="{18DE1DD6-F289-BC4E-9618-421E4BBE7F74}"/>
                </a:ext>
              </a:extLst>
            </p:cNvPr>
            <p:cNvSpPr>
              <a:spLocks/>
            </p:cNvSpPr>
            <p:nvPr/>
          </p:nvSpPr>
          <p:spPr bwMode="auto">
            <a:xfrm>
              <a:off x="4592" y="1992"/>
              <a:ext cx="129" cy="129"/>
            </a:xfrm>
            <a:custGeom>
              <a:avLst/>
              <a:gdLst/>
              <a:ahLst/>
              <a:cxnLst>
                <a:cxn ang="0">
                  <a:pos x="2" y="0"/>
                </a:cxn>
                <a:cxn ang="0">
                  <a:pos x="7" y="30"/>
                </a:cxn>
                <a:cxn ang="0">
                  <a:pos x="10" y="103"/>
                </a:cxn>
                <a:cxn ang="0">
                  <a:pos x="16" y="124"/>
                </a:cxn>
                <a:cxn ang="0">
                  <a:pos x="25" y="144"/>
                </a:cxn>
                <a:cxn ang="0">
                  <a:pos x="31" y="163"/>
                </a:cxn>
                <a:cxn ang="0">
                  <a:pos x="43" y="187"/>
                </a:cxn>
                <a:cxn ang="0">
                  <a:pos x="70" y="220"/>
                </a:cxn>
                <a:cxn ang="0">
                  <a:pos x="91" y="235"/>
                </a:cxn>
                <a:cxn ang="0">
                  <a:pos x="107" y="240"/>
                </a:cxn>
                <a:cxn ang="0">
                  <a:pos x="139" y="234"/>
                </a:cxn>
                <a:cxn ang="0">
                  <a:pos x="152" y="228"/>
                </a:cxn>
                <a:cxn ang="0">
                  <a:pos x="169" y="217"/>
                </a:cxn>
                <a:cxn ang="0">
                  <a:pos x="181" y="198"/>
                </a:cxn>
                <a:cxn ang="0">
                  <a:pos x="193" y="175"/>
                </a:cxn>
                <a:cxn ang="0">
                  <a:pos x="202" y="148"/>
                </a:cxn>
                <a:cxn ang="0">
                  <a:pos x="208" y="133"/>
                </a:cxn>
                <a:cxn ang="0">
                  <a:pos x="214" y="114"/>
                </a:cxn>
                <a:cxn ang="0">
                  <a:pos x="220" y="87"/>
                </a:cxn>
                <a:cxn ang="0">
                  <a:pos x="221" y="33"/>
                </a:cxn>
                <a:cxn ang="0">
                  <a:pos x="217" y="7"/>
                </a:cxn>
                <a:cxn ang="0">
                  <a:pos x="44" y="4"/>
                </a:cxn>
                <a:cxn ang="0">
                  <a:pos x="2" y="0"/>
                </a:cxn>
              </a:cxnLst>
              <a:rect l="0" t="0" r="r" b="b"/>
              <a:pathLst>
                <a:path w="227" h="240">
                  <a:moveTo>
                    <a:pt x="2" y="0"/>
                  </a:moveTo>
                  <a:cubicBezTo>
                    <a:pt x="7" y="9"/>
                    <a:pt x="7" y="30"/>
                    <a:pt x="7" y="30"/>
                  </a:cubicBezTo>
                  <a:cubicBezTo>
                    <a:pt x="2" y="52"/>
                    <a:pt x="0" y="82"/>
                    <a:pt x="10" y="103"/>
                  </a:cubicBezTo>
                  <a:cubicBezTo>
                    <a:pt x="11" y="110"/>
                    <a:pt x="13" y="118"/>
                    <a:pt x="16" y="124"/>
                  </a:cubicBezTo>
                  <a:cubicBezTo>
                    <a:pt x="17" y="131"/>
                    <a:pt x="22" y="137"/>
                    <a:pt x="25" y="144"/>
                  </a:cubicBezTo>
                  <a:cubicBezTo>
                    <a:pt x="26" y="150"/>
                    <a:pt x="28" y="157"/>
                    <a:pt x="31" y="163"/>
                  </a:cubicBezTo>
                  <a:cubicBezTo>
                    <a:pt x="33" y="173"/>
                    <a:pt x="34" y="182"/>
                    <a:pt x="43" y="187"/>
                  </a:cubicBezTo>
                  <a:cubicBezTo>
                    <a:pt x="50" y="199"/>
                    <a:pt x="58" y="213"/>
                    <a:pt x="70" y="220"/>
                  </a:cubicBezTo>
                  <a:cubicBezTo>
                    <a:pt x="75" y="228"/>
                    <a:pt x="82" y="233"/>
                    <a:pt x="91" y="235"/>
                  </a:cubicBezTo>
                  <a:cubicBezTo>
                    <a:pt x="96" y="238"/>
                    <a:pt x="102" y="238"/>
                    <a:pt x="107" y="240"/>
                  </a:cubicBezTo>
                  <a:cubicBezTo>
                    <a:pt x="120" y="239"/>
                    <a:pt x="128" y="236"/>
                    <a:pt x="139" y="234"/>
                  </a:cubicBezTo>
                  <a:cubicBezTo>
                    <a:pt x="144" y="232"/>
                    <a:pt x="148" y="231"/>
                    <a:pt x="152" y="228"/>
                  </a:cubicBezTo>
                  <a:cubicBezTo>
                    <a:pt x="156" y="222"/>
                    <a:pt x="162" y="221"/>
                    <a:pt x="169" y="217"/>
                  </a:cubicBezTo>
                  <a:cubicBezTo>
                    <a:pt x="174" y="211"/>
                    <a:pt x="176" y="204"/>
                    <a:pt x="181" y="198"/>
                  </a:cubicBezTo>
                  <a:cubicBezTo>
                    <a:pt x="183" y="189"/>
                    <a:pt x="190" y="183"/>
                    <a:pt x="193" y="175"/>
                  </a:cubicBezTo>
                  <a:cubicBezTo>
                    <a:pt x="195" y="166"/>
                    <a:pt x="198" y="156"/>
                    <a:pt x="202" y="148"/>
                  </a:cubicBezTo>
                  <a:cubicBezTo>
                    <a:pt x="203" y="142"/>
                    <a:pt x="206" y="139"/>
                    <a:pt x="208" y="133"/>
                  </a:cubicBezTo>
                  <a:cubicBezTo>
                    <a:pt x="209" y="127"/>
                    <a:pt x="211" y="120"/>
                    <a:pt x="214" y="114"/>
                  </a:cubicBezTo>
                  <a:cubicBezTo>
                    <a:pt x="215" y="105"/>
                    <a:pt x="217" y="96"/>
                    <a:pt x="220" y="87"/>
                  </a:cubicBezTo>
                  <a:cubicBezTo>
                    <a:pt x="224" y="54"/>
                    <a:pt x="223" y="72"/>
                    <a:pt x="221" y="33"/>
                  </a:cubicBezTo>
                  <a:cubicBezTo>
                    <a:pt x="224" y="24"/>
                    <a:pt x="227" y="12"/>
                    <a:pt x="217" y="7"/>
                  </a:cubicBezTo>
                  <a:cubicBezTo>
                    <a:pt x="160" y="12"/>
                    <a:pt x="101" y="6"/>
                    <a:pt x="44" y="4"/>
                  </a:cubicBezTo>
                  <a:cubicBezTo>
                    <a:pt x="35" y="5"/>
                    <a:pt x="2" y="14"/>
                    <a:pt x="2" y="0"/>
                  </a:cubicBezTo>
                  <a:close/>
                </a:path>
              </a:pathLst>
            </a:custGeom>
            <a:solidFill>
              <a:srgbClr val="0000FF"/>
            </a:solidFill>
            <a:ln w="6350" cap="flat" cmpd="sng">
              <a:noFill/>
              <a:prstDash val="solid"/>
              <a:round/>
              <a:headEnd type="none" w="sm" len="sm"/>
              <a:tailEnd type="none" w="sm" len="sm"/>
            </a:ln>
            <a:effectLst/>
          </p:spPr>
          <p:txBody>
            <a:bodyPr/>
            <a:lstStyle/>
            <a:p>
              <a:endParaRPr lang="en-US"/>
            </a:p>
          </p:txBody>
        </p:sp>
        <p:sp>
          <p:nvSpPr>
            <p:cNvPr id="14" name="Freeform 93">
              <a:extLst>
                <a:ext uri="{FF2B5EF4-FFF2-40B4-BE49-F238E27FC236}">
                  <a16:creationId xmlns:a16="http://schemas.microsoft.com/office/drawing/2014/main" id="{C633162F-EB38-1340-ACED-6730B9CD7B58}"/>
                </a:ext>
              </a:extLst>
            </p:cNvPr>
            <p:cNvSpPr>
              <a:spLocks/>
            </p:cNvSpPr>
            <p:nvPr/>
          </p:nvSpPr>
          <p:spPr bwMode="auto">
            <a:xfrm>
              <a:off x="5004" y="1786"/>
              <a:ext cx="137" cy="111"/>
            </a:xfrm>
            <a:custGeom>
              <a:avLst/>
              <a:gdLst/>
              <a:ahLst/>
              <a:cxnLst>
                <a:cxn ang="0">
                  <a:pos x="6" y="214"/>
                </a:cxn>
                <a:cxn ang="0">
                  <a:pos x="7" y="196"/>
                </a:cxn>
                <a:cxn ang="0">
                  <a:pos x="15" y="156"/>
                </a:cxn>
                <a:cxn ang="0">
                  <a:pos x="21" y="112"/>
                </a:cxn>
                <a:cxn ang="0">
                  <a:pos x="33" y="81"/>
                </a:cxn>
                <a:cxn ang="0">
                  <a:pos x="48" y="51"/>
                </a:cxn>
                <a:cxn ang="0">
                  <a:pos x="75" y="22"/>
                </a:cxn>
                <a:cxn ang="0">
                  <a:pos x="114" y="0"/>
                </a:cxn>
                <a:cxn ang="0">
                  <a:pos x="138" y="4"/>
                </a:cxn>
                <a:cxn ang="0">
                  <a:pos x="151" y="9"/>
                </a:cxn>
                <a:cxn ang="0">
                  <a:pos x="177" y="37"/>
                </a:cxn>
                <a:cxn ang="0">
                  <a:pos x="187" y="58"/>
                </a:cxn>
                <a:cxn ang="0">
                  <a:pos x="189" y="63"/>
                </a:cxn>
                <a:cxn ang="0">
                  <a:pos x="193" y="67"/>
                </a:cxn>
                <a:cxn ang="0">
                  <a:pos x="198" y="85"/>
                </a:cxn>
                <a:cxn ang="0">
                  <a:pos x="213" y="127"/>
                </a:cxn>
                <a:cxn ang="0">
                  <a:pos x="220" y="145"/>
                </a:cxn>
                <a:cxn ang="0">
                  <a:pos x="216" y="220"/>
                </a:cxn>
                <a:cxn ang="0">
                  <a:pos x="187" y="226"/>
                </a:cxn>
                <a:cxn ang="0">
                  <a:pos x="129" y="220"/>
                </a:cxn>
                <a:cxn ang="0">
                  <a:pos x="3" y="222"/>
                </a:cxn>
                <a:cxn ang="0">
                  <a:pos x="6" y="214"/>
                </a:cxn>
              </a:cxnLst>
              <a:rect l="0" t="0" r="r" b="b"/>
              <a:pathLst>
                <a:path w="239" h="231">
                  <a:moveTo>
                    <a:pt x="6" y="214"/>
                  </a:moveTo>
                  <a:cubicBezTo>
                    <a:pt x="7" y="207"/>
                    <a:pt x="10" y="203"/>
                    <a:pt x="7" y="196"/>
                  </a:cubicBezTo>
                  <a:cubicBezTo>
                    <a:pt x="11" y="183"/>
                    <a:pt x="9" y="168"/>
                    <a:pt x="15" y="156"/>
                  </a:cubicBezTo>
                  <a:cubicBezTo>
                    <a:pt x="16" y="143"/>
                    <a:pt x="16" y="125"/>
                    <a:pt x="21" y="112"/>
                  </a:cubicBezTo>
                  <a:cubicBezTo>
                    <a:pt x="23" y="101"/>
                    <a:pt x="26" y="90"/>
                    <a:pt x="33" y="81"/>
                  </a:cubicBezTo>
                  <a:cubicBezTo>
                    <a:pt x="35" y="68"/>
                    <a:pt x="43" y="62"/>
                    <a:pt x="48" y="51"/>
                  </a:cubicBezTo>
                  <a:cubicBezTo>
                    <a:pt x="50" y="39"/>
                    <a:pt x="64" y="29"/>
                    <a:pt x="75" y="22"/>
                  </a:cubicBezTo>
                  <a:cubicBezTo>
                    <a:pt x="85" y="9"/>
                    <a:pt x="98" y="3"/>
                    <a:pt x="114" y="0"/>
                  </a:cubicBezTo>
                  <a:cubicBezTo>
                    <a:pt x="123" y="1"/>
                    <a:pt x="129" y="3"/>
                    <a:pt x="138" y="4"/>
                  </a:cubicBezTo>
                  <a:cubicBezTo>
                    <a:pt x="142" y="6"/>
                    <a:pt x="147" y="7"/>
                    <a:pt x="151" y="9"/>
                  </a:cubicBezTo>
                  <a:cubicBezTo>
                    <a:pt x="159" y="19"/>
                    <a:pt x="171" y="24"/>
                    <a:pt x="177" y="37"/>
                  </a:cubicBezTo>
                  <a:cubicBezTo>
                    <a:pt x="179" y="45"/>
                    <a:pt x="181" y="53"/>
                    <a:pt x="187" y="58"/>
                  </a:cubicBezTo>
                  <a:cubicBezTo>
                    <a:pt x="188" y="60"/>
                    <a:pt x="188" y="62"/>
                    <a:pt x="189" y="63"/>
                  </a:cubicBezTo>
                  <a:cubicBezTo>
                    <a:pt x="190" y="65"/>
                    <a:pt x="192" y="65"/>
                    <a:pt x="193" y="67"/>
                  </a:cubicBezTo>
                  <a:cubicBezTo>
                    <a:pt x="196" y="73"/>
                    <a:pt x="195" y="79"/>
                    <a:pt x="198" y="85"/>
                  </a:cubicBezTo>
                  <a:cubicBezTo>
                    <a:pt x="200" y="101"/>
                    <a:pt x="203" y="114"/>
                    <a:pt x="213" y="127"/>
                  </a:cubicBezTo>
                  <a:cubicBezTo>
                    <a:pt x="214" y="133"/>
                    <a:pt x="216" y="140"/>
                    <a:pt x="220" y="145"/>
                  </a:cubicBezTo>
                  <a:cubicBezTo>
                    <a:pt x="222" y="162"/>
                    <a:pt x="239" y="231"/>
                    <a:pt x="216" y="220"/>
                  </a:cubicBezTo>
                  <a:cubicBezTo>
                    <a:pt x="207" y="223"/>
                    <a:pt x="197" y="225"/>
                    <a:pt x="187" y="226"/>
                  </a:cubicBezTo>
                  <a:cubicBezTo>
                    <a:pt x="165" y="225"/>
                    <a:pt x="150" y="224"/>
                    <a:pt x="129" y="220"/>
                  </a:cubicBezTo>
                  <a:cubicBezTo>
                    <a:pt x="93" y="221"/>
                    <a:pt x="39" y="231"/>
                    <a:pt x="3" y="222"/>
                  </a:cubicBezTo>
                  <a:cubicBezTo>
                    <a:pt x="0" y="221"/>
                    <a:pt x="5" y="217"/>
                    <a:pt x="6" y="214"/>
                  </a:cubicBezTo>
                  <a:close/>
                </a:path>
              </a:pathLst>
            </a:custGeom>
            <a:solidFill>
              <a:srgbClr val="0000FF"/>
            </a:solidFill>
            <a:ln w="6350" cap="flat" cmpd="sng">
              <a:noFill/>
              <a:prstDash val="solid"/>
              <a:round/>
              <a:headEnd type="none" w="sm" len="sm"/>
              <a:tailEnd type="none" w="sm" len="sm"/>
            </a:ln>
            <a:effectLst/>
          </p:spPr>
          <p:txBody>
            <a:bodyPr/>
            <a:lstStyle/>
            <a:p>
              <a:endParaRPr lang="en-US"/>
            </a:p>
          </p:txBody>
        </p:sp>
        <p:sp>
          <p:nvSpPr>
            <p:cNvPr id="15" name="Freeform 94">
              <a:extLst>
                <a:ext uri="{FF2B5EF4-FFF2-40B4-BE49-F238E27FC236}">
                  <a16:creationId xmlns:a16="http://schemas.microsoft.com/office/drawing/2014/main" id="{F37FE084-4AAB-4541-B055-95FFD499112F}"/>
                </a:ext>
              </a:extLst>
            </p:cNvPr>
            <p:cNvSpPr>
              <a:spLocks/>
            </p:cNvSpPr>
            <p:nvPr/>
          </p:nvSpPr>
          <p:spPr bwMode="auto">
            <a:xfrm>
              <a:off x="4706" y="1845"/>
              <a:ext cx="306" cy="192"/>
            </a:xfrm>
            <a:custGeom>
              <a:avLst/>
              <a:gdLst/>
              <a:ahLst/>
              <a:cxnLst>
                <a:cxn ang="0">
                  <a:pos x="40" y="64"/>
                </a:cxn>
                <a:cxn ang="0">
                  <a:pos x="58" y="156"/>
                </a:cxn>
                <a:cxn ang="0">
                  <a:pos x="159" y="183"/>
                </a:cxn>
                <a:cxn ang="0">
                  <a:pos x="168" y="284"/>
                </a:cxn>
                <a:cxn ang="0">
                  <a:pos x="177" y="330"/>
                </a:cxn>
                <a:cxn ang="0">
                  <a:pos x="205" y="339"/>
                </a:cxn>
                <a:cxn ang="0">
                  <a:pos x="296" y="311"/>
                </a:cxn>
                <a:cxn ang="0">
                  <a:pos x="360" y="330"/>
                </a:cxn>
                <a:cxn ang="0">
                  <a:pos x="470" y="403"/>
                </a:cxn>
                <a:cxn ang="0">
                  <a:pos x="534" y="320"/>
                </a:cxn>
                <a:cxn ang="0">
                  <a:pos x="506" y="266"/>
                </a:cxn>
                <a:cxn ang="0">
                  <a:pos x="451" y="229"/>
                </a:cxn>
                <a:cxn ang="0">
                  <a:pos x="378" y="147"/>
                </a:cxn>
                <a:cxn ang="0">
                  <a:pos x="397" y="64"/>
                </a:cxn>
                <a:cxn ang="0">
                  <a:pos x="278" y="46"/>
                </a:cxn>
                <a:cxn ang="0">
                  <a:pos x="205" y="0"/>
                </a:cxn>
                <a:cxn ang="0">
                  <a:pos x="104" y="37"/>
                </a:cxn>
                <a:cxn ang="0">
                  <a:pos x="67" y="55"/>
                </a:cxn>
                <a:cxn ang="0">
                  <a:pos x="49" y="74"/>
                </a:cxn>
                <a:cxn ang="0">
                  <a:pos x="40" y="64"/>
                </a:cxn>
              </a:cxnLst>
              <a:rect l="0" t="0" r="r" b="b"/>
              <a:pathLst>
                <a:path w="534" h="403">
                  <a:moveTo>
                    <a:pt x="40" y="64"/>
                  </a:moveTo>
                  <a:cubicBezTo>
                    <a:pt x="24" y="112"/>
                    <a:pt x="0" y="137"/>
                    <a:pt x="58" y="156"/>
                  </a:cubicBezTo>
                  <a:cubicBezTo>
                    <a:pt x="104" y="141"/>
                    <a:pt x="125" y="151"/>
                    <a:pt x="159" y="183"/>
                  </a:cubicBezTo>
                  <a:cubicBezTo>
                    <a:pt x="162" y="217"/>
                    <a:pt x="164" y="250"/>
                    <a:pt x="168" y="284"/>
                  </a:cubicBezTo>
                  <a:cubicBezTo>
                    <a:pt x="170" y="300"/>
                    <a:pt x="168" y="317"/>
                    <a:pt x="177" y="330"/>
                  </a:cubicBezTo>
                  <a:cubicBezTo>
                    <a:pt x="182" y="338"/>
                    <a:pt x="196" y="336"/>
                    <a:pt x="205" y="339"/>
                  </a:cubicBezTo>
                  <a:cubicBezTo>
                    <a:pt x="236" y="329"/>
                    <a:pt x="265" y="319"/>
                    <a:pt x="296" y="311"/>
                  </a:cubicBezTo>
                  <a:cubicBezTo>
                    <a:pt x="315" y="316"/>
                    <a:pt x="342" y="321"/>
                    <a:pt x="360" y="330"/>
                  </a:cubicBezTo>
                  <a:cubicBezTo>
                    <a:pt x="402" y="352"/>
                    <a:pt x="424" y="388"/>
                    <a:pt x="470" y="403"/>
                  </a:cubicBezTo>
                  <a:cubicBezTo>
                    <a:pt x="505" y="376"/>
                    <a:pt x="521" y="362"/>
                    <a:pt x="534" y="320"/>
                  </a:cubicBezTo>
                  <a:cubicBezTo>
                    <a:pt x="527" y="299"/>
                    <a:pt x="524" y="282"/>
                    <a:pt x="506" y="266"/>
                  </a:cubicBezTo>
                  <a:cubicBezTo>
                    <a:pt x="489" y="252"/>
                    <a:pt x="451" y="229"/>
                    <a:pt x="451" y="229"/>
                  </a:cubicBezTo>
                  <a:cubicBezTo>
                    <a:pt x="431" y="199"/>
                    <a:pt x="392" y="181"/>
                    <a:pt x="378" y="147"/>
                  </a:cubicBezTo>
                  <a:cubicBezTo>
                    <a:pt x="371" y="131"/>
                    <a:pt x="390" y="84"/>
                    <a:pt x="397" y="64"/>
                  </a:cubicBezTo>
                  <a:cubicBezTo>
                    <a:pt x="348" y="33"/>
                    <a:pt x="341" y="37"/>
                    <a:pt x="278" y="46"/>
                  </a:cubicBezTo>
                  <a:cubicBezTo>
                    <a:pt x="237" y="33"/>
                    <a:pt x="245" y="15"/>
                    <a:pt x="205" y="0"/>
                  </a:cubicBezTo>
                  <a:cubicBezTo>
                    <a:pt x="167" y="14"/>
                    <a:pt x="145" y="29"/>
                    <a:pt x="104" y="37"/>
                  </a:cubicBezTo>
                  <a:cubicBezTo>
                    <a:pt x="92" y="43"/>
                    <a:pt x="78" y="47"/>
                    <a:pt x="67" y="55"/>
                  </a:cubicBezTo>
                  <a:cubicBezTo>
                    <a:pt x="60" y="60"/>
                    <a:pt x="57" y="71"/>
                    <a:pt x="49" y="74"/>
                  </a:cubicBezTo>
                  <a:cubicBezTo>
                    <a:pt x="45" y="75"/>
                    <a:pt x="43" y="67"/>
                    <a:pt x="40" y="64"/>
                  </a:cubicBezTo>
                  <a:close/>
                </a:path>
              </a:pathLst>
            </a:custGeom>
            <a:gradFill rotWithShape="0">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2700000" scaled="1"/>
            </a:gradFill>
            <a:ln w="6350" cap="flat" cmpd="sng">
              <a:solidFill>
                <a:srgbClr val="FF0000"/>
              </a:solidFill>
              <a:prstDash val="solid"/>
              <a:round/>
              <a:headEnd type="none" w="sm" len="sm"/>
              <a:tailEnd type="none" w="sm" len="sm"/>
            </a:ln>
            <a:effectLst/>
          </p:spPr>
          <p:txBody>
            <a:bodyPr/>
            <a:lstStyle/>
            <a:p>
              <a:endParaRPr lang="en-US"/>
            </a:p>
          </p:txBody>
        </p:sp>
        <p:sp>
          <p:nvSpPr>
            <p:cNvPr id="16" name="Line 97">
              <a:extLst>
                <a:ext uri="{FF2B5EF4-FFF2-40B4-BE49-F238E27FC236}">
                  <a16:creationId xmlns:a16="http://schemas.microsoft.com/office/drawing/2014/main" id="{60DB076B-7982-A44D-8F89-EEB2EA10F497}"/>
                </a:ext>
              </a:extLst>
            </p:cNvPr>
            <p:cNvSpPr>
              <a:spLocks noChangeShapeType="1"/>
            </p:cNvSpPr>
            <p:nvPr/>
          </p:nvSpPr>
          <p:spPr bwMode="auto">
            <a:xfrm rot="5400000" flipH="1" flipV="1">
              <a:off x="4861" y="1779"/>
              <a:ext cx="150" cy="27"/>
            </a:xfrm>
            <a:prstGeom prst="line">
              <a:avLst/>
            </a:prstGeom>
            <a:noFill/>
            <a:ln w="25400">
              <a:solidFill>
                <a:srgbClr val="FF0000"/>
              </a:solidFill>
              <a:round/>
              <a:headEnd/>
              <a:tailEnd type="stealth" w="med" len="sm"/>
            </a:ln>
            <a:effectLst/>
          </p:spPr>
          <p:txBody>
            <a:bodyPr>
              <a:spAutoFit/>
            </a:bodyPr>
            <a:lstStyle/>
            <a:p>
              <a:endParaRPr lang="en-US"/>
            </a:p>
          </p:txBody>
        </p:sp>
        <p:sp>
          <p:nvSpPr>
            <p:cNvPr id="17" name="Line 98">
              <a:extLst>
                <a:ext uri="{FF2B5EF4-FFF2-40B4-BE49-F238E27FC236}">
                  <a16:creationId xmlns:a16="http://schemas.microsoft.com/office/drawing/2014/main" id="{A8E66257-1C6D-AC46-85DA-FF3B108BF6D8}"/>
                </a:ext>
              </a:extLst>
            </p:cNvPr>
            <p:cNvSpPr>
              <a:spLocks noChangeShapeType="1"/>
            </p:cNvSpPr>
            <p:nvPr/>
          </p:nvSpPr>
          <p:spPr bwMode="auto">
            <a:xfrm rot="16200000" flipV="1">
              <a:off x="4729" y="1773"/>
              <a:ext cx="137" cy="28"/>
            </a:xfrm>
            <a:prstGeom prst="line">
              <a:avLst/>
            </a:prstGeom>
            <a:noFill/>
            <a:ln w="25400">
              <a:solidFill>
                <a:srgbClr val="FF0000"/>
              </a:solidFill>
              <a:round/>
              <a:headEnd/>
              <a:tailEnd type="stealth" w="med" len="sm"/>
            </a:ln>
            <a:effectLst/>
          </p:spPr>
          <p:txBody>
            <a:bodyPr>
              <a:spAutoFit/>
            </a:bodyPr>
            <a:lstStyle/>
            <a:p>
              <a:endParaRPr lang="en-US"/>
            </a:p>
          </p:txBody>
        </p:sp>
        <p:sp>
          <p:nvSpPr>
            <p:cNvPr id="18" name="Line 99">
              <a:extLst>
                <a:ext uri="{FF2B5EF4-FFF2-40B4-BE49-F238E27FC236}">
                  <a16:creationId xmlns:a16="http://schemas.microsoft.com/office/drawing/2014/main" id="{E1DCC7AD-D14F-964F-932A-33C9C088E316}"/>
                </a:ext>
              </a:extLst>
            </p:cNvPr>
            <p:cNvSpPr>
              <a:spLocks noChangeShapeType="1"/>
            </p:cNvSpPr>
            <p:nvPr/>
          </p:nvSpPr>
          <p:spPr bwMode="auto">
            <a:xfrm rot="16200000" flipV="1">
              <a:off x="4779" y="1774"/>
              <a:ext cx="122" cy="55"/>
            </a:xfrm>
            <a:prstGeom prst="line">
              <a:avLst/>
            </a:prstGeom>
            <a:noFill/>
            <a:ln w="25400">
              <a:solidFill>
                <a:srgbClr val="FF0000"/>
              </a:solidFill>
              <a:round/>
              <a:headEnd/>
              <a:tailEnd type="stealth" w="med" len="sm"/>
            </a:ln>
            <a:effectLst/>
          </p:spPr>
          <p:txBody>
            <a:bodyPr>
              <a:spAutoFit/>
            </a:bodyPr>
            <a:lstStyle/>
            <a:p>
              <a:endParaRPr lang="en-US"/>
            </a:p>
          </p:txBody>
        </p:sp>
        <p:sp>
          <p:nvSpPr>
            <p:cNvPr id="19" name="Line 100">
              <a:extLst>
                <a:ext uri="{FF2B5EF4-FFF2-40B4-BE49-F238E27FC236}">
                  <a16:creationId xmlns:a16="http://schemas.microsoft.com/office/drawing/2014/main" id="{D5AA772F-D08F-1E4B-BE71-6E60830E1CCC}"/>
                </a:ext>
              </a:extLst>
            </p:cNvPr>
            <p:cNvSpPr>
              <a:spLocks noChangeShapeType="1"/>
            </p:cNvSpPr>
            <p:nvPr/>
          </p:nvSpPr>
          <p:spPr bwMode="auto">
            <a:xfrm rot="16200000" flipH="1">
              <a:off x="4886" y="2085"/>
              <a:ext cx="153" cy="28"/>
            </a:xfrm>
            <a:prstGeom prst="line">
              <a:avLst/>
            </a:prstGeom>
            <a:noFill/>
            <a:ln w="25400">
              <a:solidFill>
                <a:srgbClr val="FF0000"/>
              </a:solidFill>
              <a:round/>
              <a:headEnd/>
              <a:tailEnd type="stealth" w="med" len="sm"/>
            </a:ln>
            <a:effectLst/>
          </p:spPr>
          <p:txBody>
            <a:bodyPr>
              <a:spAutoFit/>
            </a:bodyPr>
            <a:lstStyle/>
            <a:p>
              <a:endParaRPr lang="en-US"/>
            </a:p>
          </p:txBody>
        </p:sp>
        <p:sp>
          <p:nvSpPr>
            <p:cNvPr id="20" name="Line 101">
              <a:extLst>
                <a:ext uri="{FF2B5EF4-FFF2-40B4-BE49-F238E27FC236}">
                  <a16:creationId xmlns:a16="http://schemas.microsoft.com/office/drawing/2014/main" id="{0DC7A213-4A99-F547-9863-C81EFD505A40}"/>
                </a:ext>
              </a:extLst>
            </p:cNvPr>
            <p:cNvSpPr>
              <a:spLocks noChangeShapeType="1"/>
            </p:cNvSpPr>
            <p:nvPr/>
          </p:nvSpPr>
          <p:spPr bwMode="auto">
            <a:xfrm rot="5400000">
              <a:off x="4718" y="2058"/>
              <a:ext cx="160" cy="28"/>
            </a:xfrm>
            <a:prstGeom prst="line">
              <a:avLst/>
            </a:prstGeom>
            <a:noFill/>
            <a:ln w="25400">
              <a:solidFill>
                <a:srgbClr val="FF0000"/>
              </a:solidFill>
              <a:round/>
              <a:headEnd/>
              <a:tailEnd type="stealth" w="med" len="sm"/>
            </a:ln>
            <a:effectLst/>
          </p:spPr>
          <p:txBody>
            <a:bodyPr>
              <a:spAutoFit/>
            </a:bodyPr>
            <a:lstStyle/>
            <a:p>
              <a:endParaRPr lang="en-US"/>
            </a:p>
          </p:txBody>
        </p:sp>
        <p:sp>
          <p:nvSpPr>
            <p:cNvPr id="21" name="Line 102">
              <a:extLst>
                <a:ext uri="{FF2B5EF4-FFF2-40B4-BE49-F238E27FC236}">
                  <a16:creationId xmlns:a16="http://schemas.microsoft.com/office/drawing/2014/main" id="{3F1C1CEA-8983-E945-9AEC-80131A06B1E8}"/>
                </a:ext>
              </a:extLst>
            </p:cNvPr>
            <p:cNvSpPr>
              <a:spLocks noChangeShapeType="1"/>
            </p:cNvSpPr>
            <p:nvPr/>
          </p:nvSpPr>
          <p:spPr bwMode="auto">
            <a:xfrm rot="5400000">
              <a:off x="4759" y="2072"/>
              <a:ext cx="160" cy="0"/>
            </a:xfrm>
            <a:prstGeom prst="line">
              <a:avLst/>
            </a:prstGeom>
            <a:noFill/>
            <a:ln w="25400">
              <a:solidFill>
                <a:srgbClr val="FF0000"/>
              </a:solidFill>
              <a:round/>
              <a:headEnd/>
              <a:tailEnd type="stealth" w="med" len="sm"/>
            </a:ln>
            <a:effectLst/>
          </p:spPr>
          <p:txBody>
            <a:bodyPr>
              <a:spAutoFit/>
            </a:bodyPr>
            <a:lstStyle/>
            <a:p>
              <a:endParaRPr lang="en-US"/>
            </a:p>
          </p:txBody>
        </p:sp>
        <p:sp>
          <p:nvSpPr>
            <p:cNvPr id="22" name="Line 103">
              <a:extLst>
                <a:ext uri="{FF2B5EF4-FFF2-40B4-BE49-F238E27FC236}">
                  <a16:creationId xmlns:a16="http://schemas.microsoft.com/office/drawing/2014/main" id="{F09F9CF0-8C1B-ED40-AFA0-16431E7BC399}"/>
                </a:ext>
              </a:extLst>
            </p:cNvPr>
            <p:cNvSpPr>
              <a:spLocks noChangeShapeType="1"/>
            </p:cNvSpPr>
            <p:nvPr/>
          </p:nvSpPr>
          <p:spPr bwMode="auto">
            <a:xfrm rot="16200000" flipH="1">
              <a:off x="4815" y="2044"/>
              <a:ext cx="160" cy="55"/>
            </a:xfrm>
            <a:prstGeom prst="line">
              <a:avLst/>
            </a:prstGeom>
            <a:noFill/>
            <a:ln w="25400">
              <a:solidFill>
                <a:srgbClr val="FF0000"/>
              </a:solidFill>
              <a:round/>
              <a:headEnd/>
              <a:tailEnd type="stealth" w="med" len="sm"/>
            </a:ln>
            <a:effectLst/>
          </p:spPr>
          <p:txBody>
            <a:bodyPr>
              <a:spAutoFit/>
            </a:bodyPr>
            <a:lstStyle/>
            <a:p>
              <a:endParaRPr lang="en-US"/>
            </a:p>
          </p:txBody>
        </p:sp>
        <p:sp>
          <p:nvSpPr>
            <p:cNvPr id="23" name="Line 104">
              <a:extLst>
                <a:ext uri="{FF2B5EF4-FFF2-40B4-BE49-F238E27FC236}">
                  <a16:creationId xmlns:a16="http://schemas.microsoft.com/office/drawing/2014/main" id="{9D6FDD9B-6E13-9D47-9234-0E84C51097FF}"/>
                </a:ext>
              </a:extLst>
            </p:cNvPr>
            <p:cNvSpPr>
              <a:spLocks noChangeShapeType="1"/>
            </p:cNvSpPr>
            <p:nvPr/>
          </p:nvSpPr>
          <p:spPr bwMode="auto">
            <a:xfrm rot="16200000" flipH="1">
              <a:off x="4842" y="2044"/>
              <a:ext cx="160" cy="55"/>
            </a:xfrm>
            <a:prstGeom prst="line">
              <a:avLst/>
            </a:prstGeom>
            <a:noFill/>
            <a:ln w="25400">
              <a:solidFill>
                <a:srgbClr val="FF0000"/>
              </a:solidFill>
              <a:round/>
              <a:headEnd/>
              <a:tailEnd type="stealth" w="med" len="sm"/>
            </a:ln>
            <a:effectLst/>
          </p:spPr>
          <p:txBody>
            <a:bodyPr>
              <a:spAutoFit/>
            </a:bodyPr>
            <a:lstStyle/>
            <a:p>
              <a:endParaRPr lang="en-US"/>
            </a:p>
          </p:txBody>
        </p:sp>
        <p:sp>
          <p:nvSpPr>
            <p:cNvPr id="24" name="Line 105">
              <a:extLst>
                <a:ext uri="{FF2B5EF4-FFF2-40B4-BE49-F238E27FC236}">
                  <a16:creationId xmlns:a16="http://schemas.microsoft.com/office/drawing/2014/main" id="{A14D5371-5BB2-BA4A-828D-A14E0AF00778}"/>
                </a:ext>
              </a:extLst>
            </p:cNvPr>
            <p:cNvSpPr>
              <a:spLocks noChangeShapeType="1"/>
            </p:cNvSpPr>
            <p:nvPr/>
          </p:nvSpPr>
          <p:spPr bwMode="auto">
            <a:xfrm rot="16200000" flipH="1">
              <a:off x="4856" y="2058"/>
              <a:ext cx="160" cy="27"/>
            </a:xfrm>
            <a:prstGeom prst="line">
              <a:avLst/>
            </a:prstGeom>
            <a:noFill/>
            <a:ln w="25400">
              <a:solidFill>
                <a:srgbClr val="FF0000"/>
              </a:solidFill>
              <a:round/>
              <a:headEnd/>
              <a:tailEnd type="stealth" w="med" len="sm"/>
            </a:ln>
            <a:effectLst/>
          </p:spPr>
          <p:txBody>
            <a:bodyPr>
              <a:spAutoFit/>
            </a:bodyPr>
            <a:lstStyle/>
            <a:p>
              <a:endParaRPr lang="en-US"/>
            </a:p>
          </p:txBody>
        </p:sp>
        <p:sp>
          <p:nvSpPr>
            <p:cNvPr id="25" name="Line 106">
              <a:extLst>
                <a:ext uri="{FF2B5EF4-FFF2-40B4-BE49-F238E27FC236}">
                  <a16:creationId xmlns:a16="http://schemas.microsoft.com/office/drawing/2014/main" id="{E2652FCF-C9E6-804A-ACD6-F6B229E86DD0}"/>
                </a:ext>
              </a:extLst>
            </p:cNvPr>
            <p:cNvSpPr>
              <a:spLocks noChangeShapeType="1"/>
            </p:cNvSpPr>
            <p:nvPr/>
          </p:nvSpPr>
          <p:spPr bwMode="auto">
            <a:xfrm rot="16200000" flipH="1">
              <a:off x="4787" y="2044"/>
              <a:ext cx="160" cy="55"/>
            </a:xfrm>
            <a:prstGeom prst="line">
              <a:avLst/>
            </a:prstGeom>
            <a:noFill/>
            <a:ln w="25400">
              <a:solidFill>
                <a:srgbClr val="FF0000"/>
              </a:solidFill>
              <a:round/>
              <a:headEnd/>
              <a:tailEnd type="stealth" w="med" len="sm"/>
            </a:ln>
            <a:effectLst/>
          </p:spPr>
          <p:txBody>
            <a:bodyPr>
              <a:spAutoFit/>
            </a:bodyPr>
            <a:lstStyle/>
            <a:p>
              <a:endParaRPr lang="en-US"/>
            </a:p>
          </p:txBody>
        </p:sp>
        <p:sp>
          <p:nvSpPr>
            <p:cNvPr id="26" name="Line 107">
              <a:extLst>
                <a:ext uri="{FF2B5EF4-FFF2-40B4-BE49-F238E27FC236}">
                  <a16:creationId xmlns:a16="http://schemas.microsoft.com/office/drawing/2014/main" id="{8DDDABAA-5E94-314E-A3BF-F6DC0EF9A31E}"/>
                </a:ext>
              </a:extLst>
            </p:cNvPr>
            <p:cNvSpPr>
              <a:spLocks noChangeShapeType="1"/>
            </p:cNvSpPr>
            <p:nvPr/>
          </p:nvSpPr>
          <p:spPr bwMode="auto">
            <a:xfrm rot="5400000" flipH="1" flipV="1">
              <a:off x="4826" y="1782"/>
              <a:ext cx="137" cy="55"/>
            </a:xfrm>
            <a:prstGeom prst="line">
              <a:avLst/>
            </a:prstGeom>
            <a:noFill/>
            <a:ln w="25400">
              <a:solidFill>
                <a:srgbClr val="FF0000"/>
              </a:solidFill>
              <a:round/>
              <a:headEnd/>
              <a:tailEnd type="stealth" w="med" len="sm"/>
            </a:ln>
            <a:effectLst/>
          </p:spPr>
          <p:txBody>
            <a:bodyPr>
              <a:spAutoFit/>
            </a:bodyPr>
            <a:lstStyle/>
            <a:p>
              <a:endParaRPr lang="en-US"/>
            </a:p>
          </p:txBody>
        </p:sp>
        <p:sp>
          <p:nvSpPr>
            <p:cNvPr id="27" name="Line 108">
              <a:extLst>
                <a:ext uri="{FF2B5EF4-FFF2-40B4-BE49-F238E27FC236}">
                  <a16:creationId xmlns:a16="http://schemas.microsoft.com/office/drawing/2014/main" id="{8378B366-A182-084A-A635-79FCD44622E8}"/>
                </a:ext>
              </a:extLst>
            </p:cNvPr>
            <p:cNvSpPr>
              <a:spLocks noChangeShapeType="1"/>
            </p:cNvSpPr>
            <p:nvPr/>
          </p:nvSpPr>
          <p:spPr bwMode="auto">
            <a:xfrm rot="5400000" flipH="1" flipV="1">
              <a:off x="4881" y="1759"/>
              <a:ext cx="137" cy="55"/>
            </a:xfrm>
            <a:prstGeom prst="line">
              <a:avLst/>
            </a:prstGeom>
            <a:noFill/>
            <a:ln w="25400">
              <a:solidFill>
                <a:srgbClr val="FF0000"/>
              </a:solidFill>
              <a:round/>
              <a:headEnd/>
              <a:tailEnd type="stealth" w="med" len="sm"/>
            </a:ln>
            <a:effectLst/>
          </p:spPr>
          <p:txBody>
            <a:bodyPr>
              <a:spAutoFit/>
            </a:bodyPr>
            <a:lstStyle/>
            <a:p>
              <a:endParaRPr lang="en-US"/>
            </a:p>
          </p:txBody>
        </p:sp>
        <p:sp>
          <p:nvSpPr>
            <p:cNvPr id="28" name="Line 109">
              <a:extLst>
                <a:ext uri="{FF2B5EF4-FFF2-40B4-BE49-F238E27FC236}">
                  <a16:creationId xmlns:a16="http://schemas.microsoft.com/office/drawing/2014/main" id="{A8D70003-A759-6641-8BE7-759D96DBC5C7}"/>
                </a:ext>
              </a:extLst>
            </p:cNvPr>
            <p:cNvSpPr>
              <a:spLocks noChangeShapeType="1"/>
            </p:cNvSpPr>
            <p:nvPr/>
          </p:nvSpPr>
          <p:spPr bwMode="auto">
            <a:xfrm rot="16200000" flipV="1">
              <a:off x="4718" y="1757"/>
              <a:ext cx="160" cy="82"/>
            </a:xfrm>
            <a:prstGeom prst="line">
              <a:avLst/>
            </a:prstGeom>
            <a:noFill/>
            <a:ln w="25400">
              <a:solidFill>
                <a:srgbClr val="FF0000"/>
              </a:solidFill>
              <a:round/>
              <a:headEnd/>
              <a:tailEnd type="stealth" w="med" len="sm"/>
            </a:ln>
            <a:effectLst/>
          </p:spPr>
          <p:txBody>
            <a:bodyPr>
              <a:spAutoFit/>
            </a:bodyPr>
            <a:lstStyle/>
            <a:p>
              <a:endParaRPr lang="en-US"/>
            </a:p>
          </p:txBody>
        </p:sp>
        <p:sp>
          <p:nvSpPr>
            <p:cNvPr id="29" name="AutoShape 111">
              <a:extLst>
                <a:ext uri="{FF2B5EF4-FFF2-40B4-BE49-F238E27FC236}">
                  <a16:creationId xmlns:a16="http://schemas.microsoft.com/office/drawing/2014/main" id="{7F80ED8E-BAAF-ED4E-944E-D059D7912829}"/>
                </a:ext>
              </a:extLst>
            </p:cNvPr>
            <p:cNvSpPr>
              <a:spLocks noChangeArrowheads="1"/>
            </p:cNvSpPr>
            <p:nvPr/>
          </p:nvSpPr>
          <p:spPr bwMode="auto">
            <a:xfrm>
              <a:off x="4347" y="1895"/>
              <a:ext cx="165" cy="92"/>
            </a:xfrm>
            <a:prstGeom prst="rightArrow">
              <a:avLst>
                <a:gd name="adj1" fmla="val 50000"/>
                <a:gd name="adj2" fmla="val 44837"/>
              </a:avLst>
            </a:prstGeom>
            <a:noFill/>
            <a:ln w="6350">
              <a:solidFill>
                <a:schemeClr val="tx1"/>
              </a:solidFill>
              <a:miter lim="800000"/>
              <a:headEnd type="none" w="sm" len="sm"/>
              <a:tailEnd type="none" w="sm" len="sm"/>
            </a:ln>
            <a:effectLst/>
          </p:spPr>
          <p:txBody>
            <a:bodyPr wrap="none" anchor="ctr"/>
            <a:lstStyle/>
            <a:p>
              <a:endParaRPr lang="en-US"/>
            </a:p>
          </p:txBody>
        </p:sp>
      </p:grpSp>
      <p:sp>
        <p:nvSpPr>
          <p:cNvPr id="36" name="テキスト ボックス 35">
            <a:extLst>
              <a:ext uri="{FF2B5EF4-FFF2-40B4-BE49-F238E27FC236}">
                <a16:creationId xmlns:a16="http://schemas.microsoft.com/office/drawing/2014/main" id="{1580166D-C39F-894C-A4E0-C654BD89704E}"/>
              </a:ext>
            </a:extLst>
          </p:cNvPr>
          <p:cNvSpPr txBox="1"/>
          <p:nvPr/>
        </p:nvSpPr>
        <p:spPr>
          <a:xfrm>
            <a:off x="6819124" y="3003641"/>
            <a:ext cx="1644746" cy="369332"/>
          </a:xfrm>
          <a:prstGeom prst="rect">
            <a:avLst/>
          </a:prstGeom>
          <a:noFill/>
        </p:spPr>
        <p:txBody>
          <a:bodyPr wrap="none" rtlCol="0">
            <a:spAutoFit/>
          </a:bodyPr>
          <a:lstStyle/>
          <a:p>
            <a:r>
              <a:rPr kumimoji="1" lang="en-US" altLang="ja-US" dirty="0"/>
              <a:t>E802/E866 exp.</a:t>
            </a:r>
            <a:endParaRPr kumimoji="1" lang="ja-US" altLang="en-US" dirty="0"/>
          </a:p>
        </p:txBody>
      </p:sp>
    </p:spTree>
    <p:extLst>
      <p:ext uri="{BB962C8B-B14F-4D97-AF65-F5344CB8AC3E}">
        <p14:creationId xmlns:p14="http://schemas.microsoft.com/office/powerpoint/2010/main" val="2404388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762C5C-D26B-474C-80B4-DBCB13EC8A6B}"/>
              </a:ext>
            </a:extLst>
          </p:cNvPr>
          <p:cNvSpPr>
            <a:spLocks noGrp="1"/>
          </p:cNvSpPr>
          <p:nvPr>
            <p:ph type="title"/>
          </p:nvPr>
        </p:nvSpPr>
        <p:spPr/>
        <p:txBody>
          <a:bodyPr/>
          <a:lstStyle/>
          <a:p>
            <a:r>
              <a:rPr kumimoji="1" lang="en-US" altLang="ja-US" dirty="0"/>
              <a:t>Fixed target experiment at SPS</a:t>
            </a:r>
            <a:endParaRPr kumimoji="1" lang="ja-US" altLang="en-US" dirty="0"/>
          </a:p>
        </p:txBody>
      </p:sp>
      <p:sp>
        <p:nvSpPr>
          <p:cNvPr id="3" name="コンテンツ プレースホルダー 2">
            <a:extLst>
              <a:ext uri="{FF2B5EF4-FFF2-40B4-BE49-F238E27FC236}">
                <a16:creationId xmlns:a16="http://schemas.microsoft.com/office/drawing/2014/main" id="{51ADAD23-14FA-CA45-AEB7-975F3F2AC109}"/>
              </a:ext>
            </a:extLst>
          </p:cNvPr>
          <p:cNvSpPr>
            <a:spLocks noGrp="1"/>
          </p:cNvSpPr>
          <p:nvPr>
            <p:ph idx="1"/>
          </p:nvPr>
        </p:nvSpPr>
        <p:spPr>
          <a:xfrm>
            <a:off x="838200" y="1290919"/>
            <a:ext cx="10515600" cy="829234"/>
          </a:xfrm>
        </p:spPr>
        <p:txBody>
          <a:bodyPr>
            <a:normAutofit fontScale="85000" lnSpcReduction="20000"/>
          </a:bodyPr>
          <a:lstStyle/>
          <a:p>
            <a:r>
              <a:rPr lang="en-US" altLang="ja-US" dirty="0"/>
              <a:t>SPS (CERN 1990-2000): </a:t>
            </a:r>
            <a:r>
              <a:rPr lang="ja-JP" altLang="en-US"/>
              <a:t>√</a:t>
            </a:r>
            <a:r>
              <a:rPr lang="en-US" altLang="ja-US" dirty="0" err="1"/>
              <a:t>s</a:t>
            </a:r>
            <a:r>
              <a:rPr lang="en-US" altLang="ja-US" baseline="-25000" dirty="0" err="1"/>
              <a:t>NN</a:t>
            </a:r>
            <a:r>
              <a:rPr lang="en-US" altLang="ja-US" dirty="0"/>
              <a:t>= 17AGeV, </a:t>
            </a:r>
            <a:r>
              <a:rPr lang="en-US" altLang="ja-US" dirty="0" err="1"/>
              <a:t>Pb+Pb</a:t>
            </a:r>
            <a:endParaRPr lang="en-US" altLang="ja-US" dirty="0"/>
          </a:p>
          <a:p>
            <a:pPr lvl="1"/>
            <a:r>
              <a:rPr lang="en-US" altLang="ja-JP" dirty="0"/>
              <a:t>Search for Quark Gluon Plasma via many observables</a:t>
            </a:r>
          </a:p>
          <a:p>
            <a:pPr lvl="1"/>
            <a:r>
              <a:rPr lang="en-US" altLang="ja-JP" dirty="0"/>
              <a:t>J/</a:t>
            </a:r>
            <a:r>
              <a:rPr lang="en-US" altLang="ja-JP" dirty="0">
                <a:latin typeface="Symbol" pitchFamily="2" charset="2"/>
              </a:rPr>
              <a:t>y</a:t>
            </a:r>
            <a:r>
              <a:rPr lang="en-US" altLang="ja-JP" dirty="0"/>
              <a:t>, photons, dileptons</a:t>
            </a:r>
          </a:p>
          <a:p>
            <a:endParaRPr kumimoji="1" lang="ja-US" altLang="en-US" dirty="0"/>
          </a:p>
        </p:txBody>
      </p:sp>
      <p:sp>
        <p:nvSpPr>
          <p:cNvPr id="4" name="日付プレースホルダー 3">
            <a:extLst>
              <a:ext uri="{FF2B5EF4-FFF2-40B4-BE49-F238E27FC236}">
                <a16:creationId xmlns:a16="http://schemas.microsoft.com/office/drawing/2014/main" id="{46C5995C-6CDB-7C4A-AE11-D550088DF798}"/>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FF360FB3-F80F-904E-9F1B-BFE50F6E0E6A}"/>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364A6CEA-788A-DE4B-96F6-820F7F7DACCE}"/>
              </a:ext>
            </a:extLst>
          </p:cNvPr>
          <p:cNvSpPr>
            <a:spLocks noGrp="1"/>
          </p:cNvSpPr>
          <p:nvPr>
            <p:ph type="sldNum" sz="quarter" idx="12"/>
          </p:nvPr>
        </p:nvSpPr>
        <p:spPr/>
        <p:txBody>
          <a:bodyPr/>
          <a:lstStyle/>
          <a:p>
            <a:fld id="{F9291847-EA59-7F4D-8477-4EA9F25CEBB2}" type="slidenum">
              <a:rPr kumimoji="1" lang="ja-US" altLang="en-US" smtClean="0"/>
              <a:pPr/>
              <a:t>11</a:t>
            </a:fld>
            <a:endParaRPr kumimoji="1" lang="ja-US" altLang="en-US"/>
          </a:p>
        </p:txBody>
      </p:sp>
      <p:pic>
        <p:nvPicPr>
          <p:cNvPr id="189442" name="Picture 2">
            <a:extLst>
              <a:ext uri="{FF2B5EF4-FFF2-40B4-BE49-F238E27FC236}">
                <a16:creationId xmlns:a16="http://schemas.microsoft.com/office/drawing/2014/main" id="{2EB777D7-4372-0A43-9E63-C36A53FCE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93" y="3313337"/>
            <a:ext cx="6218068" cy="22537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7">
            <a:extLst>
              <a:ext uri="{FF2B5EF4-FFF2-40B4-BE49-F238E27FC236}">
                <a16:creationId xmlns:a16="http://schemas.microsoft.com/office/drawing/2014/main" id="{98460E3A-05A3-C34C-BDE7-AB1DB0EA0046}"/>
              </a:ext>
            </a:extLst>
          </p:cNvPr>
          <p:cNvSpPr>
            <a:spLocks noChangeArrowheads="1"/>
          </p:cNvSpPr>
          <p:nvPr/>
        </p:nvSpPr>
        <p:spPr bwMode="auto">
          <a:xfrm>
            <a:off x="7186007" y="2427971"/>
            <a:ext cx="4724400" cy="3810000"/>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US" altLang="en-US"/>
          </a:p>
        </p:txBody>
      </p:sp>
      <p:pic>
        <p:nvPicPr>
          <p:cNvPr id="9" name="Picture 4">
            <a:extLst>
              <a:ext uri="{FF2B5EF4-FFF2-40B4-BE49-F238E27FC236}">
                <a16:creationId xmlns:a16="http://schemas.microsoft.com/office/drawing/2014/main" id="{6015707B-DE95-F341-9568-DD2C5F8A56E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2207" y="2808971"/>
            <a:ext cx="4495800" cy="3295650"/>
          </a:xfrm>
          <a:prstGeom prst="rect">
            <a:avLst/>
          </a:prstGeom>
          <a:solidFill>
            <a:srgbClr val="000080"/>
          </a:solidFill>
          <a:ln>
            <a:noFill/>
          </a:ln>
          <a:extLst>
            <a:ext uri="{91240B29-F687-4F45-9708-019B960494DF}">
              <a14:hiddenLine xmlns:a14="http://schemas.microsoft.com/office/drawing/2010/main" w="0">
                <a:solidFill>
                  <a:srgbClr val="000080"/>
                </a:solidFill>
                <a:miter lim="800000"/>
                <a:headEnd/>
                <a:tailEnd/>
              </a14:hiddenLine>
            </a:ext>
          </a:extLst>
        </p:spPr>
      </p:pic>
      <p:sp>
        <p:nvSpPr>
          <p:cNvPr id="10" name="Text Box 12">
            <a:extLst>
              <a:ext uri="{FF2B5EF4-FFF2-40B4-BE49-F238E27FC236}">
                <a16:creationId xmlns:a16="http://schemas.microsoft.com/office/drawing/2014/main" id="{CB0EA514-2F19-2C4D-B3B6-523BA49CC829}"/>
              </a:ext>
            </a:extLst>
          </p:cNvPr>
          <p:cNvSpPr txBox="1">
            <a:spLocks noChangeAspect="1" noChangeArrowheads="1"/>
          </p:cNvSpPr>
          <p:nvPr/>
        </p:nvSpPr>
        <p:spPr bwMode="auto">
          <a:xfrm>
            <a:off x="7338407" y="4180571"/>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r>
              <a:rPr kumimoji="0" lang="de-DE" altLang="ja-JP" sz="1200" b="1">
                <a:solidFill>
                  <a:srgbClr val="CCFF33"/>
                </a:solidFill>
                <a:latin typeface="ＭＳ Ｐゴシック" panose="020B0600070205080204" pitchFamily="34" charset="-128"/>
              </a:rPr>
              <a:t>pad chambers</a:t>
            </a:r>
            <a:endParaRPr kumimoji="0" lang="de-DE" altLang="ja-JP" sz="1200">
              <a:latin typeface="ＭＳ Ｐゴシック" panose="020B0600070205080204" pitchFamily="34" charset="-128"/>
            </a:endParaRPr>
          </a:p>
        </p:txBody>
      </p:sp>
      <p:sp>
        <p:nvSpPr>
          <p:cNvPr id="11" name="Text Box 13">
            <a:extLst>
              <a:ext uri="{FF2B5EF4-FFF2-40B4-BE49-F238E27FC236}">
                <a16:creationId xmlns:a16="http://schemas.microsoft.com/office/drawing/2014/main" id="{ED1138CA-1057-5D4A-B14E-8115A6417452}"/>
              </a:ext>
            </a:extLst>
          </p:cNvPr>
          <p:cNvSpPr txBox="1">
            <a:spLocks noChangeAspect="1" noChangeArrowheads="1"/>
          </p:cNvSpPr>
          <p:nvPr/>
        </p:nvSpPr>
        <p:spPr bwMode="auto">
          <a:xfrm>
            <a:off x="7643207" y="3951971"/>
            <a:ext cx="1143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eaLnBrk="0" hangingPunct="0"/>
            <a:r>
              <a:rPr kumimoji="0" lang="de-DE" altLang="ja-JP" sz="1200" b="1">
                <a:solidFill>
                  <a:srgbClr val="CCFF33"/>
                </a:solidFill>
                <a:latin typeface="ＭＳ Ｐゴシック" panose="020B0600070205080204" pitchFamily="34" charset="-128"/>
              </a:rPr>
              <a:t>streamer tubes</a:t>
            </a:r>
            <a:endParaRPr kumimoji="0" lang="de-DE" altLang="ja-JP" sz="1200">
              <a:latin typeface="ＭＳ Ｐゴシック" panose="020B0600070205080204" pitchFamily="34" charset="-128"/>
            </a:endParaRPr>
          </a:p>
        </p:txBody>
      </p:sp>
      <p:sp>
        <p:nvSpPr>
          <p:cNvPr id="12" name="Text Box 14">
            <a:extLst>
              <a:ext uri="{FF2B5EF4-FFF2-40B4-BE49-F238E27FC236}">
                <a16:creationId xmlns:a16="http://schemas.microsoft.com/office/drawing/2014/main" id="{DCE18EBB-7894-BA49-8295-E66634474FAF}"/>
              </a:ext>
            </a:extLst>
          </p:cNvPr>
          <p:cNvSpPr txBox="1">
            <a:spLocks noChangeAspect="1" noChangeArrowheads="1"/>
          </p:cNvSpPr>
          <p:nvPr/>
        </p:nvSpPr>
        <p:spPr bwMode="auto">
          <a:xfrm>
            <a:off x="8633807" y="3647171"/>
            <a:ext cx="533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eaLnBrk="0" hangingPunct="0"/>
            <a:r>
              <a:rPr kumimoji="0" lang="de-DE" altLang="ja-JP" sz="1200" b="1">
                <a:solidFill>
                  <a:srgbClr val="CCFF33"/>
                </a:solidFill>
                <a:latin typeface="ＭＳ Ｐゴシック" panose="020B0600070205080204" pitchFamily="34" charset="-128"/>
              </a:rPr>
              <a:t>TOF 2</a:t>
            </a:r>
            <a:endParaRPr kumimoji="0" lang="de-DE" altLang="ja-JP" sz="1200">
              <a:latin typeface="ＭＳ Ｐゴシック" panose="020B0600070205080204" pitchFamily="34" charset="-128"/>
            </a:endParaRPr>
          </a:p>
        </p:txBody>
      </p:sp>
      <p:sp>
        <p:nvSpPr>
          <p:cNvPr id="13" name="Text Box 15">
            <a:extLst>
              <a:ext uri="{FF2B5EF4-FFF2-40B4-BE49-F238E27FC236}">
                <a16:creationId xmlns:a16="http://schemas.microsoft.com/office/drawing/2014/main" id="{778BAEE9-8FA0-2149-A995-B044A1999285}"/>
              </a:ext>
            </a:extLst>
          </p:cNvPr>
          <p:cNvSpPr txBox="1">
            <a:spLocks noChangeAspect="1" noChangeArrowheads="1"/>
          </p:cNvSpPr>
          <p:nvPr/>
        </p:nvSpPr>
        <p:spPr bwMode="auto">
          <a:xfrm>
            <a:off x="10157807" y="2427971"/>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eaLnBrk="0" hangingPunct="0"/>
            <a:r>
              <a:rPr kumimoji="0" lang="de-DE" altLang="ja-JP" sz="1200" b="1">
                <a:solidFill>
                  <a:srgbClr val="CCFF33"/>
                </a:solidFill>
                <a:latin typeface="ＭＳ Ｐゴシック" panose="020B0600070205080204" pitchFamily="34" charset="-128"/>
              </a:rPr>
              <a:t>zero degree calorimeter:</a:t>
            </a:r>
          </a:p>
          <a:p>
            <a:pPr eaLnBrk="0" hangingPunct="0"/>
            <a:r>
              <a:rPr kumimoji="0" lang="de-DE" altLang="ja-JP" sz="1200" b="1">
                <a:solidFill>
                  <a:srgbClr val="CCFF33"/>
                </a:solidFill>
                <a:latin typeface="ＭＳ Ｐゴシック" panose="020B0600070205080204" pitchFamily="34" charset="-128"/>
              </a:rPr>
              <a:t>             forward energy </a:t>
            </a:r>
            <a:endParaRPr kumimoji="0" lang="de-DE" altLang="ja-JP" sz="1200">
              <a:latin typeface="ＭＳ Ｐゴシック" panose="020B0600070205080204" pitchFamily="34" charset="-128"/>
            </a:endParaRPr>
          </a:p>
        </p:txBody>
      </p:sp>
      <p:sp>
        <p:nvSpPr>
          <p:cNvPr id="14" name="Text Box 16">
            <a:extLst>
              <a:ext uri="{FF2B5EF4-FFF2-40B4-BE49-F238E27FC236}">
                <a16:creationId xmlns:a16="http://schemas.microsoft.com/office/drawing/2014/main" id="{3C694608-6B7D-4F41-8A9B-A336608E7C62}"/>
              </a:ext>
            </a:extLst>
          </p:cNvPr>
          <p:cNvSpPr txBox="1">
            <a:spLocks noChangeAspect="1" noChangeArrowheads="1"/>
          </p:cNvSpPr>
          <p:nvPr/>
        </p:nvSpPr>
        <p:spPr bwMode="auto">
          <a:xfrm>
            <a:off x="9624407" y="4409171"/>
            <a:ext cx="4572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eaLnBrk="0" hangingPunct="0"/>
            <a:r>
              <a:rPr kumimoji="0" lang="de-DE" altLang="ja-JP" sz="1200" b="1">
                <a:solidFill>
                  <a:srgbClr val="CCFF33"/>
                </a:solidFill>
                <a:latin typeface="ＭＳ Ｐゴシック" panose="020B0600070205080204" pitchFamily="34" charset="-128"/>
              </a:rPr>
              <a:t>TOF 1</a:t>
            </a:r>
            <a:endParaRPr kumimoji="0" lang="de-DE" altLang="ja-JP" sz="1200">
              <a:latin typeface="ＭＳ Ｐゴシック" panose="020B0600070205080204" pitchFamily="34" charset="-128"/>
            </a:endParaRPr>
          </a:p>
        </p:txBody>
      </p:sp>
      <p:sp>
        <p:nvSpPr>
          <p:cNvPr id="15" name="Text Box 17">
            <a:extLst>
              <a:ext uri="{FF2B5EF4-FFF2-40B4-BE49-F238E27FC236}">
                <a16:creationId xmlns:a16="http://schemas.microsoft.com/office/drawing/2014/main" id="{0C75BB0D-74D6-D149-8B88-FC431A1E26E1}"/>
              </a:ext>
            </a:extLst>
          </p:cNvPr>
          <p:cNvSpPr txBox="1">
            <a:spLocks noChangeAspect="1" noChangeArrowheads="1"/>
          </p:cNvSpPr>
          <p:nvPr/>
        </p:nvSpPr>
        <p:spPr bwMode="auto">
          <a:xfrm>
            <a:off x="9014807" y="5552171"/>
            <a:ext cx="2514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eaLnBrk="0" hangingPunct="0"/>
            <a:r>
              <a:rPr kumimoji="0" lang="de-DE" altLang="ja-JP" sz="1200" b="1">
                <a:solidFill>
                  <a:srgbClr val="CCFF33"/>
                </a:solidFill>
                <a:latin typeface="ＭＳ Ｐゴシック" panose="020B0600070205080204" pitchFamily="34" charset="-128"/>
              </a:rPr>
              <a:t>multistep avalanche chambers (MSAC)</a:t>
            </a:r>
            <a:endParaRPr kumimoji="0" lang="de-DE" altLang="ja-JP" sz="1200">
              <a:latin typeface="ＭＳ Ｐゴシック" panose="020B0600070205080204" pitchFamily="34" charset="-128"/>
            </a:endParaRPr>
          </a:p>
        </p:txBody>
      </p:sp>
      <p:sp>
        <p:nvSpPr>
          <p:cNvPr id="16" name="Text Box 19">
            <a:extLst>
              <a:ext uri="{FF2B5EF4-FFF2-40B4-BE49-F238E27FC236}">
                <a16:creationId xmlns:a16="http://schemas.microsoft.com/office/drawing/2014/main" id="{15F3591C-903A-5148-9D0B-0310B9EA8829}"/>
              </a:ext>
            </a:extLst>
          </p:cNvPr>
          <p:cNvSpPr txBox="1">
            <a:spLocks noChangeAspect="1" noChangeArrowheads="1"/>
          </p:cNvSpPr>
          <p:nvPr/>
        </p:nvSpPr>
        <p:spPr bwMode="auto">
          <a:xfrm>
            <a:off x="7262207" y="5856971"/>
            <a:ext cx="8382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r>
              <a:rPr kumimoji="0" lang="de-DE" altLang="ja-JP" sz="1200" b="1">
                <a:solidFill>
                  <a:srgbClr val="CCFF33"/>
                </a:solidFill>
                <a:latin typeface="ＭＳ Ｐゴシック" panose="020B0600070205080204" pitchFamily="34" charset="-128"/>
              </a:rPr>
              <a:t>Plastic Ball</a:t>
            </a:r>
            <a:endParaRPr kumimoji="0" lang="de-DE" altLang="ja-JP" sz="1200">
              <a:latin typeface="ＭＳ Ｐゴシック" panose="020B0600070205080204" pitchFamily="34" charset="-128"/>
            </a:endParaRPr>
          </a:p>
        </p:txBody>
      </p:sp>
      <p:sp>
        <p:nvSpPr>
          <p:cNvPr id="17" name="Text Box 20">
            <a:extLst>
              <a:ext uri="{FF2B5EF4-FFF2-40B4-BE49-F238E27FC236}">
                <a16:creationId xmlns:a16="http://schemas.microsoft.com/office/drawing/2014/main" id="{C22C6A4D-64C3-ED41-93C2-14C6CA1721BF}"/>
              </a:ext>
            </a:extLst>
          </p:cNvPr>
          <p:cNvSpPr txBox="1">
            <a:spLocks noChangeAspect="1" noChangeArrowheads="1"/>
          </p:cNvSpPr>
          <p:nvPr/>
        </p:nvSpPr>
        <p:spPr bwMode="auto">
          <a:xfrm>
            <a:off x="7186007" y="4866371"/>
            <a:ext cx="609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r>
              <a:rPr kumimoji="0" lang="de-DE" altLang="ja-JP" sz="1200" b="1">
                <a:solidFill>
                  <a:srgbClr val="CCFF33"/>
                </a:solidFill>
                <a:latin typeface="ＭＳ Ｐゴシック" panose="020B0600070205080204" pitchFamily="34" charset="-128"/>
              </a:rPr>
              <a:t>target</a:t>
            </a:r>
            <a:endParaRPr kumimoji="0" lang="de-DE" altLang="ja-JP" sz="1200">
              <a:latin typeface="ＭＳ Ｐゴシック" panose="020B0600070205080204" pitchFamily="34" charset="-128"/>
            </a:endParaRPr>
          </a:p>
        </p:txBody>
      </p:sp>
      <p:sp>
        <p:nvSpPr>
          <p:cNvPr id="18" name="Text Box 21">
            <a:extLst>
              <a:ext uri="{FF2B5EF4-FFF2-40B4-BE49-F238E27FC236}">
                <a16:creationId xmlns:a16="http://schemas.microsoft.com/office/drawing/2014/main" id="{E3CAA126-ADD6-5048-B35F-87951E67437F}"/>
              </a:ext>
            </a:extLst>
          </p:cNvPr>
          <p:cNvSpPr txBox="1">
            <a:spLocks noChangeAspect="1" noChangeArrowheads="1"/>
          </p:cNvSpPr>
          <p:nvPr/>
        </p:nvSpPr>
        <p:spPr bwMode="auto">
          <a:xfrm>
            <a:off x="9243407" y="2808971"/>
            <a:ext cx="19050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eaLnBrk="0" hangingPunct="0"/>
            <a:r>
              <a:rPr kumimoji="0" lang="de-DE" altLang="ja-JP" sz="1200" b="1">
                <a:solidFill>
                  <a:srgbClr val="CCFF33"/>
                </a:solidFill>
                <a:latin typeface="ＭＳ Ｐゴシック" panose="020B0600070205080204" pitchFamily="34" charset="-128"/>
              </a:rPr>
              <a:t>photon spectrometer (LEDA)</a:t>
            </a:r>
            <a:endParaRPr kumimoji="0" lang="de-DE" altLang="ja-JP" sz="1200">
              <a:latin typeface="ＭＳ Ｐゴシック" panose="020B0600070205080204" pitchFamily="34" charset="-128"/>
            </a:endParaRPr>
          </a:p>
        </p:txBody>
      </p:sp>
      <p:sp>
        <p:nvSpPr>
          <p:cNvPr id="19" name="Text Box 23">
            <a:extLst>
              <a:ext uri="{FF2B5EF4-FFF2-40B4-BE49-F238E27FC236}">
                <a16:creationId xmlns:a16="http://schemas.microsoft.com/office/drawing/2014/main" id="{06D2A0F6-F8E8-704F-A646-EAE3F3B31B5B}"/>
              </a:ext>
            </a:extLst>
          </p:cNvPr>
          <p:cNvSpPr txBox="1">
            <a:spLocks noChangeAspect="1" noChangeArrowheads="1"/>
          </p:cNvSpPr>
          <p:nvPr/>
        </p:nvSpPr>
        <p:spPr bwMode="auto">
          <a:xfrm>
            <a:off x="7871807" y="3037571"/>
            <a:ext cx="121920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r>
              <a:rPr kumimoji="0" lang="de-DE" altLang="ja-JP" sz="1200" b="1">
                <a:solidFill>
                  <a:srgbClr val="CCFF33"/>
                </a:solidFill>
                <a:latin typeface="ＭＳ Ｐゴシック" panose="020B0600070205080204" pitchFamily="34" charset="-128"/>
              </a:rPr>
              <a:t>photon multiplicity</a:t>
            </a:r>
          </a:p>
          <a:p>
            <a:pPr eaLnBrk="0" hangingPunct="0"/>
            <a:r>
              <a:rPr kumimoji="0" lang="de-DE" altLang="ja-JP" sz="1200" b="1">
                <a:solidFill>
                  <a:srgbClr val="CCFF33"/>
                </a:solidFill>
                <a:latin typeface="ＭＳ Ｐゴシック" panose="020B0600070205080204" pitchFamily="34" charset="-128"/>
              </a:rPr>
              <a:t>detector (PMD)</a:t>
            </a:r>
            <a:endParaRPr kumimoji="0" lang="de-DE" altLang="ja-JP" sz="1200">
              <a:latin typeface="ＭＳ Ｐゴシック" panose="020B0600070205080204" pitchFamily="34" charset="-128"/>
            </a:endParaRPr>
          </a:p>
        </p:txBody>
      </p:sp>
      <p:sp>
        <p:nvSpPr>
          <p:cNvPr id="20" name="Text Box 24">
            <a:extLst>
              <a:ext uri="{FF2B5EF4-FFF2-40B4-BE49-F238E27FC236}">
                <a16:creationId xmlns:a16="http://schemas.microsoft.com/office/drawing/2014/main" id="{BCCFC754-71A2-BE4B-BD46-8DC01D38E6B2}"/>
              </a:ext>
            </a:extLst>
          </p:cNvPr>
          <p:cNvSpPr txBox="1">
            <a:spLocks noChangeAspect="1" noChangeArrowheads="1"/>
          </p:cNvSpPr>
          <p:nvPr/>
        </p:nvSpPr>
        <p:spPr bwMode="auto">
          <a:xfrm>
            <a:off x="10691207" y="4713971"/>
            <a:ext cx="1219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eaLnBrk="0" hangingPunct="0"/>
            <a:r>
              <a:rPr kumimoji="0" lang="de-DE" altLang="ja-JP" sz="1200" b="1">
                <a:solidFill>
                  <a:srgbClr val="CCFF33"/>
                </a:solidFill>
                <a:latin typeface="ＭＳ Ｐゴシック" panose="020B0600070205080204" pitchFamily="34" charset="-128"/>
              </a:rPr>
              <a:t>veto detector for</a:t>
            </a:r>
          </a:p>
          <a:p>
            <a:pPr eaLnBrk="0" hangingPunct="0"/>
            <a:r>
              <a:rPr kumimoji="0" lang="de-DE" altLang="ja-JP" sz="1200" b="1">
                <a:solidFill>
                  <a:srgbClr val="CCFF33"/>
                </a:solidFill>
                <a:latin typeface="ＭＳ Ｐゴシック" panose="020B0600070205080204" pitchFamily="34" charset="-128"/>
              </a:rPr>
              <a:t>charged particles</a:t>
            </a:r>
            <a:endParaRPr kumimoji="0" lang="de-DE" altLang="ja-JP" sz="1200">
              <a:latin typeface="ＭＳ Ｐゴシック" panose="020B0600070205080204" pitchFamily="34" charset="-128"/>
            </a:endParaRPr>
          </a:p>
        </p:txBody>
      </p:sp>
      <p:sp>
        <p:nvSpPr>
          <p:cNvPr id="21" name="Text Box 25">
            <a:extLst>
              <a:ext uri="{FF2B5EF4-FFF2-40B4-BE49-F238E27FC236}">
                <a16:creationId xmlns:a16="http://schemas.microsoft.com/office/drawing/2014/main" id="{79711375-C4C9-D04A-89B4-0F20F4ADD415}"/>
              </a:ext>
            </a:extLst>
          </p:cNvPr>
          <p:cNvSpPr txBox="1">
            <a:spLocks noChangeAspect="1" noChangeArrowheads="1"/>
          </p:cNvSpPr>
          <p:nvPr/>
        </p:nvSpPr>
        <p:spPr bwMode="auto">
          <a:xfrm>
            <a:off x="9929207" y="5018771"/>
            <a:ext cx="609600" cy="231775"/>
          </a:xfrm>
          <a:prstGeom prst="rect">
            <a:avLst/>
          </a:prstGeom>
          <a:solidFill>
            <a:srgbClr val="00005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eaLnBrk="0" hangingPunct="0"/>
            <a:r>
              <a:rPr kumimoji="0" lang="ja-JP" altLang="de-DE" sz="1200" b="1">
                <a:solidFill>
                  <a:srgbClr val="CCFF33"/>
                </a:solidFill>
                <a:latin typeface="Helvetica" pitchFamily="2" charset="0"/>
              </a:rPr>
              <a:t>21.5 </a:t>
            </a:r>
            <a:r>
              <a:rPr kumimoji="0" lang="de-DE" altLang="ja-JP" sz="1200" b="1">
                <a:solidFill>
                  <a:srgbClr val="CCFF33"/>
                </a:solidFill>
                <a:latin typeface="Helvetica" pitchFamily="2" charset="0"/>
              </a:rPr>
              <a:t>m</a:t>
            </a:r>
            <a:endParaRPr kumimoji="0" lang="de-DE" altLang="ja-JP" sz="1200"/>
          </a:p>
        </p:txBody>
      </p:sp>
      <p:sp>
        <p:nvSpPr>
          <p:cNvPr id="22" name="Line 26">
            <a:extLst>
              <a:ext uri="{FF2B5EF4-FFF2-40B4-BE49-F238E27FC236}">
                <a16:creationId xmlns:a16="http://schemas.microsoft.com/office/drawing/2014/main" id="{A1707E43-DB00-444C-84F3-DC51234EAC11}"/>
              </a:ext>
            </a:extLst>
          </p:cNvPr>
          <p:cNvSpPr>
            <a:spLocks noChangeAspect="1" noChangeShapeType="1"/>
          </p:cNvSpPr>
          <p:nvPr/>
        </p:nvSpPr>
        <p:spPr bwMode="auto">
          <a:xfrm flipV="1">
            <a:off x="7186007" y="5628371"/>
            <a:ext cx="266700" cy="190500"/>
          </a:xfrm>
          <a:prstGeom prst="line">
            <a:avLst/>
          </a:prstGeom>
          <a:noFill/>
          <a:ln w="38100">
            <a:solidFill>
              <a:srgbClr val="CC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US" altLang="en-US"/>
          </a:p>
        </p:txBody>
      </p:sp>
      <p:sp>
        <p:nvSpPr>
          <p:cNvPr id="23" name="Text Box 28">
            <a:extLst>
              <a:ext uri="{FF2B5EF4-FFF2-40B4-BE49-F238E27FC236}">
                <a16:creationId xmlns:a16="http://schemas.microsoft.com/office/drawing/2014/main" id="{6F33EEB2-7BC2-A042-BD53-8F62B7828580}"/>
              </a:ext>
            </a:extLst>
          </p:cNvPr>
          <p:cNvSpPr txBox="1">
            <a:spLocks noChangeArrowheads="1"/>
          </p:cNvSpPr>
          <p:nvPr/>
        </p:nvSpPr>
        <p:spPr bwMode="auto">
          <a:xfrm>
            <a:off x="7414607" y="4485371"/>
            <a:ext cx="6461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solidFill>
                  <a:srgbClr val="FFFF00"/>
                </a:solidFill>
                <a:latin typeface="ＭＳ Ｐゴシック" panose="020B0600070205080204" pitchFamily="34" charset="-128"/>
              </a:rPr>
              <a:t>magnet</a:t>
            </a:r>
          </a:p>
        </p:txBody>
      </p:sp>
      <p:sp>
        <p:nvSpPr>
          <p:cNvPr id="24" name="Line 29">
            <a:extLst>
              <a:ext uri="{FF2B5EF4-FFF2-40B4-BE49-F238E27FC236}">
                <a16:creationId xmlns:a16="http://schemas.microsoft.com/office/drawing/2014/main" id="{21410310-15FD-8F4B-AA1E-9B9C1541FC1B}"/>
              </a:ext>
            </a:extLst>
          </p:cNvPr>
          <p:cNvSpPr>
            <a:spLocks noChangeShapeType="1"/>
          </p:cNvSpPr>
          <p:nvPr/>
        </p:nvSpPr>
        <p:spPr bwMode="auto">
          <a:xfrm>
            <a:off x="9091007" y="3342371"/>
            <a:ext cx="1295400" cy="38100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US" altLang="en-US"/>
          </a:p>
        </p:txBody>
      </p:sp>
      <p:sp>
        <p:nvSpPr>
          <p:cNvPr id="25" name="Line 30">
            <a:extLst>
              <a:ext uri="{FF2B5EF4-FFF2-40B4-BE49-F238E27FC236}">
                <a16:creationId xmlns:a16="http://schemas.microsoft.com/office/drawing/2014/main" id="{842C2A46-0ADF-244B-9A06-F5F521A5287D}"/>
              </a:ext>
            </a:extLst>
          </p:cNvPr>
          <p:cNvSpPr>
            <a:spLocks noChangeShapeType="1"/>
          </p:cNvSpPr>
          <p:nvPr/>
        </p:nvSpPr>
        <p:spPr bwMode="auto">
          <a:xfrm>
            <a:off x="11453207" y="2732771"/>
            <a:ext cx="0" cy="53340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US" altLang="en-US"/>
          </a:p>
        </p:txBody>
      </p:sp>
      <p:sp>
        <p:nvSpPr>
          <p:cNvPr id="26" name="Oval 31">
            <a:extLst>
              <a:ext uri="{FF2B5EF4-FFF2-40B4-BE49-F238E27FC236}">
                <a16:creationId xmlns:a16="http://schemas.microsoft.com/office/drawing/2014/main" id="{CF86B715-D88F-2D45-B924-698905037D2B}"/>
              </a:ext>
            </a:extLst>
          </p:cNvPr>
          <p:cNvSpPr>
            <a:spLocks noChangeArrowheads="1"/>
          </p:cNvSpPr>
          <p:nvPr/>
        </p:nvSpPr>
        <p:spPr bwMode="auto">
          <a:xfrm>
            <a:off x="10081607" y="3037571"/>
            <a:ext cx="1219200" cy="1524000"/>
          </a:xfrm>
          <a:prstGeom prst="ellipse">
            <a:avLst/>
          </a:prstGeom>
          <a:noFill/>
          <a:ln w="25400">
            <a:solidFill>
              <a:srgbClr val="FFFF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US" altLang="en-US"/>
          </a:p>
        </p:txBody>
      </p:sp>
      <p:sp>
        <p:nvSpPr>
          <p:cNvPr id="7" name="テキスト ボックス 6">
            <a:extLst>
              <a:ext uri="{FF2B5EF4-FFF2-40B4-BE49-F238E27FC236}">
                <a16:creationId xmlns:a16="http://schemas.microsoft.com/office/drawing/2014/main" id="{BF227F04-1A78-9243-9EBB-8E9523B6D43B}"/>
              </a:ext>
            </a:extLst>
          </p:cNvPr>
          <p:cNvSpPr txBox="1"/>
          <p:nvPr/>
        </p:nvSpPr>
        <p:spPr>
          <a:xfrm>
            <a:off x="8060720" y="1869171"/>
            <a:ext cx="2845010" cy="369332"/>
          </a:xfrm>
          <a:prstGeom prst="rect">
            <a:avLst/>
          </a:prstGeom>
          <a:noFill/>
        </p:spPr>
        <p:txBody>
          <a:bodyPr wrap="none" rtlCol="0">
            <a:spAutoFit/>
          </a:bodyPr>
          <a:lstStyle/>
          <a:p>
            <a:r>
              <a:rPr kumimoji="1" lang="en-US" altLang="ja-US" dirty="0"/>
              <a:t>WA98 experiment (photons)</a:t>
            </a:r>
            <a:endParaRPr kumimoji="1" lang="ja-US" altLang="en-US" dirty="0"/>
          </a:p>
        </p:txBody>
      </p:sp>
      <p:sp>
        <p:nvSpPr>
          <p:cNvPr id="28" name="テキスト ボックス 27">
            <a:extLst>
              <a:ext uri="{FF2B5EF4-FFF2-40B4-BE49-F238E27FC236}">
                <a16:creationId xmlns:a16="http://schemas.microsoft.com/office/drawing/2014/main" id="{1F61E003-A553-D243-B2E4-FCA4DA9E828A}"/>
              </a:ext>
            </a:extLst>
          </p:cNvPr>
          <p:cNvSpPr txBox="1"/>
          <p:nvPr/>
        </p:nvSpPr>
        <p:spPr>
          <a:xfrm>
            <a:off x="1927892" y="2841784"/>
            <a:ext cx="2347950" cy="369332"/>
          </a:xfrm>
          <a:prstGeom prst="rect">
            <a:avLst/>
          </a:prstGeom>
          <a:noFill/>
        </p:spPr>
        <p:txBody>
          <a:bodyPr wrap="none" rtlCol="0">
            <a:spAutoFit/>
          </a:bodyPr>
          <a:lstStyle/>
          <a:p>
            <a:r>
              <a:rPr kumimoji="1" lang="en-US" altLang="ja-US" dirty="0"/>
              <a:t>NA50 experiment (J/</a:t>
            </a:r>
            <a:r>
              <a:rPr kumimoji="1" lang="en-US" altLang="ja-US" dirty="0">
                <a:latin typeface="Symbol" pitchFamily="2" charset="2"/>
              </a:rPr>
              <a:t>y</a:t>
            </a:r>
            <a:r>
              <a:rPr kumimoji="1" lang="en-US" altLang="ja-US" dirty="0"/>
              <a:t>)</a:t>
            </a:r>
            <a:endParaRPr kumimoji="1" lang="ja-US" altLang="en-US" dirty="0"/>
          </a:p>
        </p:txBody>
      </p:sp>
    </p:spTree>
    <p:extLst>
      <p:ext uri="{BB962C8B-B14F-4D97-AF65-F5344CB8AC3E}">
        <p14:creationId xmlns:p14="http://schemas.microsoft.com/office/powerpoint/2010/main" val="1635271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B694E2-A5B6-B041-9572-EA4151FAECD7}"/>
              </a:ext>
            </a:extLst>
          </p:cNvPr>
          <p:cNvSpPr>
            <a:spLocks noGrp="1"/>
          </p:cNvSpPr>
          <p:nvPr>
            <p:ph type="title"/>
          </p:nvPr>
        </p:nvSpPr>
        <p:spPr/>
        <p:txBody>
          <a:bodyPr/>
          <a:lstStyle/>
          <a:p>
            <a:r>
              <a:rPr kumimoji="1" lang="en-US" altLang="ja-US" dirty="0"/>
              <a:t>Colliders at RHIC and LHC significantly changed game</a:t>
            </a:r>
            <a:endParaRPr kumimoji="1" lang="ja-US" altLang="en-US" dirty="0"/>
          </a:p>
        </p:txBody>
      </p:sp>
      <p:sp>
        <p:nvSpPr>
          <p:cNvPr id="4" name="日付プレースホルダー 3">
            <a:extLst>
              <a:ext uri="{FF2B5EF4-FFF2-40B4-BE49-F238E27FC236}">
                <a16:creationId xmlns:a16="http://schemas.microsoft.com/office/drawing/2014/main" id="{49931680-825A-FA40-83B1-8EB80BA9EE5A}"/>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1ECC85A9-AB6C-5744-BD0C-96191A5ADE09}"/>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45D59F04-6C35-3248-B415-3332D3316754}"/>
              </a:ext>
            </a:extLst>
          </p:cNvPr>
          <p:cNvSpPr>
            <a:spLocks noGrp="1"/>
          </p:cNvSpPr>
          <p:nvPr>
            <p:ph type="sldNum" sz="quarter" idx="12"/>
          </p:nvPr>
        </p:nvSpPr>
        <p:spPr/>
        <p:txBody>
          <a:bodyPr/>
          <a:lstStyle/>
          <a:p>
            <a:fld id="{F9291847-EA59-7F4D-8477-4EA9F25CEBB2}" type="slidenum">
              <a:rPr kumimoji="1" lang="ja-US" altLang="en-US" smtClean="0"/>
              <a:pPr/>
              <a:t>12</a:t>
            </a:fld>
            <a:endParaRPr kumimoji="1" lang="ja-US" altLang="en-US"/>
          </a:p>
        </p:txBody>
      </p:sp>
      <p:pic>
        <p:nvPicPr>
          <p:cNvPr id="7" name="Picture 4" descr="rhic">
            <a:extLst>
              <a:ext uri="{FF2B5EF4-FFF2-40B4-BE49-F238E27FC236}">
                <a16:creationId xmlns:a16="http://schemas.microsoft.com/office/drawing/2014/main" id="{D10F6286-FF6C-7449-8927-3BD0FDA034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9760" y="2273631"/>
            <a:ext cx="4297680" cy="3108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http://faculty.physics.tamu.edu/kamon/research/refColliders/LHC/2009/091123_LHC_is_Back_v3_Page_01.jpg">
            <a:extLst>
              <a:ext uri="{FF2B5EF4-FFF2-40B4-BE49-F238E27FC236}">
                <a16:creationId xmlns:a16="http://schemas.microsoft.com/office/drawing/2014/main" id="{5285456A-88A1-9240-8529-58B86FE10F4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06" b="2942"/>
          <a:stretch/>
        </p:blipFill>
        <p:spPr bwMode="auto">
          <a:xfrm>
            <a:off x="6187441" y="2273631"/>
            <a:ext cx="4227437" cy="309634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10">
            <a:extLst>
              <a:ext uri="{FF2B5EF4-FFF2-40B4-BE49-F238E27FC236}">
                <a16:creationId xmlns:a16="http://schemas.microsoft.com/office/drawing/2014/main" id="{565B9510-D2E8-9B47-B65D-5EACC9D84023}"/>
              </a:ext>
            </a:extLst>
          </p:cNvPr>
          <p:cNvSpPr txBox="1"/>
          <p:nvPr/>
        </p:nvSpPr>
        <p:spPr>
          <a:xfrm>
            <a:off x="1986628" y="5453016"/>
            <a:ext cx="4103944" cy="707886"/>
          </a:xfrm>
          <a:prstGeom prst="rect">
            <a:avLst/>
          </a:prstGeom>
          <a:noFill/>
        </p:spPr>
        <p:txBody>
          <a:bodyPr wrap="none" rtlCol="0">
            <a:spAutoFit/>
          </a:bodyPr>
          <a:lstStyle/>
          <a:p>
            <a:r>
              <a:rPr lang="en-US" sz="2000" dirty="0"/>
              <a:t>RHIC at BNL (2000-), 3.8km perimeter</a:t>
            </a:r>
          </a:p>
          <a:p>
            <a:r>
              <a:rPr lang="en-US" sz="2000" dirty="0">
                <a:solidFill>
                  <a:srgbClr val="FF0000"/>
                </a:solidFill>
              </a:rPr>
              <a:t>√</a:t>
            </a:r>
            <a:r>
              <a:rPr lang="en-US" sz="2000" dirty="0" err="1">
                <a:solidFill>
                  <a:srgbClr val="FF0000"/>
                </a:solidFill>
              </a:rPr>
              <a:t>s</a:t>
            </a:r>
            <a:r>
              <a:rPr lang="en-US" sz="2000" baseline="-25000" dirty="0" err="1">
                <a:solidFill>
                  <a:srgbClr val="FF0000"/>
                </a:solidFill>
              </a:rPr>
              <a:t>NN</a:t>
            </a:r>
            <a:r>
              <a:rPr lang="en-US" sz="2000" dirty="0">
                <a:solidFill>
                  <a:srgbClr val="FF0000"/>
                </a:solidFill>
              </a:rPr>
              <a:t>=7.7-200GeV </a:t>
            </a:r>
            <a:r>
              <a:rPr lang="en-US" sz="2000" dirty="0" err="1"/>
              <a:t>Au+Au</a:t>
            </a:r>
            <a:r>
              <a:rPr lang="en-US" sz="2000" dirty="0"/>
              <a:t>, U+U, etc.</a:t>
            </a:r>
          </a:p>
        </p:txBody>
      </p:sp>
      <p:sp>
        <p:nvSpPr>
          <p:cNvPr id="11" name="TextBox 11">
            <a:extLst>
              <a:ext uri="{FF2B5EF4-FFF2-40B4-BE49-F238E27FC236}">
                <a16:creationId xmlns:a16="http://schemas.microsoft.com/office/drawing/2014/main" id="{F27D455D-1444-8E49-9AF6-E650AF5054CC}"/>
              </a:ext>
            </a:extLst>
          </p:cNvPr>
          <p:cNvSpPr txBox="1"/>
          <p:nvPr/>
        </p:nvSpPr>
        <p:spPr>
          <a:xfrm>
            <a:off x="6426991" y="5453016"/>
            <a:ext cx="4155240" cy="707886"/>
          </a:xfrm>
          <a:prstGeom prst="rect">
            <a:avLst/>
          </a:prstGeom>
          <a:noFill/>
        </p:spPr>
        <p:txBody>
          <a:bodyPr wrap="none" rtlCol="0">
            <a:spAutoFit/>
          </a:bodyPr>
          <a:lstStyle/>
          <a:p>
            <a:r>
              <a:rPr lang="en-US" altLang="ja-US" sz="2000" dirty="0"/>
              <a:t> LHC at CERN (2009-), 27km perimeter</a:t>
            </a:r>
          </a:p>
          <a:p>
            <a:r>
              <a:rPr lang="en-US" sz="2000" dirty="0">
                <a:solidFill>
                  <a:srgbClr val="FF0000"/>
                </a:solidFill>
              </a:rPr>
              <a:t>√</a:t>
            </a:r>
            <a:r>
              <a:rPr lang="en-US" sz="2000" dirty="0" err="1">
                <a:solidFill>
                  <a:srgbClr val="FF0000"/>
                </a:solidFill>
              </a:rPr>
              <a:t>s</a:t>
            </a:r>
            <a:r>
              <a:rPr lang="en-US" sz="2000" baseline="-25000" dirty="0" err="1">
                <a:solidFill>
                  <a:srgbClr val="FF0000"/>
                </a:solidFill>
              </a:rPr>
              <a:t>NN</a:t>
            </a:r>
            <a:r>
              <a:rPr lang="en-US" sz="2000" dirty="0">
                <a:solidFill>
                  <a:srgbClr val="FF0000"/>
                </a:solidFill>
              </a:rPr>
              <a:t>=2.76(5.1)</a:t>
            </a:r>
            <a:r>
              <a:rPr lang="en-US" sz="2000" dirty="0" err="1">
                <a:solidFill>
                  <a:srgbClr val="FF0000"/>
                </a:solidFill>
              </a:rPr>
              <a:t>TeV</a:t>
            </a:r>
            <a:r>
              <a:rPr lang="en-US" sz="2000" dirty="0">
                <a:solidFill>
                  <a:srgbClr val="FF0000"/>
                </a:solidFill>
              </a:rPr>
              <a:t> </a:t>
            </a:r>
            <a:r>
              <a:rPr lang="en-US" sz="2000" dirty="0" err="1"/>
              <a:t>Pb+Pb</a:t>
            </a:r>
            <a:r>
              <a:rPr lang="en-US" sz="2000" dirty="0"/>
              <a:t>, etc.</a:t>
            </a:r>
          </a:p>
        </p:txBody>
      </p:sp>
      <p:pic>
        <p:nvPicPr>
          <p:cNvPr id="13" name="Picture 4" descr="RHICfromSpace1">
            <a:extLst>
              <a:ext uri="{FF2B5EF4-FFF2-40B4-BE49-F238E27FC236}">
                <a16:creationId xmlns:a16="http://schemas.microsoft.com/office/drawing/2014/main" id="{569CCEE5-12A7-0C40-896B-1AA5F548C22D}"/>
              </a:ext>
            </a:extLst>
          </p:cNvPr>
          <p:cNvPicPr>
            <a:picLocks noChangeAspect="1" noChangeArrowheads="1"/>
          </p:cNvPicPr>
          <p:nvPr/>
        </p:nvPicPr>
        <p:blipFill>
          <a:blip r:embed="rId4" cstate="print"/>
          <a:srcRect/>
          <a:stretch>
            <a:fillRect/>
          </a:stretch>
        </p:blipFill>
        <p:spPr bwMode="auto">
          <a:xfrm>
            <a:off x="2827799" y="1186113"/>
            <a:ext cx="3599192" cy="1015511"/>
          </a:xfrm>
          <a:prstGeom prst="rect">
            <a:avLst/>
          </a:prstGeom>
          <a:noFill/>
        </p:spPr>
      </p:pic>
      <p:sp>
        <p:nvSpPr>
          <p:cNvPr id="14" name="Text Box 5">
            <a:extLst>
              <a:ext uri="{FF2B5EF4-FFF2-40B4-BE49-F238E27FC236}">
                <a16:creationId xmlns:a16="http://schemas.microsoft.com/office/drawing/2014/main" id="{19AB07BE-0A22-4A40-8727-A04EA13D71FB}"/>
              </a:ext>
            </a:extLst>
          </p:cNvPr>
          <p:cNvSpPr txBox="1">
            <a:spLocks noChangeArrowheads="1"/>
          </p:cNvSpPr>
          <p:nvPr/>
        </p:nvSpPr>
        <p:spPr bwMode="auto">
          <a:xfrm>
            <a:off x="7555593" y="1503029"/>
            <a:ext cx="2105769" cy="338554"/>
          </a:xfrm>
          <a:prstGeom prst="rect">
            <a:avLst/>
          </a:prstGeom>
          <a:noFill/>
          <a:ln w="9525">
            <a:noFill/>
            <a:miter lim="800000"/>
            <a:headEnd/>
            <a:tailEnd/>
          </a:ln>
          <a:effectLst/>
        </p:spPr>
        <p:txBody>
          <a:bodyPr wrap="none">
            <a:spAutoFit/>
          </a:bodyPr>
          <a:lstStyle/>
          <a:p>
            <a:r>
              <a:rPr lang="en-US" altLang="ja-JP" sz="1600" dirty="0">
                <a:latin typeface="Times New Roman" pitchFamily="18" charset="0"/>
              </a:rPr>
              <a:t>Long Island, New York</a:t>
            </a:r>
          </a:p>
        </p:txBody>
      </p:sp>
      <p:pic>
        <p:nvPicPr>
          <p:cNvPr id="15" name="Picture 6" descr="RHICfromSpace2">
            <a:extLst>
              <a:ext uri="{FF2B5EF4-FFF2-40B4-BE49-F238E27FC236}">
                <a16:creationId xmlns:a16="http://schemas.microsoft.com/office/drawing/2014/main" id="{75D27402-8916-1644-8D4A-1A48A76EA9C0}"/>
              </a:ext>
            </a:extLst>
          </p:cNvPr>
          <p:cNvPicPr>
            <a:picLocks noChangeAspect="1" noChangeArrowheads="1"/>
          </p:cNvPicPr>
          <p:nvPr/>
        </p:nvPicPr>
        <p:blipFill>
          <a:blip r:embed="rId5" cstate="print"/>
          <a:srcRect/>
          <a:stretch>
            <a:fillRect/>
          </a:stretch>
        </p:blipFill>
        <p:spPr bwMode="auto">
          <a:xfrm>
            <a:off x="6498999" y="1186112"/>
            <a:ext cx="967049" cy="1011646"/>
          </a:xfrm>
          <a:prstGeom prst="rect">
            <a:avLst/>
          </a:prstGeom>
          <a:noFill/>
        </p:spPr>
      </p:pic>
      <p:cxnSp>
        <p:nvCxnSpPr>
          <p:cNvPr id="16" name="Straight Arrow Connector 23">
            <a:extLst>
              <a:ext uri="{FF2B5EF4-FFF2-40B4-BE49-F238E27FC236}">
                <a16:creationId xmlns:a16="http://schemas.microsoft.com/office/drawing/2014/main" id="{EBE23A0A-8AA0-6349-86CA-3B1F928F82AD}"/>
              </a:ext>
            </a:extLst>
          </p:cNvPr>
          <p:cNvCxnSpPr/>
          <p:nvPr/>
        </p:nvCxnSpPr>
        <p:spPr>
          <a:xfrm>
            <a:off x="5611376" y="1697567"/>
            <a:ext cx="1152128" cy="0"/>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8">
            <a:extLst>
              <a:ext uri="{FF2B5EF4-FFF2-40B4-BE49-F238E27FC236}">
                <a16:creationId xmlns:a16="http://schemas.microsoft.com/office/drawing/2014/main" id="{2B288A4E-1CA2-414D-BB2B-A3DB6B0A8441}"/>
              </a:ext>
            </a:extLst>
          </p:cNvPr>
          <p:cNvCxnSpPr/>
          <p:nvPr/>
        </p:nvCxnSpPr>
        <p:spPr>
          <a:xfrm flipH="1">
            <a:off x="5467360" y="2201623"/>
            <a:ext cx="905154" cy="34742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Oval 19">
            <a:extLst>
              <a:ext uri="{FF2B5EF4-FFF2-40B4-BE49-F238E27FC236}">
                <a16:creationId xmlns:a16="http://schemas.microsoft.com/office/drawing/2014/main" id="{6F31F835-9F6F-074E-A2D9-50ADB0F761DE}"/>
              </a:ext>
            </a:extLst>
          </p:cNvPr>
          <p:cNvSpPr/>
          <p:nvPr/>
        </p:nvSpPr>
        <p:spPr>
          <a:xfrm rot="2502622">
            <a:off x="3138712" y="1274376"/>
            <a:ext cx="381676" cy="586583"/>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25">
            <a:extLst>
              <a:ext uri="{FF2B5EF4-FFF2-40B4-BE49-F238E27FC236}">
                <a16:creationId xmlns:a16="http://schemas.microsoft.com/office/drawing/2014/main" id="{88C65509-A7EE-EF4E-BEF8-F879A15472DE}"/>
              </a:ext>
            </a:extLst>
          </p:cNvPr>
          <p:cNvSpPr txBox="1"/>
          <p:nvPr/>
        </p:nvSpPr>
        <p:spPr>
          <a:xfrm>
            <a:off x="2134522" y="1333752"/>
            <a:ext cx="1100591" cy="338554"/>
          </a:xfrm>
          <a:prstGeom prst="rect">
            <a:avLst/>
          </a:prstGeom>
          <a:noFill/>
        </p:spPr>
        <p:txBody>
          <a:bodyPr wrap="square" rtlCol="0">
            <a:spAutoFit/>
          </a:bodyPr>
          <a:lstStyle/>
          <a:p>
            <a:r>
              <a:rPr lang="en-US" sz="1600" dirty="0">
                <a:solidFill>
                  <a:srgbClr val="0000FF"/>
                </a:solidFill>
                <a:latin typeface="Times New Roman" panose="02020603050405020304" pitchFamily="18" charset="0"/>
                <a:cs typeface="Times New Roman" panose="02020603050405020304" pitchFamily="18" charset="0"/>
              </a:rPr>
              <a:t>Manhattan</a:t>
            </a:r>
          </a:p>
        </p:txBody>
      </p:sp>
    </p:spTree>
    <p:extLst>
      <p:ext uri="{BB962C8B-B14F-4D97-AF65-F5344CB8AC3E}">
        <p14:creationId xmlns:p14="http://schemas.microsoft.com/office/powerpoint/2010/main" val="1846402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26FFA6-6275-6745-8460-9B7759BD23C8}"/>
              </a:ext>
            </a:extLst>
          </p:cNvPr>
          <p:cNvSpPr>
            <a:spLocks noGrp="1"/>
          </p:cNvSpPr>
          <p:nvPr>
            <p:ph type="title"/>
          </p:nvPr>
        </p:nvSpPr>
        <p:spPr/>
        <p:txBody>
          <a:bodyPr/>
          <a:lstStyle/>
          <a:p>
            <a:r>
              <a:rPr kumimoji="1" lang="en-US" altLang="ja-US" dirty="0"/>
              <a:t>Big five experiments in service</a:t>
            </a:r>
            <a:endParaRPr kumimoji="1" lang="ja-US" altLang="en-US" dirty="0"/>
          </a:p>
        </p:txBody>
      </p:sp>
      <p:sp>
        <p:nvSpPr>
          <p:cNvPr id="4" name="日付プレースホルダー 3">
            <a:extLst>
              <a:ext uri="{FF2B5EF4-FFF2-40B4-BE49-F238E27FC236}">
                <a16:creationId xmlns:a16="http://schemas.microsoft.com/office/drawing/2014/main" id="{76CB0E02-92AF-0C44-B0BE-BFFF7D9CF982}"/>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C1F500DA-C947-1C45-A76F-21AB67729311}"/>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B10EDBEF-F46B-E945-B4DF-D247DC732379}"/>
              </a:ext>
            </a:extLst>
          </p:cNvPr>
          <p:cNvSpPr>
            <a:spLocks noGrp="1"/>
          </p:cNvSpPr>
          <p:nvPr>
            <p:ph type="sldNum" sz="quarter" idx="12"/>
          </p:nvPr>
        </p:nvSpPr>
        <p:spPr/>
        <p:txBody>
          <a:bodyPr/>
          <a:lstStyle/>
          <a:p>
            <a:fld id="{F9291847-EA59-7F4D-8477-4EA9F25CEBB2}" type="slidenum">
              <a:rPr kumimoji="1" lang="ja-US" altLang="en-US" smtClean="0"/>
              <a:pPr/>
              <a:t>13</a:t>
            </a:fld>
            <a:endParaRPr kumimoji="1" lang="ja-US" altLang="en-US"/>
          </a:p>
        </p:txBody>
      </p:sp>
      <p:sp>
        <p:nvSpPr>
          <p:cNvPr id="7" name="テキスト ボックス 6">
            <a:extLst>
              <a:ext uri="{FF2B5EF4-FFF2-40B4-BE49-F238E27FC236}">
                <a16:creationId xmlns:a16="http://schemas.microsoft.com/office/drawing/2014/main" id="{E49AD57C-B45B-B042-B06F-988C780C9B9D}"/>
              </a:ext>
            </a:extLst>
          </p:cNvPr>
          <p:cNvSpPr txBox="1"/>
          <p:nvPr/>
        </p:nvSpPr>
        <p:spPr>
          <a:xfrm rot="16200000">
            <a:off x="1713013" y="2363383"/>
            <a:ext cx="897938" cy="523220"/>
          </a:xfrm>
          <a:prstGeom prst="rect">
            <a:avLst/>
          </a:prstGeom>
          <a:noFill/>
        </p:spPr>
        <p:txBody>
          <a:bodyPr wrap="none" rtlCol="0">
            <a:spAutoFit/>
          </a:bodyPr>
          <a:lstStyle/>
          <a:p>
            <a:r>
              <a:rPr kumimoji="1" lang="en-US" altLang="ja-JP" sz="2800" dirty="0"/>
              <a:t>STAR</a:t>
            </a:r>
            <a:endParaRPr kumimoji="1" lang="ja-JP" altLang="en-US" sz="2800" dirty="0"/>
          </a:p>
        </p:txBody>
      </p:sp>
      <p:sp>
        <p:nvSpPr>
          <p:cNvPr id="8" name="テキスト ボックス 7">
            <a:extLst>
              <a:ext uri="{FF2B5EF4-FFF2-40B4-BE49-F238E27FC236}">
                <a16:creationId xmlns:a16="http://schemas.microsoft.com/office/drawing/2014/main" id="{57709E69-B4E2-D348-8DDC-7E3C1EC154B7}"/>
              </a:ext>
            </a:extLst>
          </p:cNvPr>
          <p:cNvSpPr txBox="1"/>
          <p:nvPr/>
        </p:nvSpPr>
        <p:spPr>
          <a:xfrm rot="16200000">
            <a:off x="1470183" y="4300111"/>
            <a:ext cx="1277914" cy="523220"/>
          </a:xfrm>
          <a:prstGeom prst="rect">
            <a:avLst/>
          </a:prstGeom>
          <a:noFill/>
        </p:spPr>
        <p:txBody>
          <a:bodyPr wrap="none" rtlCol="0">
            <a:spAutoFit/>
          </a:bodyPr>
          <a:lstStyle/>
          <a:p>
            <a:r>
              <a:rPr lang="en-US" altLang="ja-JP" sz="2800" dirty="0"/>
              <a:t>PHENIX</a:t>
            </a:r>
            <a:endParaRPr kumimoji="1" lang="ja-JP" altLang="en-US" sz="2800" dirty="0"/>
          </a:p>
        </p:txBody>
      </p:sp>
      <p:sp>
        <p:nvSpPr>
          <p:cNvPr id="9" name="テキスト ボックス 8">
            <a:extLst>
              <a:ext uri="{FF2B5EF4-FFF2-40B4-BE49-F238E27FC236}">
                <a16:creationId xmlns:a16="http://schemas.microsoft.com/office/drawing/2014/main" id="{49ADFC29-6D55-B54C-BC30-67AF510FF8CA}"/>
              </a:ext>
            </a:extLst>
          </p:cNvPr>
          <p:cNvSpPr txBox="1"/>
          <p:nvPr/>
        </p:nvSpPr>
        <p:spPr>
          <a:xfrm rot="5400000">
            <a:off x="9373733" y="2144475"/>
            <a:ext cx="998991" cy="523220"/>
          </a:xfrm>
          <a:prstGeom prst="rect">
            <a:avLst/>
          </a:prstGeom>
          <a:noFill/>
        </p:spPr>
        <p:txBody>
          <a:bodyPr wrap="none" rtlCol="0">
            <a:spAutoFit/>
          </a:bodyPr>
          <a:lstStyle/>
          <a:p>
            <a:r>
              <a:rPr kumimoji="1" lang="en-US" altLang="ja-JP" sz="2800" dirty="0"/>
              <a:t>ALICE</a:t>
            </a:r>
            <a:endParaRPr kumimoji="1" lang="ja-JP" altLang="en-US" sz="2800" dirty="0"/>
          </a:p>
        </p:txBody>
      </p:sp>
      <p:sp>
        <p:nvSpPr>
          <p:cNvPr id="10" name="テキスト ボックス 9">
            <a:extLst>
              <a:ext uri="{FF2B5EF4-FFF2-40B4-BE49-F238E27FC236}">
                <a16:creationId xmlns:a16="http://schemas.microsoft.com/office/drawing/2014/main" id="{61E4C937-DA26-5745-9DF2-2D6AC3BF4EF0}"/>
              </a:ext>
            </a:extLst>
          </p:cNvPr>
          <p:cNvSpPr txBox="1"/>
          <p:nvPr/>
        </p:nvSpPr>
        <p:spPr>
          <a:xfrm>
            <a:off x="5663953" y="5517232"/>
            <a:ext cx="1063881" cy="523220"/>
          </a:xfrm>
          <a:prstGeom prst="rect">
            <a:avLst/>
          </a:prstGeom>
          <a:noFill/>
        </p:spPr>
        <p:txBody>
          <a:bodyPr wrap="none" rtlCol="0">
            <a:spAutoFit/>
          </a:bodyPr>
          <a:lstStyle/>
          <a:p>
            <a:r>
              <a:rPr kumimoji="1" lang="en-US" altLang="ja-JP" sz="2800" dirty="0"/>
              <a:t>ATLAS</a:t>
            </a:r>
            <a:endParaRPr kumimoji="1" lang="ja-JP" altLang="en-US" sz="2800" dirty="0"/>
          </a:p>
        </p:txBody>
      </p:sp>
      <p:sp>
        <p:nvSpPr>
          <p:cNvPr id="11" name="テキスト ボックス 10">
            <a:extLst>
              <a:ext uri="{FF2B5EF4-FFF2-40B4-BE49-F238E27FC236}">
                <a16:creationId xmlns:a16="http://schemas.microsoft.com/office/drawing/2014/main" id="{3D522A91-BF19-1941-A298-920955F32B31}"/>
              </a:ext>
            </a:extLst>
          </p:cNvPr>
          <p:cNvSpPr txBox="1"/>
          <p:nvPr/>
        </p:nvSpPr>
        <p:spPr>
          <a:xfrm>
            <a:off x="8770639" y="5517232"/>
            <a:ext cx="848309" cy="523220"/>
          </a:xfrm>
          <a:prstGeom prst="rect">
            <a:avLst/>
          </a:prstGeom>
          <a:noFill/>
        </p:spPr>
        <p:txBody>
          <a:bodyPr wrap="none" rtlCol="0">
            <a:spAutoFit/>
          </a:bodyPr>
          <a:lstStyle/>
          <a:p>
            <a:r>
              <a:rPr kumimoji="1" lang="en-US" altLang="ja-JP" sz="2800" dirty="0"/>
              <a:t>CMS</a:t>
            </a:r>
            <a:endParaRPr kumimoji="1" lang="ja-JP" altLang="en-US" sz="2800" dirty="0"/>
          </a:p>
        </p:txBody>
      </p:sp>
      <p:sp>
        <p:nvSpPr>
          <p:cNvPr id="12" name="テキスト ボックス 11">
            <a:extLst>
              <a:ext uri="{FF2B5EF4-FFF2-40B4-BE49-F238E27FC236}">
                <a16:creationId xmlns:a16="http://schemas.microsoft.com/office/drawing/2014/main" id="{AF374BF9-4C26-1248-ADCF-7CD6A17159FB}"/>
              </a:ext>
            </a:extLst>
          </p:cNvPr>
          <p:cNvSpPr txBox="1"/>
          <p:nvPr/>
        </p:nvSpPr>
        <p:spPr>
          <a:xfrm>
            <a:off x="2927649" y="5949280"/>
            <a:ext cx="899605" cy="523220"/>
          </a:xfrm>
          <a:prstGeom prst="rect">
            <a:avLst/>
          </a:prstGeom>
          <a:noFill/>
        </p:spPr>
        <p:txBody>
          <a:bodyPr wrap="none" rtlCol="0">
            <a:spAutoFit/>
          </a:bodyPr>
          <a:lstStyle/>
          <a:p>
            <a:r>
              <a:rPr lang="en-US" altLang="ja-JP" sz="2800" b="1" dirty="0"/>
              <a:t>RHIC</a:t>
            </a:r>
            <a:endParaRPr kumimoji="1" lang="ja-JP" altLang="en-US" sz="2800" b="1" dirty="0"/>
          </a:p>
        </p:txBody>
      </p:sp>
      <p:sp>
        <p:nvSpPr>
          <p:cNvPr id="13" name="テキスト ボックス 12">
            <a:extLst>
              <a:ext uri="{FF2B5EF4-FFF2-40B4-BE49-F238E27FC236}">
                <a16:creationId xmlns:a16="http://schemas.microsoft.com/office/drawing/2014/main" id="{A2F10F5C-CC22-4844-B763-A0755C4DC743}"/>
              </a:ext>
            </a:extLst>
          </p:cNvPr>
          <p:cNvSpPr txBox="1"/>
          <p:nvPr/>
        </p:nvSpPr>
        <p:spPr>
          <a:xfrm>
            <a:off x="7522839" y="5949280"/>
            <a:ext cx="753732" cy="523220"/>
          </a:xfrm>
          <a:prstGeom prst="rect">
            <a:avLst/>
          </a:prstGeom>
          <a:noFill/>
        </p:spPr>
        <p:txBody>
          <a:bodyPr wrap="none" rtlCol="0">
            <a:spAutoFit/>
          </a:bodyPr>
          <a:lstStyle/>
          <a:p>
            <a:r>
              <a:rPr lang="en-US" altLang="ja-JP" sz="2800" b="1" dirty="0"/>
              <a:t>LHC</a:t>
            </a:r>
            <a:endParaRPr kumimoji="1" lang="ja-JP" altLang="en-US" sz="2800" b="1" dirty="0"/>
          </a:p>
        </p:txBody>
      </p:sp>
      <p:pic>
        <p:nvPicPr>
          <p:cNvPr id="14" name="Picture 25" descr="sedona_phenix_full">
            <a:extLst>
              <a:ext uri="{FF2B5EF4-FFF2-40B4-BE49-F238E27FC236}">
                <a16:creationId xmlns:a16="http://schemas.microsoft.com/office/drawing/2014/main" id="{DA914363-4EB0-ED4D-BAB7-14F40B62C6AA}"/>
              </a:ext>
            </a:extLst>
          </p:cNvPr>
          <p:cNvPicPr>
            <a:picLocks noChangeAspect="1" noChangeArrowheads="1"/>
          </p:cNvPicPr>
          <p:nvPr/>
        </p:nvPicPr>
        <p:blipFill>
          <a:blip r:embed="rId2" cstate="print"/>
          <a:srcRect/>
          <a:stretch>
            <a:fillRect/>
          </a:stretch>
        </p:blipFill>
        <p:spPr bwMode="auto">
          <a:xfrm>
            <a:off x="2351585" y="3937093"/>
            <a:ext cx="2664296" cy="1726859"/>
          </a:xfrm>
          <a:prstGeom prst="rect">
            <a:avLst/>
          </a:prstGeom>
          <a:solidFill>
            <a:schemeClr val="bg1"/>
          </a:solidFill>
          <a:ln w="12700">
            <a:noFill/>
            <a:miter lim="800000"/>
            <a:headEnd/>
            <a:tailEnd/>
          </a:ln>
          <a:effectLst/>
        </p:spPr>
      </p:pic>
      <p:pic>
        <p:nvPicPr>
          <p:cNvPr id="15" name="Picture 2">
            <a:extLst>
              <a:ext uri="{FF2B5EF4-FFF2-40B4-BE49-F238E27FC236}">
                <a16:creationId xmlns:a16="http://schemas.microsoft.com/office/drawing/2014/main" id="{5AD7FDCF-984C-6041-B807-914A49666994}"/>
              </a:ext>
            </a:extLst>
          </p:cNvPr>
          <p:cNvPicPr>
            <a:picLocks noChangeAspect="1" noChangeArrowheads="1"/>
          </p:cNvPicPr>
          <p:nvPr/>
        </p:nvPicPr>
        <p:blipFill rotWithShape="1">
          <a:blip r:embed="rId3" cstate="print">
            <a:clrChange>
              <a:clrFrom>
                <a:srgbClr val="FFFFFF"/>
              </a:clrFrom>
              <a:clrTo>
                <a:srgbClr val="FFFFFF">
                  <a:alpha val="0"/>
                </a:srgbClr>
              </a:clrTo>
            </a:clrChange>
          </a:blip>
          <a:srcRect l="31549" t="18403" r="-1837" b="8533"/>
          <a:stretch/>
        </p:blipFill>
        <p:spPr bwMode="auto">
          <a:xfrm>
            <a:off x="2351585" y="1484785"/>
            <a:ext cx="2482433" cy="2024333"/>
          </a:xfrm>
          <a:prstGeom prst="rect">
            <a:avLst/>
          </a:prstGeom>
          <a:noFill/>
          <a:ln w="9525">
            <a:noFill/>
            <a:miter lim="800000"/>
            <a:headEnd/>
            <a:tailEnd/>
          </a:ln>
          <a:effectLst/>
        </p:spPr>
      </p:pic>
      <p:pic>
        <p:nvPicPr>
          <p:cNvPr id="16" name="Picture 1">
            <a:extLst>
              <a:ext uri="{FF2B5EF4-FFF2-40B4-BE49-F238E27FC236}">
                <a16:creationId xmlns:a16="http://schemas.microsoft.com/office/drawing/2014/main" id="{8AD33C6F-D358-0748-8AEC-FFE1B58E7A72}"/>
              </a:ext>
            </a:extLst>
          </p:cNvPr>
          <p:cNvPicPr>
            <a:picLocks noChangeAspect="1" noChangeArrowheads="1"/>
          </p:cNvPicPr>
          <p:nvPr/>
        </p:nvPicPr>
        <p:blipFill>
          <a:blip r:embed="rId4" cstate="print"/>
          <a:srcRect/>
          <a:stretch>
            <a:fillRect/>
          </a:stretch>
        </p:blipFill>
        <p:spPr bwMode="auto">
          <a:xfrm>
            <a:off x="5015880" y="3995095"/>
            <a:ext cx="2808312" cy="1607226"/>
          </a:xfrm>
          <a:prstGeom prst="rect">
            <a:avLst/>
          </a:prstGeom>
          <a:noFill/>
          <a:ln w="9525">
            <a:noFill/>
            <a:miter lim="800000"/>
            <a:headEnd/>
            <a:tailEnd/>
          </a:ln>
        </p:spPr>
      </p:pic>
      <p:pic>
        <p:nvPicPr>
          <p:cNvPr id="17" name="Picture 2">
            <a:extLst>
              <a:ext uri="{FF2B5EF4-FFF2-40B4-BE49-F238E27FC236}">
                <a16:creationId xmlns:a16="http://schemas.microsoft.com/office/drawing/2014/main" id="{1AF5915E-3B52-C140-9BF4-4E50BF7D7009}"/>
              </a:ext>
            </a:extLst>
          </p:cNvPr>
          <p:cNvPicPr>
            <a:picLocks noChangeAspect="1" noChangeArrowheads="1"/>
          </p:cNvPicPr>
          <p:nvPr/>
        </p:nvPicPr>
        <p:blipFill>
          <a:blip r:embed="rId5" cstate="print"/>
          <a:srcRect/>
          <a:stretch>
            <a:fillRect/>
          </a:stretch>
        </p:blipFill>
        <p:spPr bwMode="auto">
          <a:xfrm>
            <a:off x="6384032" y="1700809"/>
            <a:ext cx="2808312" cy="1844635"/>
          </a:xfrm>
          <a:prstGeom prst="rect">
            <a:avLst/>
          </a:prstGeom>
          <a:noFill/>
          <a:ln w="9525">
            <a:noFill/>
            <a:miter lim="800000"/>
            <a:headEnd/>
            <a:tailEnd/>
          </a:ln>
        </p:spPr>
      </p:pic>
      <p:pic>
        <p:nvPicPr>
          <p:cNvPr id="18" name="Picture 3">
            <a:extLst>
              <a:ext uri="{FF2B5EF4-FFF2-40B4-BE49-F238E27FC236}">
                <a16:creationId xmlns:a16="http://schemas.microsoft.com/office/drawing/2014/main" id="{E92BB4C5-83AB-4E46-BF1D-30350554263D}"/>
              </a:ext>
            </a:extLst>
          </p:cNvPr>
          <p:cNvPicPr>
            <a:picLocks noChangeAspect="1" noChangeArrowheads="1"/>
          </p:cNvPicPr>
          <p:nvPr/>
        </p:nvPicPr>
        <p:blipFill>
          <a:blip r:embed="rId6" cstate="print"/>
          <a:srcRect/>
          <a:stretch>
            <a:fillRect/>
          </a:stretch>
        </p:blipFill>
        <p:spPr bwMode="auto">
          <a:xfrm>
            <a:off x="8083670" y="4005064"/>
            <a:ext cx="2424954" cy="1512168"/>
          </a:xfrm>
          <a:prstGeom prst="rect">
            <a:avLst/>
          </a:prstGeom>
          <a:noFill/>
          <a:ln w="9525">
            <a:noFill/>
            <a:miter lim="800000"/>
            <a:headEnd/>
            <a:tailEnd/>
          </a:ln>
        </p:spPr>
      </p:pic>
    </p:spTree>
    <p:extLst>
      <p:ext uri="{BB962C8B-B14F-4D97-AF65-F5344CB8AC3E}">
        <p14:creationId xmlns:p14="http://schemas.microsoft.com/office/powerpoint/2010/main" val="1254150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26FFA6-6275-6745-8460-9B7759BD23C8}"/>
              </a:ext>
            </a:extLst>
          </p:cNvPr>
          <p:cNvSpPr>
            <a:spLocks noGrp="1"/>
          </p:cNvSpPr>
          <p:nvPr>
            <p:ph type="title"/>
          </p:nvPr>
        </p:nvSpPr>
        <p:spPr/>
        <p:txBody>
          <a:bodyPr/>
          <a:lstStyle/>
          <a:p>
            <a:r>
              <a:rPr kumimoji="1" lang="en-US" altLang="ja-US" dirty="0"/>
              <a:t>Big five experiments in service</a:t>
            </a:r>
            <a:endParaRPr kumimoji="1" lang="ja-US" altLang="en-US" dirty="0"/>
          </a:p>
        </p:txBody>
      </p:sp>
      <p:sp>
        <p:nvSpPr>
          <p:cNvPr id="4" name="日付プレースホルダー 3">
            <a:extLst>
              <a:ext uri="{FF2B5EF4-FFF2-40B4-BE49-F238E27FC236}">
                <a16:creationId xmlns:a16="http://schemas.microsoft.com/office/drawing/2014/main" id="{76CB0E02-92AF-0C44-B0BE-BFFF7D9CF982}"/>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C1F500DA-C947-1C45-A76F-21AB67729311}"/>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B10EDBEF-F46B-E945-B4DF-D247DC732379}"/>
              </a:ext>
            </a:extLst>
          </p:cNvPr>
          <p:cNvSpPr>
            <a:spLocks noGrp="1"/>
          </p:cNvSpPr>
          <p:nvPr>
            <p:ph type="sldNum" sz="quarter" idx="12"/>
          </p:nvPr>
        </p:nvSpPr>
        <p:spPr/>
        <p:txBody>
          <a:bodyPr/>
          <a:lstStyle/>
          <a:p>
            <a:fld id="{F9291847-EA59-7F4D-8477-4EA9F25CEBB2}" type="slidenum">
              <a:rPr kumimoji="1" lang="ja-US" altLang="en-US" smtClean="0"/>
              <a:pPr/>
              <a:t>14</a:t>
            </a:fld>
            <a:endParaRPr kumimoji="1" lang="ja-US" altLang="en-US"/>
          </a:p>
        </p:txBody>
      </p:sp>
      <p:pic>
        <p:nvPicPr>
          <p:cNvPr id="7" name="Picture 4" descr="ev2_front">
            <a:extLst>
              <a:ext uri="{FF2B5EF4-FFF2-40B4-BE49-F238E27FC236}">
                <a16:creationId xmlns:a16="http://schemas.microsoft.com/office/drawing/2014/main" id="{34120AFE-9215-9F42-A436-3FD5038F21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1585" y="1700808"/>
            <a:ext cx="2240325" cy="172801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図 7">
            <a:extLst>
              <a:ext uri="{FF2B5EF4-FFF2-40B4-BE49-F238E27FC236}">
                <a16:creationId xmlns:a16="http://schemas.microsoft.com/office/drawing/2014/main" id="{98C218F3-1877-4344-A1DE-4EF657253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592" y="3645024"/>
            <a:ext cx="2016224" cy="2016224"/>
          </a:xfrm>
          <a:prstGeom prst="rect">
            <a:avLst/>
          </a:prstGeom>
        </p:spPr>
      </p:pic>
      <p:pic>
        <p:nvPicPr>
          <p:cNvPr id="9" name="Picture 4">
            <a:extLst>
              <a:ext uri="{FF2B5EF4-FFF2-40B4-BE49-F238E27FC236}">
                <a16:creationId xmlns:a16="http://schemas.microsoft.com/office/drawing/2014/main" id="{5C8F443B-DCB5-8642-BE50-CA7E65CA6B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968" y="1575248"/>
            <a:ext cx="3803650" cy="1709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5">
            <a:extLst>
              <a:ext uri="{FF2B5EF4-FFF2-40B4-BE49-F238E27FC236}">
                <a16:creationId xmlns:a16="http://schemas.microsoft.com/office/drawing/2014/main" id="{4431282F-0214-4841-92B1-32A8CDC7EC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7618" y="3645024"/>
            <a:ext cx="3076575" cy="1878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6">
            <a:extLst>
              <a:ext uri="{FF2B5EF4-FFF2-40B4-BE49-F238E27FC236}">
                <a16:creationId xmlns:a16="http://schemas.microsoft.com/office/drawing/2014/main" id="{D9E92427-6EEA-8E4A-B7F4-0E3DEB8DE0D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3093"/>
          <a:stretch/>
        </p:blipFill>
        <p:spPr bwMode="auto">
          <a:xfrm>
            <a:off x="8131994" y="3428827"/>
            <a:ext cx="2197061" cy="215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テキスト ボックス 11">
            <a:extLst>
              <a:ext uri="{FF2B5EF4-FFF2-40B4-BE49-F238E27FC236}">
                <a16:creationId xmlns:a16="http://schemas.microsoft.com/office/drawing/2014/main" id="{8ED4A2C1-7889-C941-B1F5-835075A841F0}"/>
              </a:ext>
            </a:extLst>
          </p:cNvPr>
          <p:cNvSpPr txBox="1"/>
          <p:nvPr/>
        </p:nvSpPr>
        <p:spPr>
          <a:xfrm rot="16200000">
            <a:off x="1713013" y="2363383"/>
            <a:ext cx="897938" cy="523220"/>
          </a:xfrm>
          <a:prstGeom prst="rect">
            <a:avLst/>
          </a:prstGeom>
          <a:noFill/>
        </p:spPr>
        <p:txBody>
          <a:bodyPr wrap="none" rtlCol="0">
            <a:spAutoFit/>
          </a:bodyPr>
          <a:lstStyle/>
          <a:p>
            <a:r>
              <a:rPr kumimoji="1" lang="en-US" altLang="ja-JP" sz="2800" dirty="0"/>
              <a:t>STAR</a:t>
            </a:r>
            <a:endParaRPr kumimoji="1" lang="ja-JP" altLang="en-US" sz="2800" dirty="0"/>
          </a:p>
        </p:txBody>
      </p:sp>
      <p:sp>
        <p:nvSpPr>
          <p:cNvPr id="13" name="テキスト ボックス 12">
            <a:extLst>
              <a:ext uri="{FF2B5EF4-FFF2-40B4-BE49-F238E27FC236}">
                <a16:creationId xmlns:a16="http://schemas.microsoft.com/office/drawing/2014/main" id="{464AEB3C-10ED-F443-99CA-1C6C25CCB5D9}"/>
              </a:ext>
            </a:extLst>
          </p:cNvPr>
          <p:cNvSpPr txBox="1"/>
          <p:nvPr/>
        </p:nvSpPr>
        <p:spPr>
          <a:xfrm rot="16200000">
            <a:off x="1470183" y="4300111"/>
            <a:ext cx="1277914" cy="523220"/>
          </a:xfrm>
          <a:prstGeom prst="rect">
            <a:avLst/>
          </a:prstGeom>
          <a:noFill/>
        </p:spPr>
        <p:txBody>
          <a:bodyPr wrap="none" rtlCol="0">
            <a:spAutoFit/>
          </a:bodyPr>
          <a:lstStyle/>
          <a:p>
            <a:r>
              <a:rPr lang="en-US" altLang="ja-JP" sz="2800" dirty="0"/>
              <a:t>PHENIX</a:t>
            </a:r>
            <a:endParaRPr kumimoji="1" lang="ja-JP" altLang="en-US" sz="2800" dirty="0"/>
          </a:p>
        </p:txBody>
      </p:sp>
      <p:sp>
        <p:nvSpPr>
          <p:cNvPr id="14" name="テキスト ボックス 13">
            <a:extLst>
              <a:ext uri="{FF2B5EF4-FFF2-40B4-BE49-F238E27FC236}">
                <a16:creationId xmlns:a16="http://schemas.microsoft.com/office/drawing/2014/main" id="{7FC2FDEF-AEF8-204E-BB75-817598E5A38D}"/>
              </a:ext>
            </a:extLst>
          </p:cNvPr>
          <p:cNvSpPr txBox="1"/>
          <p:nvPr/>
        </p:nvSpPr>
        <p:spPr>
          <a:xfrm rot="5400000">
            <a:off x="9373733" y="2144475"/>
            <a:ext cx="998991" cy="523220"/>
          </a:xfrm>
          <a:prstGeom prst="rect">
            <a:avLst/>
          </a:prstGeom>
          <a:noFill/>
        </p:spPr>
        <p:txBody>
          <a:bodyPr wrap="none" rtlCol="0">
            <a:spAutoFit/>
          </a:bodyPr>
          <a:lstStyle/>
          <a:p>
            <a:r>
              <a:rPr kumimoji="1" lang="en-US" altLang="ja-JP" sz="2800" dirty="0"/>
              <a:t>ALICE</a:t>
            </a:r>
            <a:endParaRPr kumimoji="1" lang="ja-JP" altLang="en-US" sz="2800" dirty="0"/>
          </a:p>
        </p:txBody>
      </p:sp>
      <p:sp>
        <p:nvSpPr>
          <p:cNvPr id="15" name="テキスト ボックス 14">
            <a:extLst>
              <a:ext uri="{FF2B5EF4-FFF2-40B4-BE49-F238E27FC236}">
                <a16:creationId xmlns:a16="http://schemas.microsoft.com/office/drawing/2014/main" id="{3187C025-163D-7F43-AF49-98D60FB4742F}"/>
              </a:ext>
            </a:extLst>
          </p:cNvPr>
          <p:cNvSpPr txBox="1"/>
          <p:nvPr/>
        </p:nvSpPr>
        <p:spPr>
          <a:xfrm>
            <a:off x="5663953" y="5517232"/>
            <a:ext cx="1063881" cy="523220"/>
          </a:xfrm>
          <a:prstGeom prst="rect">
            <a:avLst/>
          </a:prstGeom>
          <a:noFill/>
        </p:spPr>
        <p:txBody>
          <a:bodyPr wrap="none" rtlCol="0">
            <a:spAutoFit/>
          </a:bodyPr>
          <a:lstStyle/>
          <a:p>
            <a:r>
              <a:rPr kumimoji="1" lang="en-US" altLang="ja-JP" sz="2800" dirty="0"/>
              <a:t>ATLAS</a:t>
            </a:r>
            <a:endParaRPr kumimoji="1" lang="ja-JP" altLang="en-US" sz="2800" dirty="0"/>
          </a:p>
        </p:txBody>
      </p:sp>
      <p:sp>
        <p:nvSpPr>
          <p:cNvPr id="16" name="テキスト ボックス 15">
            <a:extLst>
              <a:ext uri="{FF2B5EF4-FFF2-40B4-BE49-F238E27FC236}">
                <a16:creationId xmlns:a16="http://schemas.microsoft.com/office/drawing/2014/main" id="{38805E94-2F9E-A848-8565-FC8F4BC5B85E}"/>
              </a:ext>
            </a:extLst>
          </p:cNvPr>
          <p:cNvSpPr txBox="1"/>
          <p:nvPr/>
        </p:nvSpPr>
        <p:spPr>
          <a:xfrm>
            <a:off x="8770639" y="5517232"/>
            <a:ext cx="848309" cy="523220"/>
          </a:xfrm>
          <a:prstGeom prst="rect">
            <a:avLst/>
          </a:prstGeom>
          <a:noFill/>
        </p:spPr>
        <p:txBody>
          <a:bodyPr wrap="none" rtlCol="0">
            <a:spAutoFit/>
          </a:bodyPr>
          <a:lstStyle/>
          <a:p>
            <a:r>
              <a:rPr kumimoji="1" lang="en-US" altLang="ja-JP" sz="2800" dirty="0"/>
              <a:t>CMS</a:t>
            </a:r>
            <a:endParaRPr kumimoji="1" lang="ja-JP" altLang="en-US" sz="2800" dirty="0"/>
          </a:p>
        </p:txBody>
      </p:sp>
      <p:sp>
        <p:nvSpPr>
          <p:cNvPr id="17" name="テキスト ボックス 16">
            <a:extLst>
              <a:ext uri="{FF2B5EF4-FFF2-40B4-BE49-F238E27FC236}">
                <a16:creationId xmlns:a16="http://schemas.microsoft.com/office/drawing/2014/main" id="{D8E84F97-8DE9-D24A-B193-E6DF95651626}"/>
              </a:ext>
            </a:extLst>
          </p:cNvPr>
          <p:cNvSpPr txBox="1"/>
          <p:nvPr/>
        </p:nvSpPr>
        <p:spPr>
          <a:xfrm>
            <a:off x="2927649" y="5949280"/>
            <a:ext cx="899605" cy="523220"/>
          </a:xfrm>
          <a:prstGeom prst="rect">
            <a:avLst/>
          </a:prstGeom>
          <a:noFill/>
        </p:spPr>
        <p:txBody>
          <a:bodyPr wrap="none" rtlCol="0">
            <a:spAutoFit/>
          </a:bodyPr>
          <a:lstStyle/>
          <a:p>
            <a:r>
              <a:rPr lang="en-US" altLang="ja-JP" sz="2800" b="1" dirty="0"/>
              <a:t>RHIC</a:t>
            </a:r>
            <a:endParaRPr kumimoji="1" lang="ja-JP" altLang="en-US" sz="2800" b="1" dirty="0"/>
          </a:p>
        </p:txBody>
      </p:sp>
      <p:sp>
        <p:nvSpPr>
          <p:cNvPr id="18" name="テキスト ボックス 17">
            <a:extLst>
              <a:ext uri="{FF2B5EF4-FFF2-40B4-BE49-F238E27FC236}">
                <a16:creationId xmlns:a16="http://schemas.microsoft.com/office/drawing/2014/main" id="{CA3D6B73-2C31-EA49-B5F7-1B095BBE4215}"/>
              </a:ext>
            </a:extLst>
          </p:cNvPr>
          <p:cNvSpPr txBox="1"/>
          <p:nvPr/>
        </p:nvSpPr>
        <p:spPr>
          <a:xfrm>
            <a:off x="7522839" y="5949280"/>
            <a:ext cx="753732" cy="523220"/>
          </a:xfrm>
          <a:prstGeom prst="rect">
            <a:avLst/>
          </a:prstGeom>
          <a:noFill/>
        </p:spPr>
        <p:txBody>
          <a:bodyPr wrap="none" rtlCol="0">
            <a:spAutoFit/>
          </a:bodyPr>
          <a:lstStyle/>
          <a:p>
            <a:r>
              <a:rPr lang="en-US" altLang="ja-JP" sz="2800" b="1" dirty="0"/>
              <a:t>LHC</a:t>
            </a:r>
            <a:endParaRPr kumimoji="1" lang="ja-JP" altLang="en-US" sz="2800" b="1" dirty="0"/>
          </a:p>
        </p:txBody>
      </p:sp>
    </p:spTree>
    <p:extLst>
      <p:ext uri="{BB962C8B-B14F-4D97-AF65-F5344CB8AC3E}">
        <p14:creationId xmlns:p14="http://schemas.microsoft.com/office/powerpoint/2010/main" val="2887821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4C9565-158C-874A-AD03-B0881C02E166}"/>
              </a:ext>
            </a:extLst>
          </p:cNvPr>
          <p:cNvSpPr>
            <a:spLocks noGrp="1"/>
          </p:cNvSpPr>
          <p:nvPr>
            <p:ph type="title"/>
          </p:nvPr>
        </p:nvSpPr>
        <p:spPr/>
        <p:txBody>
          <a:bodyPr/>
          <a:lstStyle/>
          <a:p>
            <a:r>
              <a:rPr kumimoji="1" lang="en-US" altLang="ja-US" dirty="0"/>
              <a:t>Basics of heavy ion collisions</a:t>
            </a:r>
            <a:endParaRPr kumimoji="1" lang="ja-US" altLang="en-US" dirty="0"/>
          </a:p>
        </p:txBody>
      </p:sp>
      <p:sp>
        <p:nvSpPr>
          <p:cNvPr id="3" name="テキスト プレースホルダー 2">
            <a:extLst>
              <a:ext uri="{FF2B5EF4-FFF2-40B4-BE49-F238E27FC236}">
                <a16:creationId xmlns:a16="http://schemas.microsoft.com/office/drawing/2014/main" id="{00E00BC4-DA9C-AA4D-A758-8820D73F4233}"/>
              </a:ext>
            </a:extLst>
          </p:cNvPr>
          <p:cNvSpPr>
            <a:spLocks noGrp="1"/>
          </p:cNvSpPr>
          <p:nvPr>
            <p:ph type="body" idx="1"/>
          </p:nvPr>
        </p:nvSpPr>
        <p:spPr/>
        <p:txBody>
          <a:bodyPr/>
          <a:lstStyle/>
          <a:p>
            <a:endParaRPr kumimoji="1" lang="ja-US" altLang="en-US"/>
          </a:p>
        </p:txBody>
      </p:sp>
      <p:sp>
        <p:nvSpPr>
          <p:cNvPr id="4" name="日付プレースホルダー 3">
            <a:extLst>
              <a:ext uri="{FF2B5EF4-FFF2-40B4-BE49-F238E27FC236}">
                <a16:creationId xmlns:a16="http://schemas.microsoft.com/office/drawing/2014/main" id="{34FA6CC6-440A-6749-8D38-534AD3956D05}"/>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82FA63CC-405D-A944-9BAD-2CE72E671B3C}"/>
              </a:ext>
            </a:extLst>
          </p:cNvPr>
          <p:cNvSpPr>
            <a:spLocks noGrp="1"/>
          </p:cNvSpPr>
          <p:nvPr>
            <p:ph type="ftr" sz="quarter" idx="11"/>
          </p:nvPr>
        </p:nvSpPr>
        <p:spPr/>
        <p:txBody>
          <a:bodyPr/>
          <a:lstStyle/>
          <a:p>
            <a:r>
              <a:rPr kumimoji="1" lang="en" altLang="ja-US"/>
              <a:t>T. Sakaguchi @ Saga U Lecture</a:t>
            </a:r>
            <a:endParaRPr kumimoji="1" lang="ja-US" altLang="en-US"/>
          </a:p>
        </p:txBody>
      </p:sp>
      <p:sp>
        <p:nvSpPr>
          <p:cNvPr id="6" name="スライド番号プレースホルダー 5">
            <a:extLst>
              <a:ext uri="{FF2B5EF4-FFF2-40B4-BE49-F238E27FC236}">
                <a16:creationId xmlns:a16="http://schemas.microsoft.com/office/drawing/2014/main" id="{FF86346B-C83A-454D-8E79-29FC1B8FE428}"/>
              </a:ext>
            </a:extLst>
          </p:cNvPr>
          <p:cNvSpPr>
            <a:spLocks noGrp="1"/>
          </p:cNvSpPr>
          <p:nvPr>
            <p:ph type="sldNum" sz="quarter" idx="12"/>
          </p:nvPr>
        </p:nvSpPr>
        <p:spPr/>
        <p:txBody>
          <a:bodyPr/>
          <a:lstStyle/>
          <a:p>
            <a:fld id="{F9291847-EA59-7F4D-8477-4EA9F25CEBB2}" type="slidenum">
              <a:rPr kumimoji="1" lang="ja-US" altLang="en-US" smtClean="0"/>
              <a:t>15</a:t>
            </a:fld>
            <a:endParaRPr kumimoji="1" lang="ja-US" altLang="en-US"/>
          </a:p>
        </p:txBody>
      </p:sp>
    </p:spTree>
    <p:extLst>
      <p:ext uri="{BB962C8B-B14F-4D97-AF65-F5344CB8AC3E}">
        <p14:creationId xmlns:p14="http://schemas.microsoft.com/office/powerpoint/2010/main" val="507198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8BF024-0438-B14E-B91D-8F7408B99247}"/>
              </a:ext>
            </a:extLst>
          </p:cNvPr>
          <p:cNvSpPr>
            <a:spLocks noGrp="1"/>
          </p:cNvSpPr>
          <p:nvPr>
            <p:ph type="title"/>
          </p:nvPr>
        </p:nvSpPr>
        <p:spPr/>
        <p:txBody>
          <a:bodyPr/>
          <a:lstStyle/>
          <a:p>
            <a:r>
              <a:rPr kumimoji="1" lang="en-US" altLang="ja-US" dirty="0"/>
              <a:t>Reality of collisions</a:t>
            </a:r>
            <a:endParaRPr kumimoji="1" lang="ja-US" altLang="en-US" dirty="0"/>
          </a:p>
        </p:txBody>
      </p:sp>
      <p:sp>
        <p:nvSpPr>
          <p:cNvPr id="3" name="コンテンツ プレースホルダー 2">
            <a:extLst>
              <a:ext uri="{FF2B5EF4-FFF2-40B4-BE49-F238E27FC236}">
                <a16:creationId xmlns:a16="http://schemas.microsoft.com/office/drawing/2014/main" id="{9E1CA934-7479-DB4E-860C-CC507DEFE02E}"/>
              </a:ext>
            </a:extLst>
          </p:cNvPr>
          <p:cNvSpPr>
            <a:spLocks noGrp="1"/>
          </p:cNvSpPr>
          <p:nvPr>
            <p:ph idx="1"/>
          </p:nvPr>
        </p:nvSpPr>
        <p:spPr>
          <a:xfrm>
            <a:off x="838200" y="1290918"/>
            <a:ext cx="6632054" cy="365125"/>
          </a:xfrm>
        </p:spPr>
        <p:txBody>
          <a:bodyPr>
            <a:normAutofit fontScale="85000" lnSpcReduction="10000"/>
          </a:bodyPr>
          <a:lstStyle/>
          <a:p>
            <a:r>
              <a:rPr kumimoji="1" lang="en-US" altLang="ja-US" dirty="0"/>
              <a:t>Rather different collision profile at low and high energies</a:t>
            </a:r>
            <a:endParaRPr kumimoji="1" lang="ja-US" altLang="en-US" dirty="0"/>
          </a:p>
        </p:txBody>
      </p:sp>
      <p:sp>
        <p:nvSpPr>
          <p:cNvPr id="5" name="フッター プレースホルダー 4">
            <a:extLst>
              <a:ext uri="{FF2B5EF4-FFF2-40B4-BE49-F238E27FC236}">
                <a16:creationId xmlns:a16="http://schemas.microsoft.com/office/drawing/2014/main" id="{44332928-F84F-1243-B583-414400A2849D}"/>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A09DC2D3-EC70-7345-9DCD-8A8F0CE55AAB}"/>
              </a:ext>
            </a:extLst>
          </p:cNvPr>
          <p:cNvSpPr>
            <a:spLocks noGrp="1"/>
          </p:cNvSpPr>
          <p:nvPr>
            <p:ph type="sldNum" sz="quarter" idx="12"/>
          </p:nvPr>
        </p:nvSpPr>
        <p:spPr/>
        <p:txBody>
          <a:bodyPr/>
          <a:lstStyle/>
          <a:p>
            <a:fld id="{F9291847-EA59-7F4D-8477-4EA9F25CEBB2}" type="slidenum">
              <a:rPr kumimoji="1" lang="ja-US" altLang="en-US" smtClean="0"/>
              <a:pPr/>
              <a:t>16</a:t>
            </a:fld>
            <a:endParaRPr kumimoji="1" lang="ja-US" altLang="en-US"/>
          </a:p>
        </p:txBody>
      </p:sp>
      <p:pic>
        <p:nvPicPr>
          <p:cNvPr id="100" name="図 99">
            <a:extLst>
              <a:ext uri="{FF2B5EF4-FFF2-40B4-BE49-F238E27FC236}">
                <a16:creationId xmlns:a16="http://schemas.microsoft.com/office/drawing/2014/main" id="{B1485DF0-9B98-C24B-8DDD-6DF8FEB77A2D}"/>
              </a:ext>
            </a:extLst>
          </p:cNvPr>
          <p:cNvPicPr>
            <a:picLocks noChangeAspect="1"/>
          </p:cNvPicPr>
          <p:nvPr/>
        </p:nvPicPr>
        <p:blipFill>
          <a:blip r:embed="rId2"/>
          <a:stretch>
            <a:fillRect/>
          </a:stretch>
        </p:blipFill>
        <p:spPr>
          <a:xfrm>
            <a:off x="317942" y="2033457"/>
            <a:ext cx="6622937" cy="4408957"/>
          </a:xfrm>
          <a:prstGeom prst="rect">
            <a:avLst/>
          </a:prstGeom>
        </p:spPr>
      </p:pic>
      <p:pic>
        <p:nvPicPr>
          <p:cNvPr id="108" name="図 107">
            <a:extLst>
              <a:ext uri="{FF2B5EF4-FFF2-40B4-BE49-F238E27FC236}">
                <a16:creationId xmlns:a16="http://schemas.microsoft.com/office/drawing/2014/main" id="{4BB38551-FAD2-7E46-8C89-3D8DEAD0EB48}"/>
              </a:ext>
            </a:extLst>
          </p:cNvPr>
          <p:cNvPicPr>
            <a:picLocks noChangeAspect="1"/>
          </p:cNvPicPr>
          <p:nvPr/>
        </p:nvPicPr>
        <p:blipFill>
          <a:blip r:embed="rId3"/>
          <a:stretch>
            <a:fillRect/>
          </a:stretch>
        </p:blipFill>
        <p:spPr>
          <a:xfrm>
            <a:off x="7470254" y="1894344"/>
            <a:ext cx="4114800" cy="4443984"/>
          </a:xfrm>
          <a:prstGeom prst="rect">
            <a:avLst/>
          </a:prstGeom>
        </p:spPr>
      </p:pic>
      <p:sp>
        <p:nvSpPr>
          <p:cNvPr id="109" name="テキスト ボックス 108">
            <a:extLst>
              <a:ext uri="{FF2B5EF4-FFF2-40B4-BE49-F238E27FC236}">
                <a16:creationId xmlns:a16="http://schemas.microsoft.com/office/drawing/2014/main" id="{1A42DF7C-D9AF-5746-975F-B1C3E77A6886}"/>
              </a:ext>
            </a:extLst>
          </p:cNvPr>
          <p:cNvSpPr txBox="1"/>
          <p:nvPr/>
        </p:nvSpPr>
        <p:spPr>
          <a:xfrm>
            <a:off x="8124417" y="6255644"/>
            <a:ext cx="2806474" cy="369332"/>
          </a:xfrm>
          <a:prstGeom prst="rect">
            <a:avLst/>
          </a:prstGeom>
          <a:noFill/>
        </p:spPr>
        <p:txBody>
          <a:bodyPr wrap="none" rtlCol="0">
            <a:spAutoFit/>
          </a:bodyPr>
          <a:lstStyle/>
          <a:p>
            <a:r>
              <a:rPr lang="en-US" altLang="ja-US" u="sng" dirty="0"/>
              <a:t>Rapidity: y = ½ ln{(</a:t>
            </a:r>
            <a:r>
              <a:rPr lang="en-US" altLang="ja-US" u="sng" dirty="0" err="1"/>
              <a:t>t+z</a:t>
            </a:r>
            <a:r>
              <a:rPr lang="en-US" altLang="ja-US" u="sng" dirty="0"/>
              <a:t>)/(t-z)}</a:t>
            </a:r>
            <a:endParaRPr kumimoji="1" lang="ja-US" altLang="en-US" dirty="0"/>
          </a:p>
        </p:txBody>
      </p:sp>
      <p:sp>
        <p:nvSpPr>
          <p:cNvPr id="111" name="テキスト ボックス 110">
            <a:extLst>
              <a:ext uri="{FF2B5EF4-FFF2-40B4-BE49-F238E27FC236}">
                <a16:creationId xmlns:a16="http://schemas.microsoft.com/office/drawing/2014/main" id="{8BC19142-1DBB-AF45-A032-8579C048FC4E}"/>
              </a:ext>
            </a:extLst>
          </p:cNvPr>
          <p:cNvSpPr txBox="1"/>
          <p:nvPr/>
        </p:nvSpPr>
        <p:spPr>
          <a:xfrm>
            <a:off x="8003654" y="1138585"/>
            <a:ext cx="3581400" cy="669790"/>
          </a:xfrm>
          <a:prstGeom prst="rect">
            <a:avLst/>
          </a:prstGeom>
          <a:noFill/>
        </p:spPr>
        <p:txBody>
          <a:bodyPr wrap="square" rtlCol="0">
            <a:spAutoFit/>
          </a:bodyPr>
          <a:lstStyle/>
          <a:p>
            <a:r>
              <a:rPr lang="en-US" altLang="ja-JP" b="1" u="sng" dirty="0"/>
              <a:t>Total rapidity loss of beam: 25TeV in 200GeV </a:t>
            </a:r>
            <a:r>
              <a:rPr lang="en-US" altLang="ja-JP" b="1" u="sng" dirty="0" err="1"/>
              <a:t>Au+Au</a:t>
            </a:r>
            <a:r>
              <a:rPr lang="en-US" altLang="ja-JP" b="1" u="sng" dirty="0"/>
              <a:t> collisions at RHIC</a:t>
            </a:r>
          </a:p>
        </p:txBody>
      </p:sp>
      <p:sp>
        <p:nvSpPr>
          <p:cNvPr id="112" name="日付プレースホルダー 3">
            <a:extLst>
              <a:ext uri="{FF2B5EF4-FFF2-40B4-BE49-F238E27FC236}">
                <a16:creationId xmlns:a16="http://schemas.microsoft.com/office/drawing/2014/main" id="{B97AEC6B-DA52-1843-B89C-B9820B0894A9}"/>
              </a:ext>
            </a:extLst>
          </p:cNvPr>
          <p:cNvSpPr>
            <a:spLocks noGrp="1"/>
          </p:cNvSpPr>
          <p:nvPr>
            <p:ph type="dt" sz="half" idx="10"/>
          </p:nvPr>
        </p:nvSpPr>
        <p:spPr>
          <a:xfrm>
            <a:off x="838200" y="6442414"/>
            <a:ext cx="2743200" cy="365125"/>
          </a:xfrm>
        </p:spPr>
        <p:txBody>
          <a:bodyPr/>
          <a:lstStyle/>
          <a:p>
            <a:r>
              <a:rPr kumimoji="1" lang="en-US" altLang="ja-JP" dirty="0"/>
              <a:t>1/8/2021</a:t>
            </a:r>
            <a:endParaRPr kumimoji="1" lang="ja-US" altLang="en-US" dirty="0"/>
          </a:p>
        </p:txBody>
      </p:sp>
    </p:spTree>
    <p:extLst>
      <p:ext uri="{BB962C8B-B14F-4D97-AF65-F5344CB8AC3E}">
        <p14:creationId xmlns:p14="http://schemas.microsoft.com/office/powerpoint/2010/main" val="1312596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8151CB-9887-E54C-ABC2-7AA01A379A29}"/>
              </a:ext>
            </a:extLst>
          </p:cNvPr>
          <p:cNvSpPr>
            <a:spLocks noGrp="1"/>
          </p:cNvSpPr>
          <p:nvPr>
            <p:ph type="title"/>
          </p:nvPr>
        </p:nvSpPr>
        <p:spPr/>
        <p:txBody>
          <a:bodyPr/>
          <a:lstStyle/>
          <a:p>
            <a:r>
              <a:rPr kumimoji="1" lang="en-US" altLang="ja-US" dirty="0"/>
              <a:t>System development after collisions</a:t>
            </a:r>
            <a:endParaRPr kumimoji="1" lang="ja-US" altLang="en-US" dirty="0"/>
          </a:p>
        </p:txBody>
      </p:sp>
      <p:sp>
        <p:nvSpPr>
          <p:cNvPr id="3" name="コンテンツ プレースホルダー 2">
            <a:extLst>
              <a:ext uri="{FF2B5EF4-FFF2-40B4-BE49-F238E27FC236}">
                <a16:creationId xmlns:a16="http://schemas.microsoft.com/office/drawing/2014/main" id="{9480E213-FB93-D04A-91EE-83692C0B8FD2}"/>
              </a:ext>
            </a:extLst>
          </p:cNvPr>
          <p:cNvSpPr>
            <a:spLocks noGrp="1"/>
          </p:cNvSpPr>
          <p:nvPr>
            <p:ph idx="1"/>
          </p:nvPr>
        </p:nvSpPr>
        <p:spPr>
          <a:xfrm>
            <a:off x="838200" y="3473796"/>
            <a:ext cx="7281773" cy="2875831"/>
          </a:xfrm>
        </p:spPr>
        <p:txBody>
          <a:bodyPr>
            <a:normAutofit fontScale="85000" lnSpcReduction="20000"/>
          </a:bodyPr>
          <a:lstStyle/>
          <a:p>
            <a:r>
              <a:rPr lang="en-US" altLang="ja-US" dirty="0"/>
              <a:t>Gold ions pass through each other</a:t>
            </a:r>
          </a:p>
          <a:p>
            <a:pPr lvl="1"/>
            <a:r>
              <a:rPr lang="en-US" altLang="ja-US" dirty="0"/>
              <a:t>High momentum (high-x) </a:t>
            </a:r>
            <a:r>
              <a:rPr lang="en-US" altLang="ja-US" dirty="0" err="1"/>
              <a:t>partons</a:t>
            </a:r>
            <a:r>
              <a:rPr lang="en-US" altLang="ja-US" dirty="0"/>
              <a:t> fly away</a:t>
            </a:r>
          </a:p>
          <a:p>
            <a:pPr lvl="1"/>
            <a:r>
              <a:rPr lang="en-US" altLang="ja-US" dirty="0"/>
              <a:t>Low momentum (low-x) gluons remain in the mid-rapidity (y=0), and create “gluon matter”</a:t>
            </a:r>
          </a:p>
          <a:p>
            <a:pPr lvl="1"/>
            <a:endParaRPr lang="en-US" altLang="ja-US" dirty="0"/>
          </a:p>
          <a:p>
            <a:r>
              <a:rPr lang="en-US" altLang="ja-US" dirty="0"/>
              <a:t>(Pre-equilibrium) Gluon plasma </a:t>
            </a:r>
            <a:r>
              <a:rPr lang="en-US" altLang="ja-US" dirty="0">
                <a:sym typeface="Wingdings" pitchFamily="2" charset="2"/>
              </a:rPr>
              <a:t> QGP  Hadronization</a:t>
            </a:r>
          </a:p>
          <a:p>
            <a:pPr lvl="1"/>
            <a:endParaRPr lang="en-US" altLang="ja-US" dirty="0"/>
          </a:p>
          <a:p>
            <a:r>
              <a:rPr lang="en-US" altLang="ja-US" dirty="0"/>
              <a:t>Transition temperature (quark to hadron)： T=~180MeV</a:t>
            </a:r>
          </a:p>
          <a:p>
            <a:r>
              <a:rPr lang="en-US" altLang="ja-US" dirty="0"/>
              <a:t>Energy density: &gt;2GeV/fm</a:t>
            </a:r>
            <a:r>
              <a:rPr lang="en-US" altLang="ja-US" baseline="30000" dirty="0"/>
              <a:t>3</a:t>
            </a:r>
          </a:p>
          <a:p>
            <a:pPr lvl="1"/>
            <a:r>
              <a:rPr lang="en-US" altLang="ja-US" dirty="0"/>
              <a:t>Estimate from Lattice QCD calculation</a:t>
            </a:r>
          </a:p>
        </p:txBody>
      </p:sp>
      <p:sp>
        <p:nvSpPr>
          <p:cNvPr id="4" name="日付プレースホルダー 3">
            <a:extLst>
              <a:ext uri="{FF2B5EF4-FFF2-40B4-BE49-F238E27FC236}">
                <a16:creationId xmlns:a16="http://schemas.microsoft.com/office/drawing/2014/main" id="{A224B97B-ECEB-C040-A2AA-2025B57DA13F}"/>
              </a:ext>
            </a:extLst>
          </p:cNvPr>
          <p:cNvSpPr>
            <a:spLocks noGrp="1"/>
          </p:cNvSpPr>
          <p:nvPr>
            <p:ph type="dt" sz="half" idx="10"/>
          </p:nvPr>
        </p:nvSpPr>
        <p:spPr/>
        <p:txBody>
          <a:bodyPr/>
          <a:lstStyle/>
          <a:p>
            <a:r>
              <a:rPr kumimoji="1" lang="en-US" altLang="ja-JP" dirty="0"/>
              <a:t>1/8/2021</a:t>
            </a:r>
            <a:endParaRPr kumimoji="1" lang="ja-US" altLang="en-US" dirty="0"/>
          </a:p>
        </p:txBody>
      </p:sp>
      <p:sp>
        <p:nvSpPr>
          <p:cNvPr id="5" name="フッター プレースホルダー 4">
            <a:extLst>
              <a:ext uri="{FF2B5EF4-FFF2-40B4-BE49-F238E27FC236}">
                <a16:creationId xmlns:a16="http://schemas.microsoft.com/office/drawing/2014/main" id="{ED2635C2-8FC7-9C43-8457-38419D084928}"/>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D8A7CD64-B1A6-5841-B41E-5F388D4350CE}"/>
              </a:ext>
            </a:extLst>
          </p:cNvPr>
          <p:cNvSpPr>
            <a:spLocks noGrp="1"/>
          </p:cNvSpPr>
          <p:nvPr>
            <p:ph type="sldNum" sz="quarter" idx="12"/>
          </p:nvPr>
        </p:nvSpPr>
        <p:spPr/>
        <p:txBody>
          <a:bodyPr/>
          <a:lstStyle/>
          <a:p>
            <a:fld id="{F9291847-EA59-7F4D-8477-4EA9F25CEBB2}" type="slidenum">
              <a:rPr kumimoji="1" lang="ja-US" altLang="en-US" smtClean="0"/>
              <a:pPr/>
              <a:t>17</a:t>
            </a:fld>
            <a:endParaRPr kumimoji="1" lang="ja-US" altLang="en-US"/>
          </a:p>
        </p:txBody>
      </p:sp>
      <p:grpSp>
        <p:nvGrpSpPr>
          <p:cNvPr id="22" name="グループ化 21">
            <a:extLst>
              <a:ext uri="{FF2B5EF4-FFF2-40B4-BE49-F238E27FC236}">
                <a16:creationId xmlns:a16="http://schemas.microsoft.com/office/drawing/2014/main" id="{0B30E911-ED51-1149-A887-345D8C9FA054}"/>
              </a:ext>
            </a:extLst>
          </p:cNvPr>
          <p:cNvGrpSpPr/>
          <p:nvPr/>
        </p:nvGrpSpPr>
        <p:grpSpPr>
          <a:xfrm>
            <a:off x="2088433" y="1201295"/>
            <a:ext cx="8333795" cy="2181305"/>
            <a:chOff x="1021459" y="1207732"/>
            <a:chExt cx="7949423" cy="2080699"/>
          </a:xfrm>
        </p:grpSpPr>
        <p:pic>
          <p:nvPicPr>
            <p:cNvPr id="9" name="Picture 5" descr="AllEvol">
              <a:extLst>
                <a:ext uri="{FF2B5EF4-FFF2-40B4-BE49-F238E27FC236}">
                  <a16:creationId xmlns:a16="http://schemas.microsoft.com/office/drawing/2014/main" id="{209B8BF9-32E5-F140-A4DF-6BC761D9A6F1}"/>
                </a:ext>
              </a:extLst>
            </p:cNvPr>
            <p:cNvPicPr>
              <a:picLocks noChangeAspect="1" noChangeArrowheads="1"/>
            </p:cNvPicPr>
            <p:nvPr/>
          </p:nvPicPr>
          <p:blipFill>
            <a:blip r:embed="rId2" cstate="print"/>
            <a:srcRect/>
            <a:stretch>
              <a:fillRect/>
            </a:stretch>
          </p:blipFill>
          <p:spPr bwMode="auto">
            <a:xfrm>
              <a:off x="1021459" y="1207732"/>
              <a:ext cx="7949423" cy="1786972"/>
            </a:xfrm>
            <a:prstGeom prst="rect">
              <a:avLst/>
            </a:prstGeom>
            <a:noFill/>
            <a:ln w="9525">
              <a:noFill/>
              <a:miter lim="800000"/>
              <a:headEnd/>
              <a:tailEnd/>
            </a:ln>
          </p:spPr>
        </p:pic>
        <p:sp>
          <p:nvSpPr>
            <p:cNvPr id="10" name="Text Box 16">
              <a:extLst>
                <a:ext uri="{FF2B5EF4-FFF2-40B4-BE49-F238E27FC236}">
                  <a16:creationId xmlns:a16="http://schemas.microsoft.com/office/drawing/2014/main" id="{F9339988-70D6-304E-81AD-CEA6311F579C}"/>
                </a:ext>
              </a:extLst>
            </p:cNvPr>
            <p:cNvSpPr txBox="1">
              <a:spLocks noChangeArrowheads="1"/>
            </p:cNvSpPr>
            <p:nvPr/>
          </p:nvSpPr>
          <p:spPr bwMode="auto">
            <a:xfrm>
              <a:off x="2439993" y="2592109"/>
              <a:ext cx="1351267" cy="523220"/>
            </a:xfrm>
            <a:prstGeom prst="rect">
              <a:avLst/>
            </a:prstGeom>
            <a:noFill/>
            <a:ln w="9525">
              <a:noFill/>
              <a:miter lim="800000"/>
              <a:headEnd/>
              <a:tailEnd/>
            </a:ln>
            <a:effectLst/>
          </p:spPr>
          <p:txBody>
            <a:bodyPr wrap="none">
              <a:spAutoFit/>
            </a:bodyPr>
            <a:lstStyle/>
            <a:p>
              <a:r>
                <a:rPr lang="en-US" altLang="ja-JP" sz="1400" b="1" dirty="0"/>
                <a:t>Pre-equilibrium</a:t>
              </a:r>
            </a:p>
            <a:p>
              <a:r>
                <a:rPr lang="en-US" altLang="ja-JP" sz="1400" b="1" dirty="0"/>
                <a:t>Gluon Plasma</a:t>
              </a:r>
            </a:p>
          </p:txBody>
        </p:sp>
        <p:sp>
          <p:nvSpPr>
            <p:cNvPr id="11" name="Text Box 18">
              <a:extLst>
                <a:ext uri="{FF2B5EF4-FFF2-40B4-BE49-F238E27FC236}">
                  <a16:creationId xmlns:a16="http://schemas.microsoft.com/office/drawing/2014/main" id="{EBDD69F9-6612-B04C-816D-B44A4037A1B0}"/>
                </a:ext>
              </a:extLst>
            </p:cNvPr>
            <p:cNvSpPr txBox="1">
              <a:spLocks noChangeArrowheads="1"/>
            </p:cNvSpPr>
            <p:nvPr/>
          </p:nvSpPr>
          <p:spPr bwMode="auto">
            <a:xfrm>
              <a:off x="3915254" y="2722021"/>
              <a:ext cx="1027113" cy="304800"/>
            </a:xfrm>
            <a:prstGeom prst="rect">
              <a:avLst/>
            </a:prstGeom>
            <a:noFill/>
            <a:ln w="9525">
              <a:noFill/>
              <a:miter lim="800000"/>
              <a:headEnd/>
              <a:tailEnd/>
            </a:ln>
            <a:effectLst/>
          </p:spPr>
          <p:txBody>
            <a:bodyPr wrap="none">
              <a:spAutoFit/>
            </a:bodyPr>
            <a:lstStyle/>
            <a:p>
              <a:r>
                <a:rPr lang="en-US" altLang="ja-JP" sz="1400" b="1" dirty="0"/>
                <a:t>QGP phase</a:t>
              </a:r>
            </a:p>
          </p:txBody>
        </p:sp>
        <p:sp>
          <p:nvSpPr>
            <p:cNvPr id="12" name="Text Box 19">
              <a:extLst>
                <a:ext uri="{FF2B5EF4-FFF2-40B4-BE49-F238E27FC236}">
                  <a16:creationId xmlns:a16="http://schemas.microsoft.com/office/drawing/2014/main" id="{98B6EDC1-D6F0-064D-B61B-C44A87C36DC6}"/>
                </a:ext>
              </a:extLst>
            </p:cNvPr>
            <p:cNvSpPr txBox="1">
              <a:spLocks noChangeArrowheads="1"/>
            </p:cNvSpPr>
            <p:nvPr/>
          </p:nvSpPr>
          <p:spPr bwMode="auto">
            <a:xfrm>
              <a:off x="5458896" y="2735183"/>
              <a:ext cx="1132554" cy="307777"/>
            </a:xfrm>
            <a:prstGeom prst="rect">
              <a:avLst/>
            </a:prstGeom>
            <a:noFill/>
            <a:ln w="9525">
              <a:noFill/>
              <a:miter lim="800000"/>
              <a:headEnd/>
              <a:tailEnd/>
            </a:ln>
            <a:effectLst/>
          </p:spPr>
          <p:txBody>
            <a:bodyPr wrap="none">
              <a:spAutoFit/>
            </a:bodyPr>
            <a:lstStyle/>
            <a:p>
              <a:r>
                <a:rPr lang="en-US" altLang="ja-JP" sz="1400" b="1" dirty="0"/>
                <a:t>Mixed phase</a:t>
              </a:r>
            </a:p>
          </p:txBody>
        </p:sp>
        <p:sp>
          <p:nvSpPr>
            <p:cNvPr id="13" name="Text Box 20">
              <a:extLst>
                <a:ext uri="{FF2B5EF4-FFF2-40B4-BE49-F238E27FC236}">
                  <a16:creationId xmlns:a16="http://schemas.microsoft.com/office/drawing/2014/main" id="{D7C4DA5C-1BFF-1B48-A27E-8B6D35D69FCE}"/>
                </a:ext>
              </a:extLst>
            </p:cNvPr>
            <p:cNvSpPr txBox="1">
              <a:spLocks noChangeArrowheads="1"/>
            </p:cNvSpPr>
            <p:nvPr/>
          </p:nvSpPr>
          <p:spPr bwMode="auto">
            <a:xfrm>
              <a:off x="7214112" y="2765211"/>
              <a:ext cx="1390399" cy="523220"/>
            </a:xfrm>
            <a:prstGeom prst="rect">
              <a:avLst/>
            </a:prstGeom>
            <a:noFill/>
            <a:ln w="6350">
              <a:noFill/>
              <a:miter lim="800000"/>
              <a:headEnd/>
              <a:tailEnd/>
            </a:ln>
            <a:effectLst/>
          </p:spPr>
          <p:txBody>
            <a:bodyPr wrap="square">
              <a:spAutoFit/>
            </a:bodyPr>
            <a:lstStyle/>
            <a:p>
              <a:r>
                <a:rPr lang="en-US" altLang="ja-JP" sz="1400" b="1" dirty="0"/>
                <a:t>Hadronization +</a:t>
              </a:r>
            </a:p>
            <a:p>
              <a:r>
                <a:rPr lang="en-US" altLang="ja-JP" sz="1400" b="1" dirty="0"/>
                <a:t>Expansion</a:t>
              </a:r>
              <a:r>
                <a:rPr lang="en-US" altLang="ja-JP" sz="1400" b="1" dirty="0">
                  <a:latin typeface="Times New Roman" pitchFamily="18" charset="0"/>
                </a:rPr>
                <a:t> </a:t>
              </a:r>
            </a:p>
          </p:txBody>
        </p:sp>
      </p:grpSp>
      <p:sp>
        <p:nvSpPr>
          <p:cNvPr id="15" name="テキスト ボックス 14">
            <a:extLst>
              <a:ext uri="{FF2B5EF4-FFF2-40B4-BE49-F238E27FC236}">
                <a16:creationId xmlns:a16="http://schemas.microsoft.com/office/drawing/2014/main" id="{8314E591-BE29-7B46-9B2A-635F286455CE}"/>
              </a:ext>
            </a:extLst>
          </p:cNvPr>
          <p:cNvSpPr txBox="1"/>
          <p:nvPr/>
        </p:nvSpPr>
        <p:spPr>
          <a:xfrm>
            <a:off x="1996068" y="6021659"/>
            <a:ext cx="184731" cy="369332"/>
          </a:xfrm>
          <a:prstGeom prst="rect">
            <a:avLst/>
          </a:prstGeom>
          <a:noFill/>
        </p:spPr>
        <p:txBody>
          <a:bodyPr wrap="none" rtlCol="0">
            <a:spAutoFit/>
          </a:bodyPr>
          <a:lstStyle/>
          <a:p>
            <a:endParaRPr kumimoji="1" lang="ja-US" altLang="en-US" dirty="0"/>
          </a:p>
        </p:txBody>
      </p:sp>
      <p:pic>
        <p:nvPicPr>
          <p:cNvPr id="17" name="Picture 12" descr="energy_my">
            <a:extLst>
              <a:ext uri="{FF2B5EF4-FFF2-40B4-BE49-F238E27FC236}">
                <a16:creationId xmlns:a16="http://schemas.microsoft.com/office/drawing/2014/main" id="{1BE3B03C-CD33-A844-8515-790C2E59117E}"/>
              </a:ext>
            </a:extLst>
          </p:cNvPr>
          <p:cNvPicPr>
            <a:picLocks noChangeAspect="1" noChangeArrowheads="1"/>
          </p:cNvPicPr>
          <p:nvPr/>
        </p:nvPicPr>
        <p:blipFill>
          <a:blip r:embed="rId3" cstate="print"/>
          <a:srcRect l="13312" t="64986" r="32674" b="6841"/>
          <a:stretch>
            <a:fillRect/>
          </a:stretch>
        </p:blipFill>
        <p:spPr bwMode="auto">
          <a:xfrm>
            <a:off x="8382193" y="3687385"/>
            <a:ext cx="3627478" cy="2676089"/>
          </a:xfrm>
          <a:prstGeom prst="rect">
            <a:avLst/>
          </a:prstGeom>
          <a:noFill/>
          <a:ln w="9525">
            <a:noFill/>
            <a:miter lim="800000"/>
            <a:headEnd/>
            <a:tailEnd/>
          </a:ln>
        </p:spPr>
      </p:pic>
      <p:sp>
        <p:nvSpPr>
          <p:cNvPr id="19" name="TextBox 10">
            <a:extLst>
              <a:ext uri="{FF2B5EF4-FFF2-40B4-BE49-F238E27FC236}">
                <a16:creationId xmlns:a16="http://schemas.microsoft.com/office/drawing/2014/main" id="{FFCCE751-B22A-F947-917F-2172671633A8}"/>
              </a:ext>
            </a:extLst>
          </p:cNvPr>
          <p:cNvSpPr txBox="1"/>
          <p:nvPr/>
        </p:nvSpPr>
        <p:spPr>
          <a:xfrm>
            <a:off x="8349416" y="3843963"/>
            <a:ext cx="909223" cy="338554"/>
          </a:xfrm>
          <a:prstGeom prst="rect">
            <a:avLst/>
          </a:prstGeom>
          <a:solidFill>
            <a:srgbClr val="FFFF00"/>
          </a:solidFill>
        </p:spPr>
        <p:txBody>
          <a:bodyPr wrap="none" rtlCol="0">
            <a:spAutoFit/>
          </a:bodyPr>
          <a:lstStyle/>
          <a:p>
            <a:r>
              <a:rPr lang="en-US" altLang="ja-JP" sz="1600" dirty="0"/>
              <a:t># of DOF</a:t>
            </a:r>
          </a:p>
        </p:txBody>
      </p:sp>
    </p:spTree>
    <p:extLst>
      <p:ext uri="{BB962C8B-B14F-4D97-AF65-F5344CB8AC3E}">
        <p14:creationId xmlns:p14="http://schemas.microsoft.com/office/powerpoint/2010/main" val="2045963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3105B9-9B34-D04C-9C76-3BD68FD26B9B}"/>
              </a:ext>
            </a:extLst>
          </p:cNvPr>
          <p:cNvSpPr>
            <a:spLocks noGrp="1"/>
          </p:cNvSpPr>
          <p:nvPr>
            <p:ph type="title"/>
          </p:nvPr>
        </p:nvSpPr>
        <p:spPr/>
        <p:txBody>
          <a:bodyPr/>
          <a:lstStyle/>
          <a:p>
            <a:r>
              <a:rPr kumimoji="1" lang="en-US" altLang="ja-US" dirty="0"/>
              <a:t>Time and temperature profile after collisions</a:t>
            </a:r>
            <a:endParaRPr kumimoji="1" lang="ja-US" altLang="en-US" dirty="0"/>
          </a:p>
        </p:txBody>
      </p:sp>
      <p:sp>
        <p:nvSpPr>
          <p:cNvPr id="3" name="コンテンツ プレースホルダー 2">
            <a:extLst>
              <a:ext uri="{FF2B5EF4-FFF2-40B4-BE49-F238E27FC236}">
                <a16:creationId xmlns:a16="http://schemas.microsoft.com/office/drawing/2014/main" id="{8486F15F-4F30-2747-B21F-148712334BB9}"/>
              </a:ext>
            </a:extLst>
          </p:cNvPr>
          <p:cNvSpPr>
            <a:spLocks noGrp="1"/>
          </p:cNvSpPr>
          <p:nvPr>
            <p:ph idx="1"/>
          </p:nvPr>
        </p:nvSpPr>
        <p:spPr>
          <a:xfrm>
            <a:off x="835805" y="1203197"/>
            <a:ext cx="4161702" cy="4795821"/>
          </a:xfrm>
        </p:spPr>
        <p:txBody>
          <a:bodyPr>
            <a:normAutofit fontScale="85000" lnSpcReduction="20000"/>
          </a:bodyPr>
          <a:lstStyle/>
          <a:p>
            <a:r>
              <a:rPr kumimoji="1" lang="en-US" altLang="ja-US" dirty="0"/>
              <a:t>Four characteristic temperatures</a:t>
            </a:r>
          </a:p>
          <a:p>
            <a:endParaRPr kumimoji="1" lang="en-US" altLang="ja-US" dirty="0"/>
          </a:p>
          <a:p>
            <a:r>
              <a:rPr kumimoji="1" lang="en-US" altLang="ja-US" dirty="0"/>
              <a:t>Initial (</a:t>
            </a:r>
            <a:r>
              <a:rPr kumimoji="1" lang="en-US" altLang="ja-US" dirty="0" err="1"/>
              <a:t>T</a:t>
            </a:r>
            <a:r>
              <a:rPr kumimoji="1" lang="en-US" altLang="ja-US" baseline="-25000" dirty="0" err="1"/>
              <a:t>i</a:t>
            </a:r>
            <a:r>
              <a:rPr kumimoji="1" lang="en-US" altLang="ja-US" dirty="0"/>
              <a:t> ~300-600MeV)</a:t>
            </a:r>
          </a:p>
          <a:p>
            <a:pPr lvl="1"/>
            <a:r>
              <a:rPr kumimoji="1" lang="en-US" altLang="ja-US" dirty="0"/>
              <a:t>As going to higher collision energy, this temperature goes higher.</a:t>
            </a:r>
          </a:p>
          <a:p>
            <a:endParaRPr kumimoji="1" lang="en-US" altLang="ja-US" dirty="0"/>
          </a:p>
          <a:p>
            <a:r>
              <a:rPr kumimoji="1" lang="en-US" altLang="ja-US" dirty="0"/>
              <a:t>QGP (T</a:t>
            </a:r>
            <a:r>
              <a:rPr kumimoji="1" lang="en-US" altLang="ja-US" baseline="-25000" dirty="0"/>
              <a:t>QGP</a:t>
            </a:r>
            <a:r>
              <a:rPr kumimoji="1" lang="en-US" altLang="ja-US" dirty="0"/>
              <a:t> ~200-300MeV)</a:t>
            </a:r>
          </a:p>
          <a:p>
            <a:endParaRPr kumimoji="1" lang="en-US" altLang="ja-US" dirty="0"/>
          </a:p>
          <a:p>
            <a:r>
              <a:rPr kumimoji="1" lang="en-US" altLang="ja-US" dirty="0"/>
              <a:t>Critical (phase transition) or chemical freezeout (T</a:t>
            </a:r>
            <a:r>
              <a:rPr kumimoji="1" lang="en-US" altLang="ja-US" baseline="-25000" dirty="0"/>
              <a:t>C</a:t>
            </a:r>
            <a:r>
              <a:rPr kumimoji="1" lang="en-US" altLang="ja-US" dirty="0"/>
              <a:t> ~170MeV)</a:t>
            </a:r>
          </a:p>
          <a:p>
            <a:pPr lvl="1"/>
            <a:r>
              <a:rPr kumimoji="1" lang="en-US" altLang="ja-US" dirty="0"/>
              <a:t>Particle composition (</a:t>
            </a:r>
            <a:r>
              <a:rPr kumimoji="1" lang="en-US" altLang="ja-US" dirty="0">
                <a:latin typeface="Symbol" pitchFamily="2" charset="2"/>
              </a:rPr>
              <a:t>m</a:t>
            </a:r>
            <a:r>
              <a:rPr kumimoji="1" lang="en-US" altLang="ja-US" baseline="-25000" dirty="0"/>
              <a:t>b</a:t>
            </a:r>
            <a:r>
              <a:rPr kumimoji="1" lang="en-US" altLang="ja-US" dirty="0"/>
              <a:t>) is fixed</a:t>
            </a:r>
          </a:p>
          <a:p>
            <a:endParaRPr kumimoji="1" lang="en-US" altLang="ja-US" dirty="0"/>
          </a:p>
          <a:p>
            <a:r>
              <a:rPr kumimoji="1" lang="en-US" altLang="ja-US" dirty="0"/>
              <a:t>Thermal freezeout (T</a:t>
            </a:r>
            <a:r>
              <a:rPr kumimoji="1" lang="en-US" altLang="ja-US" baseline="-25000" dirty="0"/>
              <a:t>F</a:t>
            </a:r>
            <a:r>
              <a:rPr kumimoji="1" lang="en-US" altLang="ja-US" dirty="0"/>
              <a:t>~100MeV)</a:t>
            </a:r>
          </a:p>
          <a:p>
            <a:pPr lvl="1"/>
            <a:r>
              <a:rPr kumimoji="1" lang="en-US" altLang="ja-US" dirty="0"/>
              <a:t>Momenta of particles are fixed</a:t>
            </a:r>
          </a:p>
          <a:p>
            <a:pPr lvl="1"/>
            <a:r>
              <a:rPr kumimoji="1" lang="en-US" altLang="ja-US" dirty="0"/>
              <a:t>System expansion velocity (</a:t>
            </a:r>
            <a:r>
              <a:rPr kumimoji="1" lang="en-US" altLang="ja-US" dirty="0">
                <a:latin typeface="Symbol" pitchFamily="2" charset="2"/>
              </a:rPr>
              <a:t>b</a:t>
            </a:r>
            <a:r>
              <a:rPr kumimoji="1" lang="en-US" altLang="ja-US" dirty="0"/>
              <a:t>) is fixed</a:t>
            </a:r>
            <a:endParaRPr kumimoji="1" lang="ja-US" altLang="en-US" dirty="0"/>
          </a:p>
        </p:txBody>
      </p:sp>
      <p:sp>
        <p:nvSpPr>
          <p:cNvPr id="4" name="日付プレースホルダー 3">
            <a:extLst>
              <a:ext uri="{FF2B5EF4-FFF2-40B4-BE49-F238E27FC236}">
                <a16:creationId xmlns:a16="http://schemas.microsoft.com/office/drawing/2014/main" id="{04511F49-3329-CF45-B1E3-769D01FB2E74}"/>
              </a:ext>
            </a:extLst>
          </p:cNvPr>
          <p:cNvSpPr>
            <a:spLocks noGrp="1"/>
          </p:cNvSpPr>
          <p:nvPr>
            <p:ph type="dt" sz="half" idx="10"/>
          </p:nvPr>
        </p:nvSpPr>
        <p:spPr/>
        <p:txBody>
          <a:bodyPr/>
          <a:lstStyle/>
          <a:p>
            <a:r>
              <a:rPr kumimoji="1" lang="en-US" altLang="ja-JP" dirty="0"/>
              <a:t>1/8/2021</a:t>
            </a:r>
            <a:endParaRPr kumimoji="1" lang="ja-US" altLang="en-US" dirty="0"/>
          </a:p>
        </p:txBody>
      </p:sp>
      <p:sp>
        <p:nvSpPr>
          <p:cNvPr id="5" name="フッター プレースホルダー 4">
            <a:extLst>
              <a:ext uri="{FF2B5EF4-FFF2-40B4-BE49-F238E27FC236}">
                <a16:creationId xmlns:a16="http://schemas.microsoft.com/office/drawing/2014/main" id="{21748D20-4A70-6141-95DF-61A70F398F7A}"/>
              </a:ext>
            </a:extLst>
          </p:cNvPr>
          <p:cNvSpPr>
            <a:spLocks noGrp="1"/>
          </p:cNvSpPr>
          <p:nvPr>
            <p:ph type="ftr" sz="quarter" idx="11"/>
          </p:nvPr>
        </p:nvSpPr>
        <p:spPr/>
        <p:txBody>
          <a:bodyPr/>
          <a:lstStyle/>
          <a:p>
            <a:r>
              <a:rPr kumimoji="1" lang="en" altLang="ja-US" dirty="0"/>
              <a:t>T. </a:t>
            </a:r>
            <a:r>
              <a:rPr kumimoji="1" lang="en" altLang="ja-US" dirty="0" err="1"/>
              <a:t>Sakaguchi</a:t>
            </a:r>
            <a:r>
              <a:rPr kumimoji="1" lang="en" altLang="ja-US" dirty="0"/>
              <a:t> @ Saga U Lecture</a:t>
            </a:r>
            <a:endParaRPr kumimoji="1" lang="ja-US" altLang="en-US" dirty="0"/>
          </a:p>
        </p:txBody>
      </p:sp>
      <p:sp>
        <p:nvSpPr>
          <p:cNvPr id="6" name="スライド番号プレースホルダー 5">
            <a:extLst>
              <a:ext uri="{FF2B5EF4-FFF2-40B4-BE49-F238E27FC236}">
                <a16:creationId xmlns:a16="http://schemas.microsoft.com/office/drawing/2014/main" id="{41282303-7749-1A4D-8048-A4AFE23F2656}"/>
              </a:ext>
            </a:extLst>
          </p:cNvPr>
          <p:cNvSpPr>
            <a:spLocks noGrp="1"/>
          </p:cNvSpPr>
          <p:nvPr>
            <p:ph type="sldNum" sz="quarter" idx="12"/>
          </p:nvPr>
        </p:nvSpPr>
        <p:spPr/>
        <p:txBody>
          <a:bodyPr/>
          <a:lstStyle/>
          <a:p>
            <a:fld id="{F9291847-EA59-7F4D-8477-4EA9F25CEBB2}" type="slidenum">
              <a:rPr kumimoji="1" lang="ja-US" altLang="en-US" smtClean="0"/>
              <a:pPr/>
              <a:t>18</a:t>
            </a:fld>
            <a:endParaRPr kumimoji="1" lang="ja-US" altLang="en-US"/>
          </a:p>
        </p:txBody>
      </p:sp>
      <p:grpSp>
        <p:nvGrpSpPr>
          <p:cNvPr id="38" name="グループ化 37">
            <a:extLst>
              <a:ext uri="{FF2B5EF4-FFF2-40B4-BE49-F238E27FC236}">
                <a16:creationId xmlns:a16="http://schemas.microsoft.com/office/drawing/2014/main" id="{1802E8EF-F96C-2647-A4E9-10ADD9D1203A}"/>
              </a:ext>
            </a:extLst>
          </p:cNvPr>
          <p:cNvGrpSpPr/>
          <p:nvPr/>
        </p:nvGrpSpPr>
        <p:grpSpPr>
          <a:xfrm>
            <a:off x="5137241" y="1240434"/>
            <a:ext cx="6946718" cy="2213180"/>
            <a:chOff x="4807026" y="1258413"/>
            <a:chExt cx="7136789" cy="2273735"/>
          </a:xfrm>
        </p:grpSpPr>
        <p:pic>
          <p:nvPicPr>
            <p:cNvPr id="8" name="Picture 5" descr="AllEvol">
              <a:extLst>
                <a:ext uri="{FF2B5EF4-FFF2-40B4-BE49-F238E27FC236}">
                  <a16:creationId xmlns:a16="http://schemas.microsoft.com/office/drawing/2014/main" id="{D37D3FF5-8B96-1948-9D16-5859E29D433C}"/>
                </a:ext>
              </a:extLst>
            </p:cNvPr>
            <p:cNvPicPr>
              <a:picLocks noChangeAspect="1" noChangeArrowheads="1"/>
            </p:cNvPicPr>
            <p:nvPr/>
          </p:nvPicPr>
          <p:blipFill rotWithShape="1">
            <a:blip r:embed="rId2" cstate="print"/>
            <a:srcRect l="17844"/>
            <a:stretch/>
          </p:blipFill>
          <p:spPr bwMode="auto">
            <a:xfrm>
              <a:off x="4807026" y="1258413"/>
              <a:ext cx="7136789" cy="1952758"/>
            </a:xfrm>
            <a:prstGeom prst="rect">
              <a:avLst/>
            </a:prstGeom>
            <a:noFill/>
            <a:ln w="9525">
              <a:noFill/>
              <a:miter lim="800000"/>
              <a:headEnd/>
              <a:tailEnd/>
            </a:ln>
          </p:spPr>
        </p:pic>
        <p:sp>
          <p:nvSpPr>
            <p:cNvPr id="9" name="Text Box 16">
              <a:extLst>
                <a:ext uri="{FF2B5EF4-FFF2-40B4-BE49-F238E27FC236}">
                  <a16:creationId xmlns:a16="http://schemas.microsoft.com/office/drawing/2014/main" id="{E3F95412-E1C7-D342-A586-13FE27B8522F}"/>
                </a:ext>
              </a:extLst>
            </p:cNvPr>
            <p:cNvSpPr txBox="1">
              <a:spLocks noChangeArrowheads="1"/>
            </p:cNvSpPr>
            <p:nvPr/>
          </p:nvSpPr>
          <p:spPr bwMode="auto">
            <a:xfrm>
              <a:off x="4807026" y="2771225"/>
              <a:ext cx="1476630" cy="571762"/>
            </a:xfrm>
            <a:prstGeom prst="rect">
              <a:avLst/>
            </a:prstGeom>
            <a:noFill/>
            <a:ln w="9525">
              <a:noFill/>
              <a:miter lim="800000"/>
              <a:headEnd/>
              <a:tailEnd/>
            </a:ln>
            <a:effectLst/>
          </p:spPr>
          <p:txBody>
            <a:bodyPr wrap="none">
              <a:spAutoFit/>
            </a:bodyPr>
            <a:lstStyle/>
            <a:p>
              <a:r>
                <a:rPr lang="en-US" altLang="ja-JP" sz="1400" b="1" dirty="0"/>
                <a:t>Pre-equilibrium</a:t>
              </a:r>
            </a:p>
            <a:p>
              <a:r>
                <a:rPr lang="en-US" altLang="ja-JP" sz="1400" b="1" dirty="0"/>
                <a:t>Gluon Plasma</a:t>
              </a:r>
            </a:p>
          </p:txBody>
        </p:sp>
        <p:sp>
          <p:nvSpPr>
            <p:cNvPr id="10" name="Text Box 18">
              <a:extLst>
                <a:ext uri="{FF2B5EF4-FFF2-40B4-BE49-F238E27FC236}">
                  <a16:creationId xmlns:a16="http://schemas.microsoft.com/office/drawing/2014/main" id="{DE04189F-7BE6-3B43-B801-429844FEBD82}"/>
                </a:ext>
              </a:extLst>
            </p:cNvPr>
            <p:cNvSpPr txBox="1">
              <a:spLocks noChangeArrowheads="1"/>
            </p:cNvSpPr>
            <p:nvPr/>
          </p:nvSpPr>
          <p:spPr bwMode="auto">
            <a:xfrm>
              <a:off x="6419153" y="2913190"/>
              <a:ext cx="1122403" cy="333078"/>
            </a:xfrm>
            <a:prstGeom prst="rect">
              <a:avLst/>
            </a:prstGeom>
            <a:noFill/>
            <a:ln w="9525">
              <a:noFill/>
              <a:miter lim="800000"/>
              <a:headEnd/>
              <a:tailEnd/>
            </a:ln>
            <a:effectLst/>
          </p:spPr>
          <p:txBody>
            <a:bodyPr wrap="none">
              <a:spAutoFit/>
            </a:bodyPr>
            <a:lstStyle/>
            <a:p>
              <a:r>
                <a:rPr lang="en-US" altLang="ja-JP" sz="1400" b="1" dirty="0"/>
                <a:t>QGP phase</a:t>
              </a:r>
            </a:p>
          </p:txBody>
        </p:sp>
        <p:sp>
          <p:nvSpPr>
            <p:cNvPr id="11" name="Text Box 19">
              <a:extLst>
                <a:ext uri="{FF2B5EF4-FFF2-40B4-BE49-F238E27FC236}">
                  <a16:creationId xmlns:a16="http://schemas.microsoft.com/office/drawing/2014/main" id="{F80F67ED-C734-A54F-8E1A-B917EEAD7104}"/>
                </a:ext>
              </a:extLst>
            </p:cNvPr>
            <p:cNvSpPr txBox="1">
              <a:spLocks noChangeArrowheads="1"/>
            </p:cNvSpPr>
            <p:nvPr/>
          </p:nvSpPr>
          <p:spPr bwMode="auto">
            <a:xfrm>
              <a:off x="8106006" y="2927573"/>
              <a:ext cx="1237626" cy="336331"/>
            </a:xfrm>
            <a:prstGeom prst="rect">
              <a:avLst/>
            </a:prstGeom>
            <a:noFill/>
            <a:ln w="9525">
              <a:noFill/>
              <a:miter lim="800000"/>
              <a:headEnd/>
              <a:tailEnd/>
            </a:ln>
            <a:effectLst/>
          </p:spPr>
          <p:txBody>
            <a:bodyPr wrap="none">
              <a:spAutoFit/>
            </a:bodyPr>
            <a:lstStyle/>
            <a:p>
              <a:r>
                <a:rPr lang="en-US" altLang="ja-JP" sz="1400" b="1" dirty="0"/>
                <a:t>Mixed phase</a:t>
              </a:r>
            </a:p>
          </p:txBody>
        </p:sp>
        <p:sp>
          <p:nvSpPr>
            <p:cNvPr id="12" name="Text Box 20">
              <a:extLst>
                <a:ext uri="{FF2B5EF4-FFF2-40B4-BE49-F238E27FC236}">
                  <a16:creationId xmlns:a16="http://schemas.microsoft.com/office/drawing/2014/main" id="{7521AFB2-C1BB-B444-B6B3-AAE15B4DA8C6}"/>
                </a:ext>
              </a:extLst>
            </p:cNvPr>
            <p:cNvSpPr txBox="1">
              <a:spLocks noChangeArrowheads="1"/>
            </p:cNvSpPr>
            <p:nvPr/>
          </p:nvSpPr>
          <p:spPr bwMode="auto">
            <a:xfrm>
              <a:off x="10024061" y="2960386"/>
              <a:ext cx="1519393" cy="571762"/>
            </a:xfrm>
            <a:prstGeom prst="rect">
              <a:avLst/>
            </a:prstGeom>
            <a:noFill/>
            <a:ln w="6350">
              <a:noFill/>
              <a:miter lim="800000"/>
              <a:headEnd/>
              <a:tailEnd/>
            </a:ln>
            <a:effectLst/>
          </p:spPr>
          <p:txBody>
            <a:bodyPr wrap="square">
              <a:spAutoFit/>
            </a:bodyPr>
            <a:lstStyle/>
            <a:p>
              <a:r>
                <a:rPr lang="en-US" altLang="ja-JP" sz="1400" b="1" dirty="0"/>
                <a:t>Hadronization +</a:t>
              </a:r>
            </a:p>
            <a:p>
              <a:r>
                <a:rPr lang="en-US" altLang="ja-JP" sz="1400" b="1" dirty="0"/>
                <a:t>Expansion</a:t>
              </a:r>
              <a:r>
                <a:rPr lang="en-US" altLang="ja-JP" sz="1400" b="1" dirty="0">
                  <a:latin typeface="Times New Roman" pitchFamily="18" charset="0"/>
                </a:rPr>
                <a:t> </a:t>
              </a:r>
            </a:p>
          </p:txBody>
        </p:sp>
      </p:grpSp>
      <p:pic>
        <p:nvPicPr>
          <p:cNvPr id="37" name="図 36">
            <a:extLst>
              <a:ext uri="{FF2B5EF4-FFF2-40B4-BE49-F238E27FC236}">
                <a16:creationId xmlns:a16="http://schemas.microsoft.com/office/drawing/2014/main" id="{EAA5D2DA-981F-9D42-B9F9-60B290C809FC}"/>
              </a:ext>
            </a:extLst>
          </p:cNvPr>
          <p:cNvPicPr>
            <a:picLocks noChangeAspect="1"/>
          </p:cNvPicPr>
          <p:nvPr/>
        </p:nvPicPr>
        <p:blipFill rotWithShape="1">
          <a:blip r:embed="rId3">
            <a:clrChange>
              <a:clrFrom>
                <a:srgbClr val="FFFEE7"/>
              </a:clrFrom>
              <a:clrTo>
                <a:srgbClr val="FFFEE7">
                  <a:alpha val="0"/>
                </a:srgbClr>
              </a:clrTo>
            </a:clrChange>
            <a:extLst>
              <a:ext uri="{BEBA8EAE-BF5A-486C-A8C5-ECC9F3942E4B}">
                <a14:imgProps xmlns:a14="http://schemas.microsoft.com/office/drawing/2010/main">
                  <a14:imgLayer r:embed="rId4">
                    <a14:imgEffect>
                      <a14:sharpenSoften amount="100000"/>
                    </a14:imgEffect>
                  </a14:imgLayer>
                </a14:imgProps>
              </a:ext>
            </a:extLst>
          </a:blip>
          <a:srcRect l="19266" r="17786" b="30445"/>
          <a:stretch/>
        </p:blipFill>
        <p:spPr>
          <a:xfrm>
            <a:off x="5659814" y="3587788"/>
            <a:ext cx="5626304" cy="2777649"/>
          </a:xfrm>
          <a:prstGeom prst="rect">
            <a:avLst/>
          </a:prstGeom>
          <a:ln w="12700">
            <a:solidFill>
              <a:schemeClr val="tx1"/>
            </a:solidFill>
          </a:ln>
        </p:spPr>
      </p:pic>
      <p:sp>
        <p:nvSpPr>
          <p:cNvPr id="7" name="テキスト ボックス 6">
            <a:extLst>
              <a:ext uri="{FF2B5EF4-FFF2-40B4-BE49-F238E27FC236}">
                <a16:creationId xmlns:a16="http://schemas.microsoft.com/office/drawing/2014/main" id="{76A92C1D-FF86-FF4E-951F-B7ACB303AA11}"/>
              </a:ext>
            </a:extLst>
          </p:cNvPr>
          <p:cNvSpPr txBox="1"/>
          <p:nvPr/>
        </p:nvSpPr>
        <p:spPr>
          <a:xfrm>
            <a:off x="7373023" y="3605730"/>
            <a:ext cx="316112" cy="338554"/>
          </a:xfrm>
          <a:prstGeom prst="rect">
            <a:avLst/>
          </a:prstGeom>
          <a:noFill/>
        </p:spPr>
        <p:txBody>
          <a:bodyPr wrap="none" rtlCol="0">
            <a:spAutoFit/>
          </a:bodyPr>
          <a:lstStyle/>
          <a:p>
            <a:r>
              <a:rPr kumimoji="1" lang="en-US" altLang="ja-US" sz="1600" dirty="0" err="1"/>
              <a:t>T</a:t>
            </a:r>
            <a:r>
              <a:rPr kumimoji="1" lang="en-US" altLang="ja-US" sz="1600" baseline="-25000" dirty="0" err="1"/>
              <a:t>i</a:t>
            </a:r>
            <a:endParaRPr kumimoji="1" lang="ja-US" altLang="en-US" sz="1600" baseline="-25000" dirty="0"/>
          </a:p>
        </p:txBody>
      </p:sp>
      <p:cxnSp>
        <p:nvCxnSpPr>
          <p:cNvPr id="20" name="Straight Arrow Connector 24">
            <a:extLst>
              <a:ext uri="{FF2B5EF4-FFF2-40B4-BE49-F238E27FC236}">
                <a16:creationId xmlns:a16="http://schemas.microsoft.com/office/drawing/2014/main" id="{3B7F861D-2EA6-DF43-B748-3A9178E01E32}"/>
              </a:ext>
            </a:extLst>
          </p:cNvPr>
          <p:cNvCxnSpPr>
            <a:cxnSpLocks/>
          </p:cNvCxnSpPr>
          <p:nvPr/>
        </p:nvCxnSpPr>
        <p:spPr>
          <a:xfrm>
            <a:off x="5760885" y="3205527"/>
            <a:ext cx="945548" cy="70904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31">
            <a:extLst>
              <a:ext uri="{FF2B5EF4-FFF2-40B4-BE49-F238E27FC236}">
                <a16:creationId xmlns:a16="http://schemas.microsoft.com/office/drawing/2014/main" id="{628104CB-770F-4B4E-8F31-557B348657D6}"/>
              </a:ext>
            </a:extLst>
          </p:cNvPr>
          <p:cNvCxnSpPr>
            <a:cxnSpLocks/>
          </p:cNvCxnSpPr>
          <p:nvPr/>
        </p:nvCxnSpPr>
        <p:spPr>
          <a:xfrm flipH="1">
            <a:off x="10295252" y="3439156"/>
            <a:ext cx="532645" cy="210604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5">
            <a:extLst>
              <a:ext uri="{FF2B5EF4-FFF2-40B4-BE49-F238E27FC236}">
                <a16:creationId xmlns:a16="http://schemas.microsoft.com/office/drawing/2014/main" id="{21C7BFCF-1830-2543-A2F1-552272F8F88F}"/>
              </a:ext>
            </a:extLst>
          </p:cNvPr>
          <p:cNvCxnSpPr>
            <a:cxnSpLocks/>
            <a:stCxn id="10" idx="2"/>
          </p:cNvCxnSpPr>
          <p:nvPr/>
        </p:nvCxnSpPr>
        <p:spPr>
          <a:xfrm flipH="1">
            <a:off x="6947627" y="3175347"/>
            <a:ext cx="305062" cy="147845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30">
            <a:extLst>
              <a:ext uri="{FF2B5EF4-FFF2-40B4-BE49-F238E27FC236}">
                <a16:creationId xmlns:a16="http://schemas.microsoft.com/office/drawing/2014/main" id="{A04B8F98-172D-5D4D-B765-623BA3A451BC}"/>
              </a:ext>
            </a:extLst>
          </p:cNvPr>
          <p:cNvCxnSpPr>
            <a:cxnSpLocks/>
          </p:cNvCxnSpPr>
          <p:nvPr/>
        </p:nvCxnSpPr>
        <p:spPr>
          <a:xfrm flipH="1">
            <a:off x="8104613" y="3164348"/>
            <a:ext cx="819422" cy="216326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89C70FB4-6CE1-0644-9164-CA733FE92998}"/>
              </a:ext>
            </a:extLst>
          </p:cNvPr>
          <p:cNvCxnSpPr>
            <a:cxnSpLocks/>
          </p:cNvCxnSpPr>
          <p:nvPr/>
        </p:nvCxnSpPr>
        <p:spPr>
          <a:xfrm flipH="1">
            <a:off x="6849612" y="3790396"/>
            <a:ext cx="534897" cy="0"/>
          </a:xfrm>
          <a:prstGeom prst="straightConnector1">
            <a:avLst/>
          </a:prstGeom>
          <a:ln w="190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50" name="右大かっこ 49">
            <a:extLst>
              <a:ext uri="{FF2B5EF4-FFF2-40B4-BE49-F238E27FC236}">
                <a16:creationId xmlns:a16="http://schemas.microsoft.com/office/drawing/2014/main" id="{1B95A2DC-E4FD-994B-993A-B733C218E421}"/>
              </a:ext>
            </a:extLst>
          </p:cNvPr>
          <p:cNvSpPr/>
          <p:nvPr/>
        </p:nvSpPr>
        <p:spPr>
          <a:xfrm>
            <a:off x="7192004" y="4110877"/>
            <a:ext cx="172116" cy="969673"/>
          </a:xfrm>
          <a:prstGeom prst="righ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US" altLang="en-US"/>
          </a:p>
        </p:txBody>
      </p:sp>
      <p:sp>
        <p:nvSpPr>
          <p:cNvPr id="52" name="テキスト ボックス 51">
            <a:extLst>
              <a:ext uri="{FF2B5EF4-FFF2-40B4-BE49-F238E27FC236}">
                <a16:creationId xmlns:a16="http://schemas.microsoft.com/office/drawing/2014/main" id="{7C695688-E9A1-7F48-992D-F8FE6145D72A}"/>
              </a:ext>
            </a:extLst>
          </p:cNvPr>
          <p:cNvSpPr txBox="1"/>
          <p:nvPr/>
        </p:nvSpPr>
        <p:spPr>
          <a:xfrm>
            <a:off x="7390949" y="4315247"/>
            <a:ext cx="526683" cy="338554"/>
          </a:xfrm>
          <a:prstGeom prst="rect">
            <a:avLst/>
          </a:prstGeom>
          <a:noFill/>
        </p:spPr>
        <p:txBody>
          <a:bodyPr wrap="none" rtlCol="0">
            <a:spAutoFit/>
          </a:bodyPr>
          <a:lstStyle/>
          <a:p>
            <a:r>
              <a:rPr kumimoji="1" lang="en-US" altLang="ja-US" sz="1600" dirty="0"/>
              <a:t>T</a:t>
            </a:r>
            <a:r>
              <a:rPr kumimoji="1" lang="en-US" altLang="ja-US" sz="1600" baseline="-25000" dirty="0"/>
              <a:t>QGP</a:t>
            </a:r>
            <a:endParaRPr kumimoji="1" lang="ja-US" altLang="en-US" sz="1600" baseline="-25000" dirty="0"/>
          </a:p>
        </p:txBody>
      </p:sp>
      <p:sp>
        <p:nvSpPr>
          <p:cNvPr id="53" name="テキスト ボックス 52">
            <a:extLst>
              <a:ext uri="{FF2B5EF4-FFF2-40B4-BE49-F238E27FC236}">
                <a16:creationId xmlns:a16="http://schemas.microsoft.com/office/drawing/2014/main" id="{A25B0559-A2FB-CB41-9FFD-D17F4E6A724E}"/>
              </a:ext>
            </a:extLst>
          </p:cNvPr>
          <p:cNvSpPr txBox="1"/>
          <p:nvPr/>
        </p:nvSpPr>
        <p:spPr>
          <a:xfrm>
            <a:off x="10689192" y="5345666"/>
            <a:ext cx="346570" cy="338554"/>
          </a:xfrm>
          <a:prstGeom prst="rect">
            <a:avLst/>
          </a:prstGeom>
          <a:noFill/>
        </p:spPr>
        <p:txBody>
          <a:bodyPr wrap="none" rtlCol="0">
            <a:spAutoFit/>
          </a:bodyPr>
          <a:lstStyle/>
          <a:p>
            <a:r>
              <a:rPr kumimoji="1" lang="en-US" altLang="ja-US" sz="1600" dirty="0"/>
              <a:t>T</a:t>
            </a:r>
            <a:r>
              <a:rPr kumimoji="1" lang="en-US" altLang="ja-US" sz="1600" baseline="-25000" dirty="0"/>
              <a:t>F</a:t>
            </a:r>
            <a:endParaRPr kumimoji="1" lang="ja-US" altLang="en-US" sz="1600" baseline="-25000" dirty="0"/>
          </a:p>
        </p:txBody>
      </p:sp>
      <p:cxnSp>
        <p:nvCxnSpPr>
          <p:cNvPr id="54" name="直線矢印コネクタ 53">
            <a:extLst>
              <a:ext uri="{FF2B5EF4-FFF2-40B4-BE49-F238E27FC236}">
                <a16:creationId xmlns:a16="http://schemas.microsoft.com/office/drawing/2014/main" id="{4DECDE8E-33C7-B845-9C82-C4AF650E648F}"/>
              </a:ext>
            </a:extLst>
          </p:cNvPr>
          <p:cNvCxnSpPr>
            <a:cxnSpLocks/>
          </p:cNvCxnSpPr>
          <p:nvPr/>
        </p:nvCxnSpPr>
        <p:spPr>
          <a:xfrm flipH="1">
            <a:off x="10380747" y="5552857"/>
            <a:ext cx="362979" cy="0"/>
          </a:xfrm>
          <a:prstGeom prst="straightConnector1">
            <a:avLst/>
          </a:prstGeom>
          <a:ln w="190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C159271E-4690-7841-A037-D82190BAC55F}"/>
              </a:ext>
            </a:extLst>
          </p:cNvPr>
          <p:cNvSpPr txBox="1"/>
          <p:nvPr/>
        </p:nvSpPr>
        <p:spPr>
          <a:xfrm>
            <a:off x="1040886" y="5851384"/>
            <a:ext cx="3751540" cy="369332"/>
          </a:xfrm>
          <a:prstGeom prst="rect">
            <a:avLst/>
          </a:prstGeom>
          <a:noFill/>
          <a:ln w="25400">
            <a:solidFill>
              <a:srgbClr val="C00000"/>
            </a:solidFill>
          </a:ln>
        </p:spPr>
        <p:txBody>
          <a:bodyPr wrap="none" rtlCol="0">
            <a:spAutoFit/>
          </a:bodyPr>
          <a:lstStyle/>
          <a:p>
            <a:r>
              <a:rPr kumimoji="1" lang="en-US" altLang="ja-US" dirty="0"/>
              <a:t>Numbers above will be shown by data</a:t>
            </a:r>
            <a:endParaRPr kumimoji="1" lang="ja-US" altLang="en-US" dirty="0"/>
          </a:p>
        </p:txBody>
      </p:sp>
    </p:spTree>
    <p:extLst>
      <p:ext uri="{BB962C8B-B14F-4D97-AF65-F5344CB8AC3E}">
        <p14:creationId xmlns:p14="http://schemas.microsoft.com/office/powerpoint/2010/main" val="666645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983402-C91D-BB4E-A122-1FD134466614}"/>
              </a:ext>
            </a:extLst>
          </p:cNvPr>
          <p:cNvSpPr>
            <a:spLocks noGrp="1"/>
          </p:cNvSpPr>
          <p:nvPr>
            <p:ph type="title"/>
          </p:nvPr>
        </p:nvSpPr>
        <p:spPr/>
        <p:txBody>
          <a:bodyPr/>
          <a:lstStyle/>
          <a:p>
            <a:r>
              <a:rPr kumimoji="1" lang="en-US" altLang="ja-US" dirty="0"/>
              <a:t>Several physical quantities in HI collisions</a:t>
            </a:r>
            <a:endParaRPr kumimoji="1" lang="ja-US" altLang="en-US" dirty="0"/>
          </a:p>
        </p:txBody>
      </p:sp>
      <p:sp>
        <p:nvSpPr>
          <p:cNvPr id="3" name="コンテンツ プレースホルダー 2">
            <a:extLst>
              <a:ext uri="{FF2B5EF4-FFF2-40B4-BE49-F238E27FC236}">
                <a16:creationId xmlns:a16="http://schemas.microsoft.com/office/drawing/2014/main" id="{C5395DF2-9CF8-1144-AFFA-DC9C6F8486FD}"/>
              </a:ext>
            </a:extLst>
          </p:cNvPr>
          <p:cNvSpPr>
            <a:spLocks noGrp="1"/>
          </p:cNvSpPr>
          <p:nvPr>
            <p:ph idx="1"/>
          </p:nvPr>
        </p:nvSpPr>
        <p:spPr>
          <a:xfrm>
            <a:off x="838201" y="1290918"/>
            <a:ext cx="5423586" cy="4886045"/>
          </a:xfrm>
        </p:spPr>
        <p:txBody>
          <a:bodyPr>
            <a:normAutofit lnSpcReduction="10000"/>
          </a:bodyPr>
          <a:lstStyle/>
          <a:p>
            <a:r>
              <a:rPr lang="en-US" altLang="ja-JP" sz="2000" u="sng" dirty="0"/>
              <a:t>Transverse momentum</a:t>
            </a:r>
            <a:r>
              <a:rPr lang="en-US" altLang="ja-JP" sz="2000" dirty="0"/>
              <a:t> (</a:t>
            </a:r>
            <a:r>
              <a:rPr lang="en-US" altLang="ja-JP" sz="2000" dirty="0" err="1"/>
              <a:t>p</a:t>
            </a:r>
            <a:r>
              <a:rPr lang="en-US" altLang="ja-JP" sz="2000" baseline="-25000" dirty="0" err="1"/>
              <a:t>T</a:t>
            </a:r>
            <a:r>
              <a:rPr lang="en-US" altLang="ja-JP" sz="2000" dirty="0"/>
              <a:t>)</a:t>
            </a:r>
          </a:p>
          <a:p>
            <a:pPr lvl="1"/>
            <a:r>
              <a:rPr lang="en-US" altLang="ja-JP" sz="1800" dirty="0"/>
              <a:t>Momentum component normal to the beam direction in center-of-mass frame</a:t>
            </a:r>
          </a:p>
          <a:p>
            <a:pPr lvl="2"/>
            <a:endParaRPr lang="en-US" altLang="ja-JP" sz="1400" dirty="0"/>
          </a:p>
          <a:p>
            <a:r>
              <a:rPr lang="en-US" altLang="ja-JP" sz="2000" u="sng" dirty="0"/>
              <a:t>Number of participant nucleons</a:t>
            </a:r>
            <a:r>
              <a:rPr lang="en-US" altLang="ja-JP" sz="2000" dirty="0"/>
              <a:t> (</a:t>
            </a:r>
            <a:r>
              <a:rPr lang="en-US" altLang="ja-JP" sz="2000" dirty="0" err="1"/>
              <a:t>N</a:t>
            </a:r>
            <a:r>
              <a:rPr lang="en-US" altLang="ja-JP" sz="2000" baseline="-25000" dirty="0" err="1"/>
              <a:t>part</a:t>
            </a:r>
            <a:r>
              <a:rPr lang="en-US" altLang="ja-JP" sz="2000" dirty="0"/>
              <a:t>)</a:t>
            </a:r>
          </a:p>
          <a:p>
            <a:pPr lvl="1"/>
            <a:r>
              <a:rPr lang="en-US" altLang="ja-JP" sz="1800" dirty="0"/>
              <a:t>Calculable from impact parameters</a:t>
            </a:r>
          </a:p>
          <a:p>
            <a:pPr lvl="1"/>
            <a:r>
              <a:rPr lang="en-US" altLang="ja-JP" sz="1800" dirty="0"/>
              <a:t>A measure of energy density</a:t>
            </a:r>
          </a:p>
          <a:p>
            <a:pPr lvl="2"/>
            <a:endParaRPr lang="en-US" altLang="ja-JP" sz="1400" u="sng" dirty="0"/>
          </a:p>
          <a:p>
            <a:r>
              <a:rPr lang="en-US" altLang="ja-JP" sz="2000" u="sng" dirty="0"/>
              <a:t>Number of nucleon collisions</a:t>
            </a:r>
            <a:r>
              <a:rPr lang="en-US" altLang="ja-JP" sz="2000" dirty="0"/>
              <a:t> (</a:t>
            </a:r>
            <a:r>
              <a:rPr lang="en-US" altLang="ja-JP" sz="2000" dirty="0" err="1"/>
              <a:t>N</a:t>
            </a:r>
            <a:r>
              <a:rPr lang="en-US" altLang="ja-JP" sz="2000" baseline="-25000" dirty="0" err="1"/>
              <a:t>coll</a:t>
            </a:r>
            <a:r>
              <a:rPr lang="en-US" altLang="ja-JP" sz="2000" dirty="0"/>
              <a:t>)</a:t>
            </a:r>
          </a:p>
          <a:p>
            <a:pPr lvl="1"/>
            <a:r>
              <a:rPr lang="en-US" altLang="ja-JP" sz="1800" dirty="0"/>
              <a:t>Number of nucleon collisions in an event</a:t>
            </a:r>
          </a:p>
          <a:p>
            <a:pPr lvl="1"/>
            <a:r>
              <a:rPr lang="en-US" altLang="ja-JP" sz="1800" dirty="0"/>
              <a:t>Nucleons are considered to collide individually in high energy collisions</a:t>
            </a:r>
          </a:p>
          <a:p>
            <a:pPr lvl="2"/>
            <a:endParaRPr lang="en-US" altLang="ja-JP" sz="1400" dirty="0"/>
          </a:p>
          <a:p>
            <a:r>
              <a:rPr lang="en-US" altLang="ja-JP" sz="2000" u="sng" dirty="0"/>
              <a:t>Centrality</a:t>
            </a:r>
            <a:r>
              <a:rPr lang="en-US" altLang="ja-JP" sz="2000" dirty="0"/>
              <a:t>:</a:t>
            </a:r>
            <a:r>
              <a:rPr lang="ja-JP" altLang="en-US" sz="2000"/>
              <a:t> </a:t>
            </a:r>
            <a:r>
              <a:rPr lang="en-US" altLang="ja-JP" sz="2000" dirty="0"/>
              <a:t>Event class variable proportional to impact parameters</a:t>
            </a:r>
          </a:p>
          <a:p>
            <a:pPr lvl="1"/>
            <a:r>
              <a:rPr lang="en-US" altLang="ja-JP" sz="1800" dirty="0"/>
              <a:t>0%: b=0, </a:t>
            </a:r>
            <a:r>
              <a:rPr lang="en-US" altLang="ja-JP" sz="1800" b="1" dirty="0">
                <a:solidFill>
                  <a:schemeClr val="accent2"/>
                </a:solidFill>
              </a:rPr>
              <a:t>Central collisions</a:t>
            </a:r>
          </a:p>
          <a:p>
            <a:pPr lvl="1"/>
            <a:r>
              <a:rPr lang="en-US" altLang="ja-JP" sz="1800" dirty="0"/>
              <a:t>100%: b=</a:t>
            </a:r>
            <a:r>
              <a:rPr lang="en-US" altLang="ja-JP" sz="1800" dirty="0" err="1"/>
              <a:t>bmax</a:t>
            </a:r>
            <a:r>
              <a:rPr lang="en-US" altLang="ja-JP" sz="1800" dirty="0"/>
              <a:t>, </a:t>
            </a:r>
            <a:r>
              <a:rPr lang="en-US" altLang="ja-JP" sz="1800" b="1" dirty="0">
                <a:solidFill>
                  <a:schemeClr val="accent2"/>
                </a:solidFill>
              </a:rPr>
              <a:t>Peripheral collisions</a:t>
            </a:r>
            <a:endParaRPr lang="en-US" altLang="ja-JP" sz="1800" dirty="0"/>
          </a:p>
        </p:txBody>
      </p:sp>
      <p:sp>
        <p:nvSpPr>
          <p:cNvPr id="4" name="日付プレースホルダー 3">
            <a:extLst>
              <a:ext uri="{FF2B5EF4-FFF2-40B4-BE49-F238E27FC236}">
                <a16:creationId xmlns:a16="http://schemas.microsoft.com/office/drawing/2014/main" id="{BA6D40D9-3736-5545-A4AF-9E73B9B9CB85}"/>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326EBF7A-044B-ED4B-BA13-1117143EE083}"/>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EFCA6306-2561-CF4E-A0B2-E3734170998A}"/>
              </a:ext>
            </a:extLst>
          </p:cNvPr>
          <p:cNvSpPr>
            <a:spLocks noGrp="1"/>
          </p:cNvSpPr>
          <p:nvPr>
            <p:ph type="sldNum" sz="quarter" idx="12"/>
          </p:nvPr>
        </p:nvSpPr>
        <p:spPr/>
        <p:txBody>
          <a:bodyPr/>
          <a:lstStyle/>
          <a:p>
            <a:fld id="{F9291847-EA59-7F4D-8477-4EA9F25CEBB2}" type="slidenum">
              <a:rPr kumimoji="1" lang="ja-US" altLang="en-US" smtClean="0"/>
              <a:pPr/>
              <a:t>19</a:t>
            </a:fld>
            <a:endParaRPr kumimoji="1" lang="ja-US" altLang="en-US"/>
          </a:p>
        </p:txBody>
      </p:sp>
      <p:grpSp>
        <p:nvGrpSpPr>
          <p:cNvPr id="8" name="Group 42">
            <a:extLst>
              <a:ext uri="{FF2B5EF4-FFF2-40B4-BE49-F238E27FC236}">
                <a16:creationId xmlns:a16="http://schemas.microsoft.com/office/drawing/2014/main" id="{7763B733-1284-5541-A4C0-CF76522CAAA6}"/>
              </a:ext>
            </a:extLst>
          </p:cNvPr>
          <p:cNvGrpSpPr>
            <a:grpSpLocks/>
          </p:cNvGrpSpPr>
          <p:nvPr/>
        </p:nvGrpSpPr>
        <p:grpSpPr bwMode="auto">
          <a:xfrm>
            <a:off x="6396685" y="981472"/>
            <a:ext cx="2057371" cy="1152128"/>
            <a:chOff x="3648" y="1296"/>
            <a:chExt cx="1248" cy="672"/>
          </a:xfrm>
        </p:grpSpPr>
        <p:sp>
          <p:nvSpPr>
            <p:cNvPr id="9" name="Oval 27">
              <a:extLst>
                <a:ext uri="{FF2B5EF4-FFF2-40B4-BE49-F238E27FC236}">
                  <a16:creationId xmlns:a16="http://schemas.microsoft.com/office/drawing/2014/main" id="{79A109D7-C2BD-BB45-BA54-06C2C64AD2B6}"/>
                </a:ext>
              </a:extLst>
            </p:cNvPr>
            <p:cNvSpPr>
              <a:spLocks noChangeArrowheads="1"/>
            </p:cNvSpPr>
            <p:nvPr/>
          </p:nvSpPr>
          <p:spPr bwMode="auto">
            <a:xfrm>
              <a:off x="3936" y="1872"/>
              <a:ext cx="96" cy="96"/>
            </a:xfrm>
            <a:prstGeom prst="ellipse">
              <a:avLst/>
            </a:prstGeom>
            <a:solidFill>
              <a:srgbClr val="FFFF00"/>
            </a:solidFill>
            <a:ln w="12700">
              <a:solidFill>
                <a:schemeClr val="tx1"/>
              </a:solidFill>
              <a:round/>
              <a:headEnd/>
              <a:tailEnd/>
            </a:ln>
            <a:effectLst/>
          </p:spPr>
          <p:txBody>
            <a:bodyPr wrap="none" anchor="ctr"/>
            <a:lstStyle/>
            <a:p>
              <a:endParaRPr lang="en-US" sz="1600"/>
            </a:p>
          </p:txBody>
        </p:sp>
        <p:sp>
          <p:nvSpPr>
            <p:cNvPr id="10" name="Oval 28">
              <a:extLst>
                <a:ext uri="{FF2B5EF4-FFF2-40B4-BE49-F238E27FC236}">
                  <a16:creationId xmlns:a16="http://schemas.microsoft.com/office/drawing/2014/main" id="{6003D4FE-372A-CA40-95A4-6FCA654B8ABE}"/>
                </a:ext>
              </a:extLst>
            </p:cNvPr>
            <p:cNvSpPr>
              <a:spLocks noChangeArrowheads="1"/>
            </p:cNvSpPr>
            <p:nvPr/>
          </p:nvSpPr>
          <p:spPr bwMode="auto">
            <a:xfrm>
              <a:off x="4512" y="1296"/>
              <a:ext cx="96" cy="96"/>
            </a:xfrm>
            <a:prstGeom prst="ellipse">
              <a:avLst/>
            </a:prstGeom>
            <a:solidFill>
              <a:srgbClr val="FFFF00"/>
            </a:solidFill>
            <a:ln w="12700">
              <a:solidFill>
                <a:schemeClr val="tx1"/>
              </a:solidFill>
              <a:round/>
              <a:headEnd/>
              <a:tailEnd/>
            </a:ln>
            <a:effectLst/>
          </p:spPr>
          <p:txBody>
            <a:bodyPr wrap="none" anchor="ctr"/>
            <a:lstStyle/>
            <a:p>
              <a:endParaRPr lang="en-US" sz="1600"/>
            </a:p>
          </p:txBody>
        </p:sp>
        <p:sp>
          <p:nvSpPr>
            <p:cNvPr id="11" name="Line 29">
              <a:extLst>
                <a:ext uri="{FF2B5EF4-FFF2-40B4-BE49-F238E27FC236}">
                  <a16:creationId xmlns:a16="http://schemas.microsoft.com/office/drawing/2014/main" id="{96296988-59CD-3046-8358-2B29DEFD919B}"/>
                </a:ext>
              </a:extLst>
            </p:cNvPr>
            <p:cNvSpPr>
              <a:spLocks noChangeShapeType="1"/>
            </p:cNvSpPr>
            <p:nvPr/>
          </p:nvSpPr>
          <p:spPr bwMode="auto">
            <a:xfrm>
              <a:off x="3744" y="1632"/>
              <a:ext cx="480" cy="0"/>
            </a:xfrm>
            <a:prstGeom prst="line">
              <a:avLst/>
            </a:prstGeom>
            <a:noFill/>
            <a:ln w="19050">
              <a:solidFill>
                <a:schemeClr val="tx1"/>
              </a:solidFill>
              <a:round/>
              <a:headEnd/>
              <a:tailEnd type="triangle" w="med" len="med"/>
            </a:ln>
            <a:effectLst/>
          </p:spPr>
          <p:txBody>
            <a:bodyPr/>
            <a:lstStyle/>
            <a:p>
              <a:endParaRPr lang="en-US" sz="1600"/>
            </a:p>
          </p:txBody>
        </p:sp>
        <p:sp>
          <p:nvSpPr>
            <p:cNvPr id="12" name="Line 33">
              <a:extLst>
                <a:ext uri="{FF2B5EF4-FFF2-40B4-BE49-F238E27FC236}">
                  <a16:creationId xmlns:a16="http://schemas.microsoft.com/office/drawing/2014/main" id="{A7DCCD97-219B-5341-8861-DE8D36D4EEC2}"/>
                </a:ext>
              </a:extLst>
            </p:cNvPr>
            <p:cNvSpPr>
              <a:spLocks noChangeShapeType="1"/>
            </p:cNvSpPr>
            <p:nvPr/>
          </p:nvSpPr>
          <p:spPr bwMode="auto">
            <a:xfrm>
              <a:off x="3984" y="1632"/>
              <a:ext cx="0" cy="240"/>
            </a:xfrm>
            <a:prstGeom prst="line">
              <a:avLst/>
            </a:prstGeom>
            <a:noFill/>
            <a:ln w="19050">
              <a:solidFill>
                <a:srgbClr val="FF0000"/>
              </a:solidFill>
              <a:prstDash val="sysDot"/>
              <a:round/>
              <a:headEnd/>
              <a:tailEnd type="arrow" w="med" len="med"/>
            </a:ln>
            <a:effectLst/>
          </p:spPr>
          <p:txBody>
            <a:bodyPr/>
            <a:lstStyle/>
            <a:p>
              <a:endParaRPr lang="en-US" sz="1600"/>
            </a:p>
          </p:txBody>
        </p:sp>
        <p:sp>
          <p:nvSpPr>
            <p:cNvPr id="13" name="Line 34">
              <a:extLst>
                <a:ext uri="{FF2B5EF4-FFF2-40B4-BE49-F238E27FC236}">
                  <a16:creationId xmlns:a16="http://schemas.microsoft.com/office/drawing/2014/main" id="{19AEAE9A-1239-AC4A-BEC5-FD58B012CF6D}"/>
                </a:ext>
              </a:extLst>
            </p:cNvPr>
            <p:cNvSpPr>
              <a:spLocks noChangeShapeType="1"/>
            </p:cNvSpPr>
            <p:nvPr/>
          </p:nvSpPr>
          <p:spPr bwMode="auto">
            <a:xfrm rot="10800000">
              <a:off x="4320" y="1632"/>
              <a:ext cx="480" cy="0"/>
            </a:xfrm>
            <a:prstGeom prst="line">
              <a:avLst/>
            </a:prstGeom>
            <a:noFill/>
            <a:ln w="19050">
              <a:solidFill>
                <a:schemeClr val="tx1"/>
              </a:solidFill>
              <a:round/>
              <a:headEnd/>
              <a:tailEnd type="triangle" w="med" len="med"/>
            </a:ln>
            <a:effectLst/>
          </p:spPr>
          <p:txBody>
            <a:bodyPr/>
            <a:lstStyle/>
            <a:p>
              <a:endParaRPr lang="en-US" sz="1600"/>
            </a:p>
          </p:txBody>
        </p:sp>
        <p:sp>
          <p:nvSpPr>
            <p:cNvPr id="14" name="Line 35">
              <a:extLst>
                <a:ext uri="{FF2B5EF4-FFF2-40B4-BE49-F238E27FC236}">
                  <a16:creationId xmlns:a16="http://schemas.microsoft.com/office/drawing/2014/main" id="{DB9EF155-6A44-1041-8A15-EE4AB84BFFD1}"/>
                </a:ext>
              </a:extLst>
            </p:cNvPr>
            <p:cNvSpPr>
              <a:spLocks noChangeShapeType="1"/>
            </p:cNvSpPr>
            <p:nvPr/>
          </p:nvSpPr>
          <p:spPr bwMode="auto">
            <a:xfrm rot="10800000">
              <a:off x="4560" y="1392"/>
              <a:ext cx="0" cy="240"/>
            </a:xfrm>
            <a:prstGeom prst="line">
              <a:avLst/>
            </a:prstGeom>
            <a:noFill/>
            <a:ln w="19050">
              <a:solidFill>
                <a:srgbClr val="FF0000"/>
              </a:solidFill>
              <a:prstDash val="sysDot"/>
              <a:round/>
              <a:headEnd/>
              <a:tailEnd type="arrow" w="med" len="med"/>
            </a:ln>
            <a:effectLst/>
          </p:spPr>
          <p:txBody>
            <a:bodyPr/>
            <a:lstStyle/>
            <a:p>
              <a:endParaRPr lang="en-US" sz="1600"/>
            </a:p>
          </p:txBody>
        </p:sp>
        <p:sp>
          <p:nvSpPr>
            <p:cNvPr id="15" name="Line 36">
              <a:extLst>
                <a:ext uri="{FF2B5EF4-FFF2-40B4-BE49-F238E27FC236}">
                  <a16:creationId xmlns:a16="http://schemas.microsoft.com/office/drawing/2014/main" id="{2345D59D-3E3C-2544-B669-88E2289CE396}"/>
                </a:ext>
              </a:extLst>
            </p:cNvPr>
            <p:cNvSpPr>
              <a:spLocks noChangeShapeType="1"/>
            </p:cNvSpPr>
            <p:nvPr/>
          </p:nvSpPr>
          <p:spPr bwMode="auto">
            <a:xfrm flipV="1">
              <a:off x="4320" y="1392"/>
              <a:ext cx="192" cy="192"/>
            </a:xfrm>
            <a:prstGeom prst="line">
              <a:avLst/>
            </a:prstGeom>
            <a:noFill/>
            <a:ln w="19050">
              <a:solidFill>
                <a:schemeClr val="tx1"/>
              </a:solidFill>
              <a:round/>
              <a:headEnd/>
              <a:tailEnd type="triangle" w="med" len="med"/>
            </a:ln>
            <a:effectLst/>
          </p:spPr>
          <p:txBody>
            <a:bodyPr/>
            <a:lstStyle/>
            <a:p>
              <a:endParaRPr lang="en-US" sz="1600"/>
            </a:p>
          </p:txBody>
        </p:sp>
        <p:sp>
          <p:nvSpPr>
            <p:cNvPr id="16" name="Line 37">
              <a:extLst>
                <a:ext uri="{FF2B5EF4-FFF2-40B4-BE49-F238E27FC236}">
                  <a16:creationId xmlns:a16="http://schemas.microsoft.com/office/drawing/2014/main" id="{AF78A691-40F1-7E4D-835E-BCCA434C10CF}"/>
                </a:ext>
              </a:extLst>
            </p:cNvPr>
            <p:cNvSpPr>
              <a:spLocks noChangeShapeType="1"/>
            </p:cNvSpPr>
            <p:nvPr/>
          </p:nvSpPr>
          <p:spPr bwMode="auto">
            <a:xfrm rot="10800000" flipV="1">
              <a:off x="4032" y="1680"/>
              <a:ext cx="192" cy="192"/>
            </a:xfrm>
            <a:prstGeom prst="line">
              <a:avLst/>
            </a:prstGeom>
            <a:noFill/>
            <a:ln w="19050">
              <a:solidFill>
                <a:schemeClr val="tx1"/>
              </a:solidFill>
              <a:round/>
              <a:headEnd/>
              <a:tailEnd type="triangle" w="med" len="med"/>
            </a:ln>
            <a:effectLst/>
          </p:spPr>
          <p:txBody>
            <a:bodyPr/>
            <a:lstStyle/>
            <a:p>
              <a:endParaRPr lang="en-US" sz="1600"/>
            </a:p>
          </p:txBody>
        </p:sp>
        <p:sp>
          <p:nvSpPr>
            <p:cNvPr id="17" name="Oval 38">
              <a:extLst>
                <a:ext uri="{FF2B5EF4-FFF2-40B4-BE49-F238E27FC236}">
                  <a16:creationId xmlns:a16="http://schemas.microsoft.com/office/drawing/2014/main" id="{6D81345C-B79C-D14A-B350-646430CD2949}"/>
                </a:ext>
              </a:extLst>
            </p:cNvPr>
            <p:cNvSpPr>
              <a:spLocks noChangeArrowheads="1"/>
            </p:cNvSpPr>
            <p:nvPr/>
          </p:nvSpPr>
          <p:spPr bwMode="auto">
            <a:xfrm>
              <a:off x="3648" y="1584"/>
              <a:ext cx="96" cy="96"/>
            </a:xfrm>
            <a:prstGeom prst="ellipse">
              <a:avLst/>
            </a:prstGeom>
            <a:solidFill>
              <a:schemeClr val="accent1"/>
            </a:solidFill>
            <a:ln w="12700">
              <a:solidFill>
                <a:schemeClr val="tx1"/>
              </a:solidFill>
              <a:round/>
              <a:headEnd/>
              <a:tailEnd/>
            </a:ln>
            <a:effectLst/>
          </p:spPr>
          <p:txBody>
            <a:bodyPr wrap="none" anchor="ctr"/>
            <a:lstStyle/>
            <a:p>
              <a:endParaRPr lang="en-US" sz="1600"/>
            </a:p>
          </p:txBody>
        </p:sp>
        <p:sp>
          <p:nvSpPr>
            <p:cNvPr id="18" name="Oval 39">
              <a:extLst>
                <a:ext uri="{FF2B5EF4-FFF2-40B4-BE49-F238E27FC236}">
                  <a16:creationId xmlns:a16="http://schemas.microsoft.com/office/drawing/2014/main" id="{B8BB8E55-BC0C-6B4D-A3A5-C977F3D09D2D}"/>
                </a:ext>
              </a:extLst>
            </p:cNvPr>
            <p:cNvSpPr>
              <a:spLocks noChangeArrowheads="1"/>
            </p:cNvSpPr>
            <p:nvPr/>
          </p:nvSpPr>
          <p:spPr bwMode="auto">
            <a:xfrm>
              <a:off x="4800" y="1584"/>
              <a:ext cx="96" cy="96"/>
            </a:xfrm>
            <a:prstGeom prst="ellipse">
              <a:avLst/>
            </a:prstGeom>
            <a:solidFill>
              <a:schemeClr val="accent1"/>
            </a:solidFill>
            <a:ln w="12700">
              <a:solidFill>
                <a:schemeClr val="tx1"/>
              </a:solidFill>
              <a:round/>
              <a:headEnd/>
              <a:tailEnd/>
            </a:ln>
            <a:effectLst/>
          </p:spPr>
          <p:txBody>
            <a:bodyPr wrap="none" anchor="ctr"/>
            <a:lstStyle/>
            <a:p>
              <a:endParaRPr lang="en-US" sz="1600"/>
            </a:p>
          </p:txBody>
        </p:sp>
        <p:sp>
          <p:nvSpPr>
            <p:cNvPr id="19" name="Text Box 40">
              <a:extLst>
                <a:ext uri="{FF2B5EF4-FFF2-40B4-BE49-F238E27FC236}">
                  <a16:creationId xmlns:a16="http://schemas.microsoft.com/office/drawing/2014/main" id="{2D35AEA3-D50D-5F40-B29D-0368BBFD4F92}"/>
                </a:ext>
              </a:extLst>
            </p:cNvPr>
            <p:cNvSpPr txBox="1">
              <a:spLocks noChangeArrowheads="1"/>
            </p:cNvSpPr>
            <p:nvPr/>
          </p:nvSpPr>
          <p:spPr bwMode="auto">
            <a:xfrm>
              <a:off x="3755" y="1612"/>
              <a:ext cx="229" cy="180"/>
            </a:xfrm>
            <a:prstGeom prst="rect">
              <a:avLst/>
            </a:prstGeom>
            <a:noFill/>
            <a:ln w="9525">
              <a:noFill/>
              <a:miter lim="800000"/>
              <a:headEnd/>
              <a:tailEnd/>
            </a:ln>
            <a:effectLst/>
          </p:spPr>
          <p:txBody>
            <a:bodyPr>
              <a:spAutoFit/>
            </a:bodyPr>
            <a:lstStyle/>
            <a:p>
              <a:r>
                <a:rPr lang="en-US" altLang="ja-JP" sz="1400" i="1"/>
                <a:t>p</a:t>
              </a:r>
              <a:r>
                <a:rPr lang="en-US" altLang="ja-JP" sz="1400" i="1" baseline="-25000"/>
                <a:t>T</a:t>
              </a:r>
            </a:p>
          </p:txBody>
        </p:sp>
        <p:sp>
          <p:nvSpPr>
            <p:cNvPr id="20" name="Text Box 41">
              <a:extLst>
                <a:ext uri="{FF2B5EF4-FFF2-40B4-BE49-F238E27FC236}">
                  <a16:creationId xmlns:a16="http://schemas.microsoft.com/office/drawing/2014/main" id="{69E64B19-F438-E44A-9F39-76A133DCF811}"/>
                </a:ext>
              </a:extLst>
            </p:cNvPr>
            <p:cNvSpPr txBox="1">
              <a:spLocks noChangeArrowheads="1"/>
            </p:cNvSpPr>
            <p:nvPr/>
          </p:nvSpPr>
          <p:spPr bwMode="auto">
            <a:xfrm>
              <a:off x="4571" y="1372"/>
              <a:ext cx="229" cy="180"/>
            </a:xfrm>
            <a:prstGeom prst="rect">
              <a:avLst/>
            </a:prstGeom>
            <a:noFill/>
            <a:ln w="9525">
              <a:noFill/>
              <a:miter lim="800000"/>
              <a:headEnd/>
              <a:tailEnd/>
            </a:ln>
            <a:effectLst/>
          </p:spPr>
          <p:txBody>
            <a:bodyPr>
              <a:spAutoFit/>
            </a:bodyPr>
            <a:lstStyle/>
            <a:p>
              <a:r>
                <a:rPr lang="en-US" altLang="ja-JP" sz="1400" i="1"/>
                <a:t>p</a:t>
              </a:r>
              <a:r>
                <a:rPr lang="en-US" altLang="ja-JP" sz="1400" i="1" baseline="-25000"/>
                <a:t>T</a:t>
              </a:r>
            </a:p>
          </p:txBody>
        </p:sp>
      </p:grpSp>
      <p:grpSp>
        <p:nvGrpSpPr>
          <p:cNvPr id="21" name="Group 82">
            <a:extLst>
              <a:ext uri="{FF2B5EF4-FFF2-40B4-BE49-F238E27FC236}">
                <a16:creationId xmlns:a16="http://schemas.microsoft.com/office/drawing/2014/main" id="{DBCACC72-70D7-1041-A659-C56D7A50DEA2}"/>
              </a:ext>
            </a:extLst>
          </p:cNvPr>
          <p:cNvGrpSpPr>
            <a:grpSpLocks/>
          </p:cNvGrpSpPr>
          <p:nvPr/>
        </p:nvGrpSpPr>
        <p:grpSpPr bwMode="auto">
          <a:xfrm>
            <a:off x="6479245" y="4667486"/>
            <a:ext cx="2596122" cy="1494957"/>
            <a:chOff x="3936" y="3216"/>
            <a:chExt cx="1780" cy="1025"/>
          </a:xfrm>
        </p:grpSpPr>
        <p:sp>
          <p:nvSpPr>
            <p:cNvPr id="22" name="Rectangle 20">
              <a:extLst>
                <a:ext uri="{FF2B5EF4-FFF2-40B4-BE49-F238E27FC236}">
                  <a16:creationId xmlns:a16="http://schemas.microsoft.com/office/drawing/2014/main" id="{D7185229-4A0C-9447-83DA-842A8BF98C5D}"/>
                </a:ext>
              </a:extLst>
            </p:cNvPr>
            <p:cNvSpPr>
              <a:spLocks noChangeArrowheads="1"/>
            </p:cNvSpPr>
            <p:nvPr/>
          </p:nvSpPr>
          <p:spPr bwMode="auto">
            <a:xfrm>
              <a:off x="3940" y="3216"/>
              <a:ext cx="1728" cy="1008"/>
            </a:xfrm>
            <a:prstGeom prst="rect">
              <a:avLst/>
            </a:prstGeom>
            <a:noFill/>
            <a:ln w="19050">
              <a:solidFill>
                <a:schemeClr val="tx1"/>
              </a:solidFill>
              <a:miter lim="800000"/>
              <a:headEnd/>
              <a:tailEnd/>
            </a:ln>
            <a:effectLst/>
          </p:spPr>
          <p:txBody>
            <a:bodyPr wrap="none" anchor="ctr"/>
            <a:lstStyle/>
            <a:p>
              <a:endParaRPr lang="en-US" sz="1600"/>
            </a:p>
          </p:txBody>
        </p:sp>
        <p:sp>
          <p:nvSpPr>
            <p:cNvPr id="23" name="Line 21">
              <a:extLst>
                <a:ext uri="{FF2B5EF4-FFF2-40B4-BE49-F238E27FC236}">
                  <a16:creationId xmlns:a16="http://schemas.microsoft.com/office/drawing/2014/main" id="{EAA7F9C9-7FD8-DC4F-946B-A258A7811784}"/>
                </a:ext>
              </a:extLst>
            </p:cNvPr>
            <p:cNvSpPr>
              <a:spLocks noChangeShapeType="1"/>
            </p:cNvSpPr>
            <p:nvPr/>
          </p:nvSpPr>
          <p:spPr bwMode="auto">
            <a:xfrm>
              <a:off x="3936" y="3648"/>
              <a:ext cx="1728" cy="0"/>
            </a:xfrm>
            <a:prstGeom prst="line">
              <a:avLst/>
            </a:prstGeom>
            <a:noFill/>
            <a:ln w="12700">
              <a:solidFill>
                <a:schemeClr val="tx1"/>
              </a:solidFill>
              <a:round/>
              <a:headEnd/>
              <a:tailEnd/>
            </a:ln>
            <a:effectLst/>
          </p:spPr>
          <p:txBody>
            <a:bodyPr/>
            <a:lstStyle/>
            <a:p>
              <a:endParaRPr lang="en-US" sz="1600"/>
            </a:p>
          </p:txBody>
        </p:sp>
        <p:sp>
          <p:nvSpPr>
            <p:cNvPr id="24" name="Oval 5">
              <a:extLst>
                <a:ext uri="{FF2B5EF4-FFF2-40B4-BE49-F238E27FC236}">
                  <a16:creationId xmlns:a16="http://schemas.microsoft.com/office/drawing/2014/main" id="{3A90B38E-C6B2-E945-88A4-AF7629ECC390}"/>
                </a:ext>
              </a:extLst>
            </p:cNvPr>
            <p:cNvSpPr>
              <a:spLocks noChangeAspect="1" noChangeArrowheads="1"/>
            </p:cNvSpPr>
            <p:nvPr/>
          </p:nvSpPr>
          <p:spPr bwMode="auto">
            <a:xfrm>
              <a:off x="4080" y="3312"/>
              <a:ext cx="231" cy="231"/>
            </a:xfrm>
            <a:prstGeom prst="ellipse">
              <a:avLst/>
            </a:prstGeom>
            <a:solidFill>
              <a:schemeClr val="accent1"/>
            </a:solidFill>
            <a:ln w="19050">
              <a:solidFill>
                <a:schemeClr val="tx1"/>
              </a:solidFill>
              <a:round/>
              <a:headEnd/>
              <a:tailEnd/>
            </a:ln>
            <a:effectLst/>
          </p:spPr>
          <p:txBody>
            <a:bodyPr wrap="none" anchor="ctr"/>
            <a:lstStyle/>
            <a:p>
              <a:endParaRPr lang="en-US" sz="1600"/>
            </a:p>
          </p:txBody>
        </p:sp>
        <p:sp>
          <p:nvSpPr>
            <p:cNvPr id="25" name="Line 8">
              <a:extLst>
                <a:ext uri="{FF2B5EF4-FFF2-40B4-BE49-F238E27FC236}">
                  <a16:creationId xmlns:a16="http://schemas.microsoft.com/office/drawing/2014/main" id="{FE2FD486-FD11-9144-B90C-A821EA223531}"/>
                </a:ext>
              </a:extLst>
            </p:cNvPr>
            <p:cNvSpPr>
              <a:spLocks noChangeShapeType="1"/>
            </p:cNvSpPr>
            <p:nvPr/>
          </p:nvSpPr>
          <p:spPr bwMode="auto">
            <a:xfrm>
              <a:off x="4272" y="3360"/>
              <a:ext cx="192" cy="0"/>
            </a:xfrm>
            <a:prstGeom prst="line">
              <a:avLst/>
            </a:prstGeom>
            <a:noFill/>
            <a:ln w="9525">
              <a:solidFill>
                <a:schemeClr val="tx1"/>
              </a:solidFill>
              <a:round/>
              <a:headEnd/>
              <a:tailEnd type="triangle" w="med" len="med"/>
            </a:ln>
            <a:effectLst/>
          </p:spPr>
          <p:txBody>
            <a:bodyPr/>
            <a:lstStyle/>
            <a:p>
              <a:endParaRPr lang="en-US" sz="1600"/>
            </a:p>
          </p:txBody>
        </p:sp>
        <p:sp>
          <p:nvSpPr>
            <p:cNvPr id="26" name="Text Box 12">
              <a:extLst>
                <a:ext uri="{FF2B5EF4-FFF2-40B4-BE49-F238E27FC236}">
                  <a16:creationId xmlns:a16="http://schemas.microsoft.com/office/drawing/2014/main" id="{7FA40555-0630-6543-9EE1-BA5546B6CF1E}"/>
                </a:ext>
              </a:extLst>
            </p:cNvPr>
            <p:cNvSpPr txBox="1">
              <a:spLocks noChangeArrowheads="1"/>
            </p:cNvSpPr>
            <p:nvPr/>
          </p:nvSpPr>
          <p:spPr bwMode="auto">
            <a:xfrm>
              <a:off x="4800" y="3331"/>
              <a:ext cx="864" cy="232"/>
            </a:xfrm>
            <a:prstGeom prst="rect">
              <a:avLst/>
            </a:prstGeom>
            <a:noFill/>
            <a:ln w="9525">
              <a:noFill/>
              <a:miter lim="800000"/>
              <a:headEnd/>
              <a:tailEnd/>
            </a:ln>
            <a:effectLst/>
          </p:spPr>
          <p:txBody>
            <a:bodyPr wrap="square">
              <a:spAutoFit/>
            </a:bodyPr>
            <a:lstStyle/>
            <a:p>
              <a:pPr algn="ctr"/>
              <a:r>
                <a:rPr lang="en-US" altLang="ja-JP" sz="1600" dirty="0">
                  <a:solidFill>
                    <a:srgbClr val="FF0000"/>
                  </a:solidFill>
                  <a:ea typeface="ＭＳ 明朝" pitchFamily="17" charset="-128"/>
                </a:rPr>
                <a:t>0% centrality</a:t>
              </a:r>
            </a:p>
          </p:txBody>
        </p:sp>
        <p:sp>
          <p:nvSpPr>
            <p:cNvPr id="27" name="Oval 72">
              <a:extLst>
                <a:ext uri="{FF2B5EF4-FFF2-40B4-BE49-F238E27FC236}">
                  <a16:creationId xmlns:a16="http://schemas.microsoft.com/office/drawing/2014/main" id="{B8C99344-1966-AD45-BC91-8C199259CC70}"/>
                </a:ext>
              </a:extLst>
            </p:cNvPr>
            <p:cNvSpPr>
              <a:spLocks noChangeAspect="1" noChangeArrowheads="1"/>
            </p:cNvSpPr>
            <p:nvPr/>
          </p:nvSpPr>
          <p:spPr bwMode="auto">
            <a:xfrm>
              <a:off x="4512" y="3312"/>
              <a:ext cx="231" cy="231"/>
            </a:xfrm>
            <a:prstGeom prst="ellipse">
              <a:avLst/>
            </a:prstGeom>
            <a:solidFill>
              <a:schemeClr val="accent1"/>
            </a:solidFill>
            <a:ln w="19050">
              <a:solidFill>
                <a:schemeClr val="tx1"/>
              </a:solidFill>
              <a:round/>
              <a:headEnd/>
              <a:tailEnd/>
            </a:ln>
            <a:effectLst/>
          </p:spPr>
          <p:txBody>
            <a:bodyPr wrap="none" anchor="ctr"/>
            <a:lstStyle/>
            <a:p>
              <a:endParaRPr lang="en-US" sz="1600"/>
            </a:p>
          </p:txBody>
        </p:sp>
        <p:sp>
          <p:nvSpPr>
            <p:cNvPr id="28" name="Line 7">
              <a:extLst>
                <a:ext uri="{FF2B5EF4-FFF2-40B4-BE49-F238E27FC236}">
                  <a16:creationId xmlns:a16="http://schemas.microsoft.com/office/drawing/2014/main" id="{4F9DFDCE-C6CB-5447-BC43-18524B1835FE}"/>
                </a:ext>
              </a:extLst>
            </p:cNvPr>
            <p:cNvSpPr>
              <a:spLocks noChangeShapeType="1"/>
            </p:cNvSpPr>
            <p:nvPr/>
          </p:nvSpPr>
          <p:spPr bwMode="auto">
            <a:xfrm>
              <a:off x="4176" y="3428"/>
              <a:ext cx="480" cy="0"/>
            </a:xfrm>
            <a:prstGeom prst="line">
              <a:avLst/>
            </a:prstGeom>
            <a:noFill/>
            <a:ln w="19050">
              <a:solidFill>
                <a:schemeClr val="tx1"/>
              </a:solidFill>
              <a:prstDash val="sysDot"/>
              <a:round/>
              <a:headEnd/>
              <a:tailEnd/>
            </a:ln>
            <a:effectLst/>
          </p:spPr>
          <p:txBody>
            <a:bodyPr/>
            <a:lstStyle/>
            <a:p>
              <a:endParaRPr lang="en-US" sz="1600"/>
            </a:p>
          </p:txBody>
        </p:sp>
        <p:sp>
          <p:nvSpPr>
            <p:cNvPr id="29" name="Line 73">
              <a:extLst>
                <a:ext uri="{FF2B5EF4-FFF2-40B4-BE49-F238E27FC236}">
                  <a16:creationId xmlns:a16="http://schemas.microsoft.com/office/drawing/2014/main" id="{52BDC5B0-70E4-664A-83EE-FE7D380EC26C}"/>
                </a:ext>
              </a:extLst>
            </p:cNvPr>
            <p:cNvSpPr>
              <a:spLocks noChangeShapeType="1"/>
            </p:cNvSpPr>
            <p:nvPr/>
          </p:nvSpPr>
          <p:spPr bwMode="auto">
            <a:xfrm rot="10800000">
              <a:off x="4368" y="3504"/>
              <a:ext cx="192" cy="0"/>
            </a:xfrm>
            <a:prstGeom prst="line">
              <a:avLst/>
            </a:prstGeom>
            <a:noFill/>
            <a:ln w="9525">
              <a:solidFill>
                <a:schemeClr val="tx1"/>
              </a:solidFill>
              <a:round/>
              <a:headEnd/>
              <a:tailEnd type="triangle" w="med" len="med"/>
            </a:ln>
            <a:effectLst/>
          </p:spPr>
          <p:txBody>
            <a:bodyPr/>
            <a:lstStyle/>
            <a:p>
              <a:endParaRPr lang="en-US" sz="1600"/>
            </a:p>
          </p:txBody>
        </p:sp>
        <p:sp>
          <p:nvSpPr>
            <p:cNvPr id="30" name="Oval 76">
              <a:extLst>
                <a:ext uri="{FF2B5EF4-FFF2-40B4-BE49-F238E27FC236}">
                  <a16:creationId xmlns:a16="http://schemas.microsoft.com/office/drawing/2014/main" id="{710614FA-7699-D340-9CCB-FCE90C22FC21}"/>
                </a:ext>
              </a:extLst>
            </p:cNvPr>
            <p:cNvSpPr>
              <a:spLocks noChangeAspect="1" noChangeArrowheads="1"/>
            </p:cNvSpPr>
            <p:nvPr/>
          </p:nvSpPr>
          <p:spPr bwMode="auto">
            <a:xfrm>
              <a:off x="4080" y="3696"/>
              <a:ext cx="231" cy="231"/>
            </a:xfrm>
            <a:prstGeom prst="ellipse">
              <a:avLst/>
            </a:prstGeom>
            <a:solidFill>
              <a:schemeClr val="accent1"/>
            </a:solidFill>
            <a:ln w="19050">
              <a:solidFill>
                <a:schemeClr val="tx1"/>
              </a:solidFill>
              <a:round/>
              <a:headEnd/>
              <a:tailEnd/>
            </a:ln>
            <a:effectLst/>
          </p:spPr>
          <p:txBody>
            <a:bodyPr wrap="none" anchor="ctr"/>
            <a:lstStyle/>
            <a:p>
              <a:endParaRPr lang="en-US" sz="1600"/>
            </a:p>
          </p:txBody>
        </p:sp>
        <p:sp>
          <p:nvSpPr>
            <p:cNvPr id="31" name="Line 77">
              <a:extLst>
                <a:ext uri="{FF2B5EF4-FFF2-40B4-BE49-F238E27FC236}">
                  <a16:creationId xmlns:a16="http://schemas.microsoft.com/office/drawing/2014/main" id="{681E88C9-672D-944F-860A-54252BB25DDB}"/>
                </a:ext>
              </a:extLst>
            </p:cNvPr>
            <p:cNvSpPr>
              <a:spLocks noChangeShapeType="1"/>
            </p:cNvSpPr>
            <p:nvPr/>
          </p:nvSpPr>
          <p:spPr bwMode="auto">
            <a:xfrm>
              <a:off x="4272" y="3744"/>
              <a:ext cx="192" cy="0"/>
            </a:xfrm>
            <a:prstGeom prst="line">
              <a:avLst/>
            </a:prstGeom>
            <a:noFill/>
            <a:ln w="9525">
              <a:solidFill>
                <a:schemeClr val="tx1"/>
              </a:solidFill>
              <a:round/>
              <a:headEnd/>
              <a:tailEnd type="triangle" w="med" len="med"/>
            </a:ln>
            <a:effectLst/>
          </p:spPr>
          <p:txBody>
            <a:bodyPr/>
            <a:lstStyle/>
            <a:p>
              <a:endParaRPr lang="en-US" sz="1600"/>
            </a:p>
          </p:txBody>
        </p:sp>
        <p:sp>
          <p:nvSpPr>
            <p:cNvPr id="32" name="Text Box 78">
              <a:extLst>
                <a:ext uri="{FF2B5EF4-FFF2-40B4-BE49-F238E27FC236}">
                  <a16:creationId xmlns:a16="http://schemas.microsoft.com/office/drawing/2014/main" id="{64EC0989-16E8-894D-979D-033529DCF6C4}"/>
                </a:ext>
              </a:extLst>
            </p:cNvPr>
            <p:cNvSpPr txBox="1">
              <a:spLocks noChangeArrowheads="1"/>
            </p:cNvSpPr>
            <p:nvPr/>
          </p:nvSpPr>
          <p:spPr bwMode="auto">
            <a:xfrm>
              <a:off x="4741" y="3840"/>
              <a:ext cx="975" cy="401"/>
            </a:xfrm>
            <a:prstGeom prst="rect">
              <a:avLst/>
            </a:prstGeom>
            <a:noFill/>
            <a:ln w="9525">
              <a:noFill/>
              <a:miter lim="800000"/>
              <a:headEnd/>
              <a:tailEnd/>
            </a:ln>
            <a:effectLst/>
          </p:spPr>
          <p:txBody>
            <a:bodyPr wrap="square">
              <a:spAutoFit/>
            </a:bodyPr>
            <a:lstStyle/>
            <a:p>
              <a:pPr algn="ctr"/>
              <a:r>
                <a:rPr lang="en-US" altLang="ja-JP" sz="1600" dirty="0">
                  <a:solidFill>
                    <a:schemeClr val="accent2"/>
                  </a:solidFill>
                  <a:ea typeface="ＭＳ 明朝" pitchFamily="17" charset="-128"/>
                </a:rPr>
                <a:t>100% centrality</a:t>
              </a:r>
            </a:p>
          </p:txBody>
        </p:sp>
        <p:sp>
          <p:nvSpPr>
            <p:cNvPr id="33" name="Oval 79">
              <a:extLst>
                <a:ext uri="{FF2B5EF4-FFF2-40B4-BE49-F238E27FC236}">
                  <a16:creationId xmlns:a16="http://schemas.microsoft.com/office/drawing/2014/main" id="{5140EEE6-2CC9-934B-BDBE-E9410D333723}"/>
                </a:ext>
              </a:extLst>
            </p:cNvPr>
            <p:cNvSpPr>
              <a:spLocks noChangeAspect="1" noChangeArrowheads="1"/>
            </p:cNvSpPr>
            <p:nvPr/>
          </p:nvSpPr>
          <p:spPr bwMode="auto">
            <a:xfrm>
              <a:off x="4512" y="3936"/>
              <a:ext cx="231" cy="231"/>
            </a:xfrm>
            <a:prstGeom prst="ellipse">
              <a:avLst/>
            </a:prstGeom>
            <a:solidFill>
              <a:schemeClr val="accent1"/>
            </a:solidFill>
            <a:ln w="19050">
              <a:solidFill>
                <a:schemeClr val="tx1"/>
              </a:solidFill>
              <a:round/>
              <a:headEnd/>
              <a:tailEnd/>
            </a:ln>
            <a:effectLst/>
          </p:spPr>
          <p:txBody>
            <a:bodyPr wrap="none" anchor="ctr"/>
            <a:lstStyle/>
            <a:p>
              <a:endParaRPr lang="en-US" sz="1600"/>
            </a:p>
          </p:txBody>
        </p:sp>
        <p:sp>
          <p:nvSpPr>
            <p:cNvPr id="34" name="Line 80">
              <a:extLst>
                <a:ext uri="{FF2B5EF4-FFF2-40B4-BE49-F238E27FC236}">
                  <a16:creationId xmlns:a16="http://schemas.microsoft.com/office/drawing/2014/main" id="{1482BA9A-4CFB-A647-A233-8B4498E12DFE}"/>
                </a:ext>
              </a:extLst>
            </p:cNvPr>
            <p:cNvSpPr>
              <a:spLocks noChangeShapeType="1"/>
            </p:cNvSpPr>
            <p:nvPr/>
          </p:nvSpPr>
          <p:spPr bwMode="auto">
            <a:xfrm>
              <a:off x="4176" y="3936"/>
              <a:ext cx="480" cy="0"/>
            </a:xfrm>
            <a:prstGeom prst="line">
              <a:avLst/>
            </a:prstGeom>
            <a:noFill/>
            <a:ln w="19050">
              <a:solidFill>
                <a:schemeClr val="tx1"/>
              </a:solidFill>
              <a:prstDash val="sysDot"/>
              <a:round/>
              <a:headEnd/>
              <a:tailEnd/>
            </a:ln>
            <a:effectLst/>
          </p:spPr>
          <p:txBody>
            <a:bodyPr/>
            <a:lstStyle/>
            <a:p>
              <a:endParaRPr lang="en-US" sz="1600"/>
            </a:p>
          </p:txBody>
        </p:sp>
        <p:sp>
          <p:nvSpPr>
            <p:cNvPr id="35" name="Line 81">
              <a:extLst>
                <a:ext uri="{FF2B5EF4-FFF2-40B4-BE49-F238E27FC236}">
                  <a16:creationId xmlns:a16="http://schemas.microsoft.com/office/drawing/2014/main" id="{6775CDD8-F322-E546-A026-6FF018B6079D}"/>
                </a:ext>
              </a:extLst>
            </p:cNvPr>
            <p:cNvSpPr>
              <a:spLocks noChangeShapeType="1"/>
            </p:cNvSpPr>
            <p:nvPr/>
          </p:nvSpPr>
          <p:spPr bwMode="auto">
            <a:xfrm rot="10800000">
              <a:off x="4368" y="4128"/>
              <a:ext cx="192" cy="0"/>
            </a:xfrm>
            <a:prstGeom prst="line">
              <a:avLst/>
            </a:prstGeom>
            <a:noFill/>
            <a:ln w="9525">
              <a:solidFill>
                <a:schemeClr val="tx1"/>
              </a:solidFill>
              <a:round/>
              <a:headEnd/>
              <a:tailEnd type="triangle" w="med" len="med"/>
            </a:ln>
            <a:effectLst/>
          </p:spPr>
          <p:txBody>
            <a:bodyPr/>
            <a:lstStyle/>
            <a:p>
              <a:endParaRPr lang="en-US" sz="1600"/>
            </a:p>
          </p:txBody>
        </p:sp>
      </p:grpSp>
      <p:grpSp>
        <p:nvGrpSpPr>
          <p:cNvPr id="92" name="グループ化 91">
            <a:extLst>
              <a:ext uri="{FF2B5EF4-FFF2-40B4-BE49-F238E27FC236}">
                <a16:creationId xmlns:a16="http://schemas.microsoft.com/office/drawing/2014/main" id="{24F9F9DC-1E36-F447-AC49-0684B558BD5E}"/>
              </a:ext>
            </a:extLst>
          </p:cNvPr>
          <p:cNvGrpSpPr/>
          <p:nvPr/>
        </p:nvGrpSpPr>
        <p:grpSpPr>
          <a:xfrm>
            <a:off x="5915428" y="2251807"/>
            <a:ext cx="3897880" cy="1754012"/>
            <a:chOff x="6255295" y="2368036"/>
            <a:chExt cx="3897880" cy="1754012"/>
          </a:xfrm>
        </p:grpSpPr>
        <p:grpSp>
          <p:nvGrpSpPr>
            <p:cNvPr id="36" name="Group 108">
              <a:extLst>
                <a:ext uri="{FF2B5EF4-FFF2-40B4-BE49-F238E27FC236}">
                  <a16:creationId xmlns:a16="http://schemas.microsoft.com/office/drawing/2014/main" id="{D3F3E5FD-D71C-9F44-9A4B-75AB7594D6A8}"/>
                </a:ext>
              </a:extLst>
            </p:cNvPr>
            <p:cNvGrpSpPr/>
            <p:nvPr/>
          </p:nvGrpSpPr>
          <p:grpSpPr>
            <a:xfrm>
              <a:off x="7386953" y="2714291"/>
              <a:ext cx="2766222" cy="1296143"/>
              <a:chOff x="4644007" y="4752528"/>
              <a:chExt cx="4032449" cy="1889448"/>
            </a:xfrm>
          </p:grpSpPr>
          <p:grpSp>
            <p:nvGrpSpPr>
              <p:cNvPr id="37" name="Group 91">
                <a:extLst>
                  <a:ext uri="{FF2B5EF4-FFF2-40B4-BE49-F238E27FC236}">
                    <a16:creationId xmlns:a16="http://schemas.microsoft.com/office/drawing/2014/main" id="{8215CFB3-2E2D-FA43-B6F7-DB810F9B6C24}"/>
                  </a:ext>
                </a:extLst>
              </p:cNvPr>
              <p:cNvGrpSpPr/>
              <p:nvPr/>
            </p:nvGrpSpPr>
            <p:grpSpPr>
              <a:xfrm>
                <a:off x="6804248" y="4752528"/>
                <a:ext cx="1196752" cy="1196752"/>
                <a:chOff x="7020272" y="4752528"/>
                <a:chExt cx="1196752" cy="1196752"/>
              </a:xfrm>
            </p:grpSpPr>
            <p:sp>
              <p:nvSpPr>
                <p:cNvPr id="65" name="Chord 49">
                  <a:extLst>
                    <a:ext uri="{FF2B5EF4-FFF2-40B4-BE49-F238E27FC236}">
                      <a16:creationId xmlns:a16="http://schemas.microsoft.com/office/drawing/2014/main" id="{A9719B2E-2983-5E4B-B079-91B55B910F88}"/>
                    </a:ext>
                  </a:extLst>
                </p:cNvPr>
                <p:cNvSpPr/>
                <p:nvPr/>
              </p:nvSpPr>
              <p:spPr>
                <a:xfrm rot="5400000">
                  <a:off x="7020272" y="4752528"/>
                  <a:ext cx="1196752" cy="1196752"/>
                </a:xfrm>
                <a:prstGeom prst="chord">
                  <a:avLst>
                    <a:gd name="adj1" fmla="val 5343643"/>
                    <a:gd name="adj2" fmla="val 1620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3">
                  <a:extLst>
                    <a:ext uri="{FF2B5EF4-FFF2-40B4-BE49-F238E27FC236}">
                      <a16:creationId xmlns:a16="http://schemas.microsoft.com/office/drawing/2014/main" id="{A0D4851B-5628-F14F-84D9-C49760BB19A5}"/>
                    </a:ext>
                  </a:extLst>
                </p:cNvPr>
                <p:cNvGrpSpPr/>
                <p:nvPr/>
              </p:nvGrpSpPr>
              <p:grpSpPr>
                <a:xfrm>
                  <a:off x="7092280" y="4797152"/>
                  <a:ext cx="1008112" cy="504056"/>
                  <a:chOff x="7092280" y="4797152"/>
                  <a:chExt cx="1008112" cy="504056"/>
                </a:xfrm>
              </p:grpSpPr>
              <p:sp>
                <p:nvSpPr>
                  <p:cNvPr id="67" name="Oval 52">
                    <a:extLst>
                      <a:ext uri="{FF2B5EF4-FFF2-40B4-BE49-F238E27FC236}">
                        <a16:creationId xmlns:a16="http://schemas.microsoft.com/office/drawing/2014/main" id="{75B9FC46-8706-8B48-9513-158E69D3F05D}"/>
                      </a:ext>
                    </a:extLst>
                  </p:cNvPr>
                  <p:cNvSpPr/>
                  <p:nvPr/>
                </p:nvSpPr>
                <p:spPr>
                  <a:xfrm>
                    <a:off x="7452320" y="4941168"/>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53">
                    <a:extLst>
                      <a:ext uri="{FF2B5EF4-FFF2-40B4-BE49-F238E27FC236}">
                        <a16:creationId xmlns:a16="http://schemas.microsoft.com/office/drawing/2014/main" id="{1D6E915C-2A46-A741-9652-E7325EC06CBF}"/>
                      </a:ext>
                    </a:extLst>
                  </p:cNvPr>
                  <p:cNvSpPr/>
                  <p:nvPr/>
                </p:nvSpPr>
                <p:spPr>
                  <a:xfrm>
                    <a:off x="7236296" y="4941168"/>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55">
                    <a:extLst>
                      <a:ext uri="{FF2B5EF4-FFF2-40B4-BE49-F238E27FC236}">
                        <a16:creationId xmlns:a16="http://schemas.microsoft.com/office/drawing/2014/main" id="{A874CFCE-3CA6-E24A-85E4-9790F6838BB4}"/>
                      </a:ext>
                    </a:extLst>
                  </p:cNvPr>
                  <p:cNvSpPr/>
                  <p:nvPr/>
                </p:nvSpPr>
                <p:spPr>
                  <a:xfrm>
                    <a:off x="7380312" y="5085184"/>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56">
                    <a:extLst>
                      <a:ext uri="{FF2B5EF4-FFF2-40B4-BE49-F238E27FC236}">
                        <a16:creationId xmlns:a16="http://schemas.microsoft.com/office/drawing/2014/main" id="{1B90BB88-99D0-6B4A-BEBC-648D65A87D91}"/>
                      </a:ext>
                    </a:extLst>
                  </p:cNvPr>
                  <p:cNvSpPr/>
                  <p:nvPr/>
                </p:nvSpPr>
                <p:spPr>
                  <a:xfrm>
                    <a:off x="7524328" y="479715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57">
                    <a:extLst>
                      <a:ext uri="{FF2B5EF4-FFF2-40B4-BE49-F238E27FC236}">
                        <a16:creationId xmlns:a16="http://schemas.microsoft.com/office/drawing/2014/main" id="{C872CDD5-21FF-0B45-BF39-CA064A0443EC}"/>
                      </a:ext>
                    </a:extLst>
                  </p:cNvPr>
                  <p:cNvSpPr/>
                  <p:nvPr/>
                </p:nvSpPr>
                <p:spPr>
                  <a:xfrm>
                    <a:off x="7596336" y="515719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58">
                    <a:extLst>
                      <a:ext uri="{FF2B5EF4-FFF2-40B4-BE49-F238E27FC236}">
                        <a16:creationId xmlns:a16="http://schemas.microsoft.com/office/drawing/2014/main" id="{E2EE885A-CFFC-1945-92D8-C6467F26DB1F}"/>
                      </a:ext>
                    </a:extLst>
                  </p:cNvPr>
                  <p:cNvSpPr/>
                  <p:nvPr/>
                </p:nvSpPr>
                <p:spPr>
                  <a:xfrm>
                    <a:off x="7092280" y="515719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59">
                    <a:extLst>
                      <a:ext uri="{FF2B5EF4-FFF2-40B4-BE49-F238E27FC236}">
                        <a16:creationId xmlns:a16="http://schemas.microsoft.com/office/drawing/2014/main" id="{7C394CEC-A425-C242-85C8-2BFE07E761C7}"/>
                      </a:ext>
                    </a:extLst>
                  </p:cNvPr>
                  <p:cNvSpPr/>
                  <p:nvPr/>
                </p:nvSpPr>
                <p:spPr>
                  <a:xfrm>
                    <a:off x="7668344" y="4941168"/>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60">
                    <a:extLst>
                      <a:ext uri="{FF2B5EF4-FFF2-40B4-BE49-F238E27FC236}">
                        <a16:creationId xmlns:a16="http://schemas.microsoft.com/office/drawing/2014/main" id="{220B6050-3FC7-8D4D-819C-62E41D682018}"/>
                      </a:ext>
                    </a:extLst>
                  </p:cNvPr>
                  <p:cNvSpPr/>
                  <p:nvPr/>
                </p:nvSpPr>
                <p:spPr>
                  <a:xfrm>
                    <a:off x="7956376" y="515719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61">
                    <a:extLst>
                      <a:ext uri="{FF2B5EF4-FFF2-40B4-BE49-F238E27FC236}">
                        <a16:creationId xmlns:a16="http://schemas.microsoft.com/office/drawing/2014/main" id="{BA704A57-40B5-3D41-8270-A02E1BC8A86D}"/>
                      </a:ext>
                    </a:extLst>
                  </p:cNvPr>
                  <p:cNvSpPr/>
                  <p:nvPr/>
                </p:nvSpPr>
                <p:spPr>
                  <a:xfrm>
                    <a:off x="7812360" y="4869160"/>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62">
                    <a:extLst>
                      <a:ext uri="{FF2B5EF4-FFF2-40B4-BE49-F238E27FC236}">
                        <a16:creationId xmlns:a16="http://schemas.microsoft.com/office/drawing/2014/main" id="{0047E480-47DA-024F-9CBE-40CCB6D71DFA}"/>
                      </a:ext>
                    </a:extLst>
                  </p:cNvPr>
                  <p:cNvSpPr/>
                  <p:nvPr/>
                </p:nvSpPr>
                <p:spPr>
                  <a:xfrm>
                    <a:off x="7812360" y="5085184"/>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Oval 64">
                <a:extLst>
                  <a:ext uri="{FF2B5EF4-FFF2-40B4-BE49-F238E27FC236}">
                    <a16:creationId xmlns:a16="http://schemas.microsoft.com/office/drawing/2014/main" id="{C6AA6162-7DF8-D943-9B3D-2CB2BEF4A26F}"/>
                  </a:ext>
                </a:extLst>
              </p:cNvPr>
              <p:cNvSpPr/>
              <p:nvPr/>
            </p:nvSpPr>
            <p:spPr>
              <a:xfrm>
                <a:off x="6588224" y="5445224"/>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66">
                <a:extLst>
                  <a:ext uri="{FF2B5EF4-FFF2-40B4-BE49-F238E27FC236}">
                    <a16:creationId xmlns:a16="http://schemas.microsoft.com/office/drawing/2014/main" id="{1EF321C5-FB62-BF41-A322-F30835630638}"/>
                  </a:ext>
                </a:extLst>
              </p:cNvPr>
              <p:cNvSpPr/>
              <p:nvPr/>
            </p:nvSpPr>
            <p:spPr>
              <a:xfrm>
                <a:off x="6740624" y="5597624"/>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67">
                <a:extLst>
                  <a:ext uri="{FF2B5EF4-FFF2-40B4-BE49-F238E27FC236}">
                    <a16:creationId xmlns:a16="http://schemas.microsoft.com/office/drawing/2014/main" id="{0F9FEF38-9DFA-6042-B9CF-05B61A417284}"/>
                  </a:ext>
                </a:extLst>
              </p:cNvPr>
              <p:cNvSpPr/>
              <p:nvPr/>
            </p:nvSpPr>
            <p:spPr>
              <a:xfrm>
                <a:off x="6444208" y="5661248"/>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69">
                <a:extLst>
                  <a:ext uri="{FF2B5EF4-FFF2-40B4-BE49-F238E27FC236}">
                    <a16:creationId xmlns:a16="http://schemas.microsoft.com/office/drawing/2014/main" id="{2EA6EA9E-D8B3-A443-ADC0-F47E507E49AC}"/>
                  </a:ext>
                </a:extLst>
              </p:cNvPr>
              <p:cNvSpPr/>
              <p:nvPr/>
            </p:nvSpPr>
            <p:spPr>
              <a:xfrm>
                <a:off x="6804248" y="5445224"/>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70">
                <a:extLst>
                  <a:ext uri="{FF2B5EF4-FFF2-40B4-BE49-F238E27FC236}">
                    <a16:creationId xmlns:a16="http://schemas.microsoft.com/office/drawing/2014/main" id="{7C3B4631-50F6-DE46-86A2-B74DD3A10D37}"/>
                  </a:ext>
                </a:extLst>
              </p:cNvPr>
              <p:cNvSpPr/>
              <p:nvPr/>
            </p:nvSpPr>
            <p:spPr>
              <a:xfrm>
                <a:off x="6228184" y="5445224"/>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71">
                <a:extLst>
                  <a:ext uri="{FF2B5EF4-FFF2-40B4-BE49-F238E27FC236}">
                    <a16:creationId xmlns:a16="http://schemas.microsoft.com/office/drawing/2014/main" id="{D021678B-A6F9-C243-BA91-CFF2547E5E8E}"/>
                  </a:ext>
                </a:extLst>
              </p:cNvPr>
              <p:cNvSpPr/>
              <p:nvPr/>
            </p:nvSpPr>
            <p:spPr>
              <a:xfrm>
                <a:off x="7020272" y="5517232"/>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72">
                <a:extLst>
                  <a:ext uri="{FF2B5EF4-FFF2-40B4-BE49-F238E27FC236}">
                    <a16:creationId xmlns:a16="http://schemas.microsoft.com/office/drawing/2014/main" id="{6B4A4225-E93F-EE4E-AF22-937CB9A39394}"/>
                  </a:ext>
                </a:extLst>
              </p:cNvPr>
              <p:cNvSpPr/>
              <p:nvPr/>
            </p:nvSpPr>
            <p:spPr>
              <a:xfrm>
                <a:off x="6228184" y="5805264"/>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73">
                <a:extLst>
                  <a:ext uri="{FF2B5EF4-FFF2-40B4-BE49-F238E27FC236}">
                    <a16:creationId xmlns:a16="http://schemas.microsoft.com/office/drawing/2014/main" id="{94381286-170F-6843-BB5A-ABBD80FE4E4E}"/>
                  </a:ext>
                </a:extLst>
              </p:cNvPr>
              <p:cNvSpPr/>
              <p:nvPr/>
            </p:nvSpPr>
            <p:spPr>
              <a:xfrm>
                <a:off x="6588224" y="5805264"/>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74">
                <a:extLst>
                  <a:ext uri="{FF2B5EF4-FFF2-40B4-BE49-F238E27FC236}">
                    <a16:creationId xmlns:a16="http://schemas.microsoft.com/office/drawing/2014/main" id="{E24023AE-CA3F-1C4C-BD8B-F3867F63CDB1}"/>
                  </a:ext>
                </a:extLst>
              </p:cNvPr>
              <p:cNvSpPr/>
              <p:nvPr/>
            </p:nvSpPr>
            <p:spPr>
              <a:xfrm>
                <a:off x="6876256" y="5805264"/>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75">
                <a:extLst>
                  <a:ext uri="{FF2B5EF4-FFF2-40B4-BE49-F238E27FC236}">
                    <a16:creationId xmlns:a16="http://schemas.microsoft.com/office/drawing/2014/main" id="{F58C3DAE-70D9-244E-82DD-2D4BD35613D3}"/>
                  </a:ext>
                </a:extLst>
              </p:cNvPr>
              <p:cNvSpPr/>
              <p:nvPr/>
            </p:nvSpPr>
            <p:spPr>
              <a:xfrm>
                <a:off x="7164288" y="5661248"/>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76">
                <a:extLst>
                  <a:ext uri="{FF2B5EF4-FFF2-40B4-BE49-F238E27FC236}">
                    <a16:creationId xmlns:a16="http://schemas.microsoft.com/office/drawing/2014/main" id="{54A2CB0E-3934-9F44-A61B-E05BA4787162}"/>
                  </a:ext>
                </a:extLst>
              </p:cNvPr>
              <p:cNvSpPr/>
              <p:nvPr/>
            </p:nvSpPr>
            <p:spPr>
              <a:xfrm>
                <a:off x="6084168" y="5589240"/>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77">
                <a:extLst>
                  <a:ext uri="{FF2B5EF4-FFF2-40B4-BE49-F238E27FC236}">
                    <a16:creationId xmlns:a16="http://schemas.microsoft.com/office/drawing/2014/main" id="{13B6A25F-5803-CA4F-A94F-C4B5765FDBBD}"/>
                  </a:ext>
                </a:extLst>
              </p:cNvPr>
              <p:cNvSpPr/>
              <p:nvPr/>
            </p:nvSpPr>
            <p:spPr>
              <a:xfrm>
                <a:off x="5868144" y="5373216"/>
                <a:ext cx="1512168" cy="648072"/>
              </a:xfrm>
              <a:prstGeom prst="roundRect">
                <a:avLst>
                  <a:gd name="adj" fmla="val 50000"/>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92">
                <a:extLst>
                  <a:ext uri="{FF2B5EF4-FFF2-40B4-BE49-F238E27FC236}">
                    <a16:creationId xmlns:a16="http://schemas.microsoft.com/office/drawing/2014/main" id="{F7FADC03-947C-3240-94A2-BA6C19B6EC48}"/>
                  </a:ext>
                </a:extLst>
              </p:cNvPr>
              <p:cNvGrpSpPr/>
              <p:nvPr/>
            </p:nvGrpSpPr>
            <p:grpSpPr>
              <a:xfrm rot="-10800000">
                <a:off x="5292080" y="5445224"/>
                <a:ext cx="1196752" cy="1196752"/>
                <a:chOff x="7020272" y="4752528"/>
                <a:chExt cx="1196752" cy="1196752"/>
              </a:xfrm>
            </p:grpSpPr>
            <p:sp>
              <p:nvSpPr>
                <p:cNvPr id="53" name="Chord 93">
                  <a:extLst>
                    <a:ext uri="{FF2B5EF4-FFF2-40B4-BE49-F238E27FC236}">
                      <a16:creationId xmlns:a16="http://schemas.microsoft.com/office/drawing/2014/main" id="{16F5F64F-7546-1148-BA64-9C03956F0FFA}"/>
                    </a:ext>
                  </a:extLst>
                </p:cNvPr>
                <p:cNvSpPr/>
                <p:nvPr/>
              </p:nvSpPr>
              <p:spPr>
                <a:xfrm rot="5400000">
                  <a:off x="7020272" y="4752528"/>
                  <a:ext cx="1196752" cy="1196752"/>
                </a:xfrm>
                <a:prstGeom prst="chord">
                  <a:avLst>
                    <a:gd name="adj1" fmla="val 5343643"/>
                    <a:gd name="adj2" fmla="val 1620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63">
                  <a:extLst>
                    <a:ext uri="{FF2B5EF4-FFF2-40B4-BE49-F238E27FC236}">
                      <a16:creationId xmlns:a16="http://schemas.microsoft.com/office/drawing/2014/main" id="{23B89320-37E4-BD4F-9ACC-137E1988ABF9}"/>
                    </a:ext>
                  </a:extLst>
                </p:cNvPr>
                <p:cNvGrpSpPr/>
                <p:nvPr/>
              </p:nvGrpSpPr>
              <p:grpSpPr>
                <a:xfrm>
                  <a:off x="7092280" y="4797152"/>
                  <a:ext cx="1008112" cy="504056"/>
                  <a:chOff x="7092280" y="4797152"/>
                  <a:chExt cx="1008112" cy="504056"/>
                </a:xfrm>
              </p:grpSpPr>
              <p:sp>
                <p:nvSpPr>
                  <p:cNvPr id="55" name="Oval 95">
                    <a:extLst>
                      <a:ext uri="{FF2B5EF4-FFF2-40B4-BE49-F238E27FC236}">
                        <a16:creationId xmlns:a16="http://schemas.microsoft.com/office/drawing/2014/main" id="{0FE3218E-9DCD-ED42-A6BA-00316A90ABB9}"/>
                      </a:ext>
                    </a:extLst>
                  </p:cNvPr>
                  <p:cNvSpPr/>
                  <p:nvPr/>
                </p:nvSpPr>
                <p:spPr>
                  <a:xfrm>
                    <a:off x="7452320" y="4941168"/>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96">
                    <a:extLst>
                      <a:ext uri="{FF2B5EF4-FFF2-40B4-BE49-F238E27FC236}">
                        <a16:creationId xmlns:a16="http://schemas.microsoft.com/office/drawing/2014/main" id="{D4FBE7F2-3089-114E-985B-0CC3C785F3E9}"/>
                      </a:ext>
                    </a:extLst>
                  </p:cNvPr>
                  <p:cNvSpPr/>
                  <p:nvPr/>
                </p:nvSpPr>
                <p:spPr>
                  <a:xfrm>
                    <a:off x="7236296" y="4941168"/>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97">
                    <a:extLst>
                      <a:ext uri="{FF2B5EF4-FFF2-40B4-BE49-F238E27FC236}">
                        <a16:creationId xmlns:a16="http://schemas.microsoft.com/office/drawing/2014/main" id="{C3161F3E-6004-3749-ADA6-8E55514DD372}"/>
                      </a:ext>
                    </a:extLst>
                  </p:cNvPr>
                  <p:cNvSpPr/>
                  <p:nvPr/>
                </p:nvSpPr>
                <p:spPr>
                  <a:xfrm>
                    <a:off x="7380312" y="5085184"/>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98">
                    <a:extLst>
                      <a:ext uri="{FF2B5EF4-FFF2-40B4-BE49-F238E27FC236}">
                        <a16:creationId xmlns:a16="http://schemas.microsoft.com/office/drawing/2014/main" id="{88827174-D4E4-A849-9EA5-814207B413C7}"/>
                      </a:ext>
                    </a:extLst>
                  </p:cNvPr>
                  <p:cNvSpPr/>
                  <p:nvPr/>
                </p:nvSpPr>
                <p:spPr>
                  <a:xfrm>
                    <a:off x="7524328" y="479715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99">
                    <a:extLst>
                      <a:ext uri="{FF2B5EF4-FFF2-40B4-BE49-F238E27FC236}">
                        <a16:creationId xmlns:a16="http://schemas.microsoft.com/office/drawing/2014/main" id="{DC8D5512-08D1-1142-BE36-F854EEB70C9E}"/>
                      </a:ext>
                    </a:extLst>
                  </p:cNvPr>
                  <p:cNvSpPr/>
                  <p:nvPr/>
                </p:nvSpPr>
                <p:spPr>
                  <a:xfrm>
                    <a:off x="7596336" y="515719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100">
                    <a:extLst>
                      <a:ext uri="{FF2B5EF4-FFF2-40B4-BE49-F238E27FC236}">
                        <a16:creationId xmlns:a16="http://schemas.microsoft.com/office/drawing/2014/main" id="{BE67B486-D700-5B4F-9F84-35BA2A250A94}"/>
                      </a:ext>
                    </a:extLst>
                  </p:cNvPr>
                  <p:cNvSpPr/>
                  <p:nvPr/>
                </p:nvSpPr>
                <p:spPr>
                  <a:xfrm>
                    <a:off x="7092280" y="515719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101">
                    <a:extLst>
                      <a:ext uri="{FF2B5EF4-FFF2-40B4-BE49-F238E27FC236}">
                        <a16:creationId xmlns:a16="http://schemas.microsoft.com/office/drawing/2014/main" id="{BD1A6358-4198-0D4A-B045-3B3AC918FF56}"/>
                      </a:ext>
                    </a:extLst>
                  </p:cNvPr>
                  <p:cNvSpPr/>
                  <p:nvPr/>
                </p:nvSpPr>
                <p:spPr>
                  <a:xfrm>
                    <a:off x="7668344" y="4941168"/>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102">
                    <a:extLst>
                      <a:ext uri="{FF2B5EF4-FFF2-40B4-BE49-F238E27FC236}">
                        <a16:creationId xmlns:a16="http://schemas.microsoft.com/office/drawing/2014/main" id="{5C9097BA-8532-554C-851A-865DB06C8F33}"/>
                      </a:ext>
                    </a:extLst>
                  </p:cNvPr>
                  <p:cNvSpPr/>
                  <p:nvPr/>
                </p:nvSpPr>
                <p:spPr>
                  <a:xfrm>
                    <a:off x="7956376" y="515719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103">
                    <a:extLst>
                      <a:ext uri="{FF2B5EF4-FFF2-40B4-BE49-F238E27FC236}">
                        <a16:creationId xmlns:a16="http://schemas.microsoft.com/office/drawing/2014/main" id="{0086E208-B12E-8646-8D3D-DA4F0B8EDD8E}"/>
                      </a:ext>
                    </a:extLst>
                  </p:cNvPr>
                  <p:cNvSpPr/>
                  <p:nvPr/>
                </p:nvSpPr>
                <p:spPr>
                  <a:xfrm>
                    <a:off x="7812360" y="4869160"/>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104">
                    <a:extLst>
                      <a:ext uri="{FF2B5EF4-FFF2-40B4-BE49-F238E27FC236}">
                        <a16:creationId xmlns:a16="http://schemas.microsoft.com/office/drawing/2014/main" id="{DFCB673B-E77C-7143-99D0-53F07D9C1E6D}"/>
                      </a:ext>
                    </a:extLst>
                  </p:cNvPr>
                  <p:cNvSpPr/>
                  <p:nvPr/>
                </p:nvSpPr>
                <p:spPr>
                  <a:xfrm>
                    <a:off x="7812360" y="5085184"/>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 name="Right Arrow 106">
                <a:extLst>
                  <a:ext uri="{FF2B5EF4-FFF2-40B4-BE49-F238E27FC236}">
                    <a16:creationId xmlns:a16="http://schemas.microsoft.com/office/drawing/2014/main" id="{B5539CC8-282A-774A-9A6E-AB2D812B3F22}"/>
                  </a:ext>
                </a:extLst>
              </p:cNvPr>
              <p:cNvSpPr/>
              <p:nvPr/>
            </p:nvSpPr>
            <p:spPr>
              <a:xfrm>
                <a:off x="7884368" y="4941168"/>
                <a:ext cx="79208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Arrow 107">
                <a:extLst>
                  <a:ext uri="{FF2B5EF4-FFF2-40B4-BE49-F238E27FC236}">
                    <a16:creationId xmlns:a16="http://schemas.microsoft.com/office/drawing/2014/main" id="{A4D595B7-4AFC-5943-99F1-4EAE84AA80E0}"/>
                  </a:ext>
                </a:extLst>
              </p:cNvPr>
              <p:cNvSpPr/>
              <p:nvPr/>
            </p:nvSpPr>
            <p:spPr>
              <a:xfrm rot="-10800000">
                <a:off x="4644007" y="6309320"/>
                <a:ext cx="79208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TextBox 85">
              <a:extLst>
                <a:ext uri="{FF2B5EF4-FFF2-40B4-BE49-F238E27FC236}">
                  <a16:creationId xmlns:a16="http://schemas.microsoft.com/office/drawing/2014/main" id="{124D24AA-0EE9-B44A-867E-7351832A93AC}"/>
                </a:ext>
              </a:extLst>
            </p:cNvPr>
            <p:cNvSpPr txBox="1"/>
            <p:nvPr/>
          </p:nvSpPr>
          <p:spPr>
            <a:xfrm>
              <a:off x="6394583" y="3105934"/>
              <a:ext cx="1877502" cy="338554"/>
            </a:xfrm>
            <a:prstGeom prst="rect">
              <a:avLst/>
            </a:prstGeom>
            <a:noFill/>
          </p:spPr>
          <p:txBody>
            <a:bodyPr wrap="none" rtlCol="0">
              <a:spAutoFit/>
            </a:bodyPr>
            <a:lstStyle/>
            <a:p>
              <a:r>
                <a:rPr lang="en-US" sz="1600" dirty="0"/>
                <a:t>Participant nucleons</a:t>
              </a:r>
            </a:p>
          </p:txBody>
        </p:sp>
        <p:sp>
          <p:nvSpPr>
            <p:cNvPr id="78" name="TextBox 86">
              <a:extLst>
                <a:ext uri="{FF2B5EF4-FFF2-40B4-BE49-F238E27FC236}">
                  <a16:creationId xmlns:a16="http://schemas.microsoft.com/office/drawing/2014/main" id="{97D2A9E2-ABAF-454D-8C0D-F46A100F236E}"/>
                </a:ext>
              </a:extLst>
            </p:cNvPr>
            <p:cNvSpPr txBox="1"/>
            <p:nvPr/>
          </p:nvSpPr>
          <p:spPr>
            <a:xfrm>
              <a:off x="6255295" y="3783494"/>
              <a:ext cx="1779654" cy="338554"/>
            </a:xfrm>
            <a:prstGeom prst="rect">
              <a:avLst/>
            </a:prstGeom>
            <a:noFill/>
          </p:spPr>
          <p:txBody>
            <a:bodyPr wrap="none" rtlCol="0">
              <a:spAutoFit/>
            </a:bodyPr>
            <a:lstStyle/>
            <a:p>
              <a:r>
                <a:rPr lang="en-US" altLang="ja-JP" sz="1600" dirty="0"/>
                <a:t>Spectator nucleons</a:t>
              </a:r>
              <a:endParaRPr lang="en-US" sz="1600" dirty="0"/>
            </a:p>
          </p:txBody>
        </p:sp>
        <p:sp>
          <p:nvSpPr>
            <p:cNvPr id="79" name="Oval 44">
              <a:extLst>
                <a:ext uri="{FF2B5EF4-FFF2-40B4-BE49-F238E27FC236}">
                  <a16:creationId xmlns:a16="http://schemas.microsoft.com/office/drawing/2014/main" id="{BEAEF1EA-6242-E14C-8AED-D0B580A3D8A4}"/>
                </a:ext>
              </a:extLst>
            </p:cNvPr>
            <p:cNvSpPr/>
            <p:nvPr/>
          </p:nvSpPr>
          <p:spPr>
            <a:xfrm>
              <a:off x="7976123" y="2705971"/>
              <a:ext cx="109300" cy="69784"/>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88">
              <a:extLst>
                <a:ext uri="{FF2B5EF4-FFF2-40B4-BE49-F238E27FC236}">
                  <a16:creationId xmlns:a16="http://schemas.microsoft.com/office/drawing/2014/main" id="{41DC9A4C-6EA5-C94B-B358-93B95EE605C1}"/>
                </a:ext>
              </a:extLst>
            </p:cNvPr>
            <p:cNvSpPr/>
            <p:nvPr/>
          </p:nvSpPr>
          <p:spPr>
            <a:xfrm>
              <a:off x="8108091" y="2429223"/>
              <a:ext cx="109300" cy="69784"/>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9">
              <a:extLst>
                <a:ext uri="{FF2B5EF4-FFF2-40B4-BE49-F238E27FC236}">
                  <a16:creationId xmlns:a16="http://schemas.microsoft.com/office/drawing/2014/main" id="{1FE4691D-78DA-1145-98A1-3E6079E8F6DA}"/>
                </a:ext>
              </a:extLst>
            </p:cNvPr>
            <p:cNvSpPr/>
            <p:nvPr/>
          </p:nvSpPr>
          <p:spPr>
            <a:xfrm>
              <a:off x="8287317" y="2805587"/>
              <a:ext cx="109300" cy="69784"/>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90">
              <a:extLst>
                <a:ext uri="{FF2B5EF4-FFF2-40B4-BE49-F238E27FC236}">
                  <a16:creationId xmlns:a16="http://schemas.microsoft.com/office/drawing/2014/main" id="{95CD2B20-F884-6F43-A429-22A035FC3058}"/>
                </a:ext>
              </a:extLst>
            </p:cNvPr>
            <p:cNvSpPr/>
            <p:nvPr/>
          </p:nvSpPr>
          <p:spPr>
            <a:xfrm>
              <a:off x="8282330" y="2568319"/>
              <a:ext cx="109300" cy="69784"/>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3" name="Straight Arrow Connector 47">
              <a:extLst>
                <a:ext uri="{FF2B5EF4-FFF2-40B4-BE49-F238E27FC236}">
                  <a16:creationId xmlns:a16="http://schemas.microsoft.com/office/drawing/2014/main" id="{3E590C6C-CB9C-184C-B4DB-618293FB68B7}"/>
                </a:ext>
              </a:extLst>
            </p:cNvPr>
            <p:cNvCxnSpPr/>
            <p:nvPr/>
          </p:nvCxnSpPr>
          <p:spPr>
            <a:xfrm flipH="1" flipV="1">
              <a:off x="8215752" y="2593021"/>
              <a:ext cx="74323" cy="230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105">
              <a:extLst>
                <a:ext uri="{FF2B5EF4-FFF2-40B4-BE49-F238E27FC236}">
                  <a16:creationId xmlns:a16="http://schemas.microsoft.com/office/drawing/2014/main" id="{28BB10B2-F676-2342-AFA7-EDD8E8F9756F}"/>
                </a:ext>
              </a:extLst>
            </p:cNvPr>
            <p:cNvCxnSpPr/>
            <p:nvPr/>
          </p:nvCxnSpPr>
          <p:spPr>
            <a:xfrm>
              <a:off x="8332354" y="2593020"/>
              <a:ext cx="59276" cy="2023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109">
              <a:extLst>
                <a:ext uri="{FF2B5EF4-FFF2-40B4-BE49-F238E27FC236}">
                  <a16:creationId xmlns:a16="http://schemas.microsoft.com/office/drawing/2014/main" id="{00483074-FAB5-6D4A-9CA4-0C75E45132FA}"/>
                </a:ext>
              </a:extLst>
            </p:cNvPr>
            <p:cNvCxnSpPr/>
            <p:nvPr/>
          </p:nvCxnSpPr>
          <p:spPr>
            <a:xfrm flipV="1">
              <a:off x="8031235" y="2456565"/>
              <a:ext cx="83211" cy="2235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110">
              <a:extLst>
                <a:ext uri="{FF2B5EF4-FFF2-40B4-BE49-F238E27FC236}">
                  <a16:creationId xmlns:a16="http://schemas.microsoft.com/office/drawing/2014/main" id="{9B3E617F-ADD2-8544-AC22-6A305A434704}"/>
                </a:ext>
              </a:extLst>
            </p:cNvPr>
            <p:cNvCxnSpPr>
              <a:stCxn id="80" idx="4"/>
              <a:endCxn id="79" idx="7"/>
            </p:cNvCxnSpPr>
            <p:nvPr/>
          </p:nvCxnSpPr>
          <p:spPr>
            <a:xfrm flipH="1">
              <a:off x="8069417" y="2499007"/>
              <a:ext cx="93325" cy="2171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7" name="Oval Callout 83">
              <a:extLst>
                <a:ext uri="{FF2B5EF4-FFF2-40B4-BE49-F238E27FC236}">
                  <a16:creationId xmlns:a16="http://schemas.microsoft.com/office/drawing/2014/main" id="{B15C2600-E760-9E4F-9635-7E8D6B35962D}"/>
                </a:ext>
              </a:extLst>
            </p:cNvPr>
            <p:cNvSpPr/>
            <p:nvPr/>
          </p:nvSpPr>
          <p:spPr>
            <a:xfrm>
              <a:off x="7805680" y="2368036"/>
              <a:ext cx="747380" cy="612648"/>
            </a:xfrm>
            <a:prstGeom prst="wedgeEllipseCallout">
              <a:avLst>
                <a:gd name="adj1" fmla="val 62974"/>
                <a:gd name="adj2" fmla="val 92881"/>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3" name="グループ化 92">
            <a:extLst>
              <a:ext uri="{FF2B5EF4-FFF2-40B4-BE49-F238E27FC236}">
                <a16:creationId xmlns:a16="http://schemas.microsoft.com/office/drawing/2014/main" id="{C8882689-37B2-C94F-ABBD-97F641CDFF54}"/>
              </a:ext>
            </a:extLst>
          </p:cNvPr>
          <p:cNvGrpSpPr/>
          <p:nvPr/>
        </p:nvGrpSpPr>
        <p:grpSpPr>
          <a:xfrm>
            <a:off x="9788808" y="1109131"/>
            <a:ext cx="1958018" cy="1372740"/>
            <a:chOff x="9734253" y="1345840"/>
            <a:chExt cx="1958018" cy="1372740"/>
          </a:xfrm>
        </p:grpSpPr>
        <p:graphicFrame>
          <p:nvGraphicFramePr>
            <p:cNvPr id="171" name="Object 44">
              <a:extLst>
                <a:ext uri="{FF2B5EF4-FFF2-40B4-BE49-F238E27FC236}">
                  <a16:creationId xmlns:a16="http://schemas.microsoft.com/office/drawing/2014/main" id="{328FDEF4-8350-DF43-99A6-11789173187F}"/>
                </a:ext>
              </a:extLst>
            </p:cNvPr>
            <p:cNvGraphicFramePr>
              <a:graphicFrameLocks noChangeAspect="1"/>
            </p:cNvGraphicFramePr>
            <p:nvPr>
              <p:extLst>
                <p:ext uri="{D42A27DB-BD31-4B8C-83A1-F6EECF244321}">
                  <p14:modId xmlns:p14="http://schemas.microsoft.com/office/powerpoint/2010/main" val="1965248601"/>
                </p:ext>
              </p:extLst>
            </p:nvPr>
          </p:nvGraphicFramePr>
          <p:xfrm>
            <a:off x="9734253" y="2176564"/>
            <a:ext cx="1958018" cy="542016"/>
          </p:xfrm>
          <a:graphic>
            <a:graphicData uri="http://schemas.openxmlformats.org/presentationml/2006/ole">
              <mc:AlternateContent xmlns:mc="http://schemas.openxmlformats.org/markup-compatibility/2006">
                <mc:Choice xmlns:v="urn:schemas-microsoft-com:vml" Requires="v">
                  <p:oleObj spid="_x0000_s230517" name="Equation" r:id="rId3" imgW="2057400" imgH="634680" progId="Equation.3">
                    <p:embed/>
                  </p:oleObj>
                </mc:Choice>
                <mc:Fallback>
                  <p:oleObj name="Equation" r:id="rId3" imgW="2057400" imgH="634680" progId="Equation.3">
                    <p:embed/>
                    <p:pic>
                      <p:nvPicPr>
                        <p:cNvPr id="36" name="Object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4253" y="2176564"/>
                          <a:ext cx="1958018" cy="542016"/>
                        </a:xfrm>
                        <a:prstGeom prst="rect">
                          <a:avLst/>
                        </a:prstGeom>
                        <a:solidFill>
                          <a:srgbClr val="FFFF99"/>
                        </a:solidFill>
                        <a:ln w="12700">
                          <a:solidFill>
                            <a:srgbClr val="FF0000"/>
                          </a:solidFill>
                          <a:miter lim="800000"/>
                          <a:headEnd/>
                          <a:tailEnd/>
                        </a:ln>
                      </p:spPr>
                    </p:pic>
                  </p:oleObj>
                </mc:Fallback>
              </mc:AlternateContent>
            </a:graphicData>
          </a:graphic>
        </p:graphicFrame>
        <p:grpSp>
          <p:nvGrpSpPr>
            <p:cNvPr id="172" name="Group 45">
              <a:extLst>
                <a:ext uri="{FF2B5EF4-FFF2-40B4-BE49-F238E27FC236}">
                  <a16:creationId xmlns:a16="http://schemas.microsoft.com/office/drawing/2014/main" id="{9DFF9C92-FA62-6E43-BDB2-5E0CA560C75C}"/>
                </a:ext>
              </a:extLst>
            </p:cNvPr>
            <p:cNvGrpSpPr>
              <a:grpSpLocks noChangeAspect="1"/>
            </p:cNvGrpSpPr>
            <p:nvPr/>
          </p:nvGrpSpPr>
          <p:grpSpPr bwMode="auto">
            <a:xfrm>
              <a:off x="10091689" y="1345840"/>
              <a:ext cx="1012468" cy="764644"/>
              <a:chOff x="2526" y="1779"/>
              <a:chExt cx="1165" cy="972"/>
            </a:xfrm>
          </p:grpSpPr>
          <p:sp>
            <p:nvSpPr>
              <p:cNvPr id="173" name="Oval 46">
                <a:extLst>
                  <a:ext uri="{FF2B5EF4-FFF2-40B4-BE49-F238E27FC236}">
                    <a16:creationId xmlns:a16="http://schemas.microsoft.com/office/drawing/2014/main" id="{004EBF4D-8304-D742-822B-7B2015F737A6}"/>
                  </a:ext>
                </a:extLst>
              </p:cNvPr>
              <p:cNvSpPr>
                <a:spLocks noChangeAspect="1" noChangeArrowheads="1"/>
              </p:cNvSpPr>
              <p:nvPr/>
            </p:nvSpPr>
            <p:spPr bwMode="auto">
              <a:xfrm>
                <a:off x="3392" y="2091"/>
                <a:ext cx="299" cy="660"/>
              </a:xfrm>
              <a:prstGeom prst="ellipse">
                <a:avLst/>
              </a:prstGeom>
              <a:gradFill rotWithShape="0">
                <a:gsLst>
                  <a:gs pos="0">
                    <a:schemeClr val="accent1"/>
                  </a:gs>
                  <a:gs pos="100000">
                    <a:schemeClr val="accent1">
                      <a:gamma/>
                      <a:tint val="45490"/>
                      <a:invGamma/>
                    </a:schemeClr>
                  </a:gs>
                </a:gsLst>
                <a:path path="shape">
                  <a:fillToRect l="50000" t="50000" r="50000" b="50000"/>
                </a:path>
              </a:gradFill>
              <a:ln w="50800">
                <a:solidFill>
                  <a:srgbClr val="FFC68D"/>
                </a:solidFill>
                <a:round/>
                <a:headEnd/>
                <a:tailEnd type="none" w="lg" len="med"/>
              </a:ln>
              <a:effectLst/>
            </p:spPr>
            <p:txBody>
              <a:bodyPr wrap="none" anchor="ctr">
                <a:spAutoFit/>
              </a:bodyPr>
              <a:lstStyle/>
              <a:p>
                <a:endParaRPr lang="en-US"/>
              </a:p>
            </p:txBody>
          </p:sp>
          <p:sp>
            <p:nvSpPr>
              <p:cNvPr id="174" name="Oval 47">
                <a:extLst>
                  <a:ext uri="{FF2B5EF4-FFF2-40B4-BE49-F238E27FC236}">
                    <a16:creationId xmlns:a16="http://schemas.microsoft.com/office/drawing/2014/main" id="{BB220DE4-D349-7D41-8617-19DB3B58A90B}"/>
                  </a:ext>
                </a:extLst>
              </p:cNvPr>
              <p:cNvSpPr>
                <a:spLocks noChangeAspect="1" noChangeArrowheads="1"/>
              </p:cNvSpPr>
              <p:nvPr/>
            </p:nvSpPr>
            <p:spPr bwMode="auto">
              <a:xfrm>
                <a:off x="2913" y="1779"/>
                <a:ext cx="299" cy="660"/>
              </a:xfrm>
              <a:prstGeom prst="ellipse">
                <a:avLst/>
              </a:prstGeom>
              <a:gradFill rotWithShape="0">
                <a:gsLst>
                  <a:gs pos="0">
                    <a:schemeClr val="accent1"/>
                  </a:gs>
                  <a:gs pos="100000">
                    <a:schemeClr val="accent1">
                      <a:gamma/>
                      <a:tint val="45490"/>
                      <a:invGamma/>
                    </a:schemeClr>
                  </a:gs>
                </a:gsLst>
                <a:path path="shape">
                  <a:fillToRect l="50000" t="50000" r="50000" b="50000"/>
                </a:path>
              </a:gradFill>
              <a:ln w="50800">
                <a:solidFill>
                  <a:srgbClr val="FFC68D"/>
                </a:solidFill>
                <a:round/>
                <a:headEnd/>
                <a:tailEnd type="none" w="lg" len="med"/>
              </a:ln>
              <a:effectLst/>
            </p:spPr>
            <p:txBody>
              <a:bodyPr wrap="none" anchor="ctr">
                <a:spAutoFit/>
              </a:bodyPr>
              <a:lstStyle/>
              <a:p>
                <a:endParaRPr lang="en-US"/>
              </a:p>
            </p:txBody>
          </p:sp>
          <p:sp>
            <p:nvSpPr>
              <p:cNvPr id="175" name="Freeform 48">
                <a:extLst>
                  <a:ext uri="{FF2B5EF4-FFF2-40B4-BE49-F238E27FC236}">
                    <a16:creationId xmlns:a16="http://schemas.microsoft.com/office/drawing/2014/main" id="{68777752-8A04-224B-A8B2-88B019AF3CEB}"/>
                  </a:ext>
                </a:extLst>
              </p:cNvPr>
              <p:cNvSpPr>
                <a:spLocks noChangeAspect="1"/>
              </p:cNvSpPr>
              <p:nvPr/>
            </p:nvSpPr>
            <p:spPr bwMode="auto">
              <a:xfrm>
                <a:off x="2992" y="2048"/>
                <a:ext cx="576" cy="469"/>
              </a:xfrm>
              <a:custGeom>
                <a:avLst/>
                <a:gdLst/>
                <a:ahLst/>
                <a:cxnLst>
                  <a:cxn ang="0">
                    <a:pos x="0" y="48"/>
                  </a:cxn>
                  <a:cxn ang="0">
                    <a:pos x="528" y="48"/>
                  </a:cxn>
                  <a:cxn ang="0">
                    <a:pos x="480" y="0"/>
                  </a:cxn>
                  <a:cxn ang="0">
                    <a:pos x="48" y="0"/>
                  </a:cxn>
                  <a:cxn ang="0">
                    <a:pos x="0" y="48"/>
                  </a:cxn>
                </a:cxnLst>
                <a:rect l="0" t="0" r="r" b="b"/>
                <a:pathLst>
                  <a:path w="528" h="48">
                    <a:moveTo>
                      <a:pt x="0" y="48"/>
                    </a:moveTo>
                    <a:lnTo>
                      <a:pt x="528" y="48"/>
                    </a:lnTo>
                    <a:lnTo>
                      <a:pt x="480" y="0"/>
                    </a:lnTo>
                    <a:lnTo>
                      <a:pt x="48" y="0"/>
                    </a:lnTo>
                    <a:lnTo>
                      <a:pt x="0" y="48"/>
                    </a:lnTo>
                    <a:close/>
                  </a:path>
                </a:pathLst>
              </a:custGeom>
              <a:solidFill>
                <a:srgbClr val="3366FF">
                  <a:alpha val="50000"/>
                </a:srgbClr>
              </a:solidFill>
              <a:ln w="50800" cap="flat" cmpd="sng">
                <a:noFill/>
                <a:prstDash val="solid"/>
                <a:round/>
                <a:headEnd type="none" w="med" len="med"/>
                <a:tailEnd type="none" w="lg" len="med"/>
              </a:ln>
              <a:effectLst/>
            </p:spPr>
            <p:txBody>
              <a:bodyPr>
                <a:spAutoFit/>
              </a:bodyPr>
              <a:lstStyle/>
              <a:p>
                <a:endParaRPr lang="en-US"/>
              </a:p>
            </p:txBody>
          </p:sp>
          <p:sp>
            <p:nvSpPr>
              <p:cNvPr id="176" name="Line 49">
                <a:extLst>
                  <a:ext uri="{FF2B5EF4-FFF2-40B4-BE49-F238E27FC236}">
                    <a16:creationId xmlns:a16="http://schemas.microsoft.com/office/drawing/2014/main" id="{D6D4CEE0-42BF-0E47-83F9-E2371BC1A63D}"/>
                  </a:ext>
                </a:extLst>
              </p:cNvPr>
              <p:cNvSpPr>
                <a:spLocks noChangeAspect="1" noChangeShapeType="1"/>
              </p:cNvSpPr>
              <p:nvPr/>
            </p:nvSpPr>
            <p:spPr bwMode="auto">
              <a:xfrm flipV="1">
                <a:off x="2526" y="2505"/>
                <a:ext cx="1056" cy="12"/>
              </a:xfrm>
              <a:prstGeom prst="line">
                <a:avLst/>
              </a:prstGeom>
              <a:noFill/>
              <a:ln w="50800">
                <a:solidFill>
                  <a:srgbClr val="0000FF"/>
                </a:solidFill>
                <a:prstDash val="sysDot"/>
                <a:round/>
                <a:headEnd/>
                <a:tailEnd type="none" w="lg" len="med"/>
              </a:ln>
              <a:effectLst/>
            </p:spPr>
            <p:txBody>
              <a:bodyPr>
                <a:spAutoFit/>
              </a:bodyPr>
              <a:lstStyle/>
              <a:p>
                <a:endParaRPr lang="en-US"/>
              </a:p>
            </p:txBody>
          </p:sp>
          <p:sp>
            <p:nvSpPr>
              <p:cNvPr id="177" name="Line 50">
                <a:extLst>
                  <a:ext uri="{FF2B5EF4-FFF2-40B4-BE49-F238E27FC236}">
                    <a16:creationId xmlns:a16="http://schemas.microsoft.com/office/drawing/2014/main" id="{03920E57-74A5-5A47-B92C-27B4060A64D1}"/>
                  </a:ext>
                </a:extLst>
              </p:cNvPr>
              <p:cNvSpPr>
                <a:spLocks noChangeAspect="1" noChangeShapeType="1"/>
              </p:cNvSpPr>
              <p:nvPr/>
            </p:nvSpPr>
            <p:spPr bwMode="auto">
              <a:xfrm>
                <a:off x="2526" y="2097"/>
                <a:ext cx="384" cy="0"/>
              </a:xfrm>
              <a:prstGeom prst="line">
                <a:avLst/>
              </a:prstGeom>
              <a:noFill/>
              <a:ln w="50800">
                <a:solidFill>
                  <a:srgbClr val="0000FF"/>
                </a:solidFill>
                <a:prstDash val="sysDot"/>
                <a:round/>
                <a:headEnd/>
                <a:tailEnd type="none" w="lg" len="med"/>
              </a:ln>
              <a:effectLst/>
            </p:spPr>
            <p:txBody>
              <a:bodyPr>
                <a:spAutoFit/>
              </a:bodyPr>
              <a:lstStyle/>
              <a:p>
                <a:endParaRPr lang="en-US"/>
              </a:p>
            </p:txBody>
          </p:sp>
          <p:graphicFrame>
            <p:nvGraphicFramePr>
              <p:cNvPr id="178" name="Object 51">
                <a:extLst>
                  <a:ext uri="{FF2B5EF4-FFF2-40B4-BE49-F238E27FC236}">
                    <a16:creationId xmlns:a16="http://schemas.microsoft.com/office/drawing/2014/main" id="{51835F79-6C08-394F-AA76-3BEE10AC7A51}"/>
                  </a:ext>
                </a:extLst>
              </p:cNvPr>
              <p:cNvGraphicFramePr>
                <a:graphicFrameLocks noChangeAspect="1"/>
              </p:cNvGraphicFramePr>
              <p:nvPr/>
            </p:nvGraphicFramePr>
            <p:xfrm>
              <a:off x="2618" y="2152"/>
              <a:ext cx="201" cy="281"/>
            </p:xfrm>
            <a:graphic>
              <a:graphicData uri="http://schemas.openxmlformats.org/presentationml/2006/ole">
                <mc:AlternateContent xmlns:mc="http://schemas.openxmlformats.org/markup-compatibility/2006">
                  <mc:Choice xmlns:v="urn:schemas-microsoft-com:vml" Requires="v">
                    <p:oleObj spid="_x0000_s230518" name="Equation" r:id="rId5" imgW="126720" imgH="177480" progId="Equation.3">
                      <p:embed/>
                    </p:oleObj>
                  </mc:Choice>
                  <mc:Fallback>
                    <p:oleObj name="Equation" r:id="rId5" imgW="126720" imgH="177480" progId="Equation.3">
                      <p:embed/>
                      <p:pic>
                        <p:nvPicPr>
                          <p:cNvPr id="43" name="Object 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8" y="2152"/>
                            <a:ext cx="201" cy="281"/>
                          </a:xfrm>
                          <a:prstGeom prst="rect">
                            <a:avLst/>
                          </a:prstGeom>
                          <a:noFill/>
                          <a:ln>
                            <a:noFill/>
                          </a:ln>
                          <a:extLst>
                            <a:ext uri="{909E8E84-426E-40dd-AFC4-6F175D3DCCD1}">
                              <a14:hiddenFill xmlns:a14="http://schemas.microsoft.com/office/drawing/2010/main" xmlns="">
                                <a:solidFill>
                                  <a:srgbClr val="FFFF99"/>
                                </a:solidFill>
                              </a14:hiddenFill>
                            </a:ext>
                            <a:ext uri="{91240B29-F687-4f45-9708-019B960494DF}">
                              <a14:hiddenLine xmlns:a14="http://schemas.microsoft.com/office/drawing/2010/main" xmlns="" w="12700">
                                <a:solidFill>
                                  <a:srgbClr val="FF0000"/>
                                </a:solidFill>
                                <a:miter lim="800000"/>
                                <a:headEnd/>
                                <a:tailEnd/>
                              </a14:hiddenLine>
                            </a:ext>
                          </a:extLst>
                        </p:spPr>
                      </p:pic>
                    </p:oleObj>
                  </mc:Fallback>
                </mc:AlternateContent>
              </a:graphicData>
            </a:graphic>
          </p:graphicFrame>
        </p:grpSp>
      </p:grpSp>
      <p:grpSp>
        <p:nvGrpSpPr>
          <p:cNvPr id="91" name="グループ化 90">
            <a:extLst>
              <a:ext uri="{FF2B5EF4-FFF2-40B4-BE49-F238E27FC236}">
                <a16:creationId xmlns:a16="http://schemas.microsoft.com/office/drawing/2014/main" id="{D4AB22C4-3196-9943-B5AD-1231289726F5}"/>
              </a:ext>
            </a:extLst>
          </p:cNvPr>
          <p:cNvGrpSpPr/>
          <p:nvPr/>
        </p:nvGrpSpPr>
        <p:grpSpPr>
          <a:xfrm>
            <a:off x="9351886" y="3543620"/>
            <a:ext cx="2621859" cy="2862162"/>
            <a:chOff x="9412224" y="3561093"/>
            <a:chExt cx="2621859" cy="2862162"/>
          </a:xfrm>
        </p:grpSpPr>
        <p:pic>
          <p:nvPicPr>
            <p:cNvPr id="88" name="図 87">
              <a:extLst>
                <a:ext uri="{FF2B5EF4-FFF2-40B4-BE49-F238E27FC236}">
                  <a16:creationId xmlns:a16="http://schemas.microsoft.com/office/drawing/2014/main" id="{E72B28D4-DA1D-9844-8B67-7B30169D209F}"/>
                </a:ext>
              </a:extLst>
            </p:cNvPr>
            <p:cNvPicPr>
              <a:picLocks noChangeAspect="1"/>
            </p:cNvPicPr>
            <p:nvPr/>
          </p:nvPicPr>
          <p:blipFill rotWithShape="1">
            <a:blip r:embed="rId7"/>
            <a:srcRect l="21546" r="20522" b="19018"/>
            <a:stretch/>
          </p:blipFill>
          <p:spPr>
            <a:xfrm>
              <a:off x="9412224" y="3813178"/>
              <a:ext cx="2621859" cy="2487575"/>
            </a:xfrm>
            <a:prstGeom prst="rect">
              <a:avLst/>
            </a:prstGeom>
          </p:spPr>
        </p:pic>
        <p:sp>
          <p:nvSpPr>
            <p:cNvPr id="7" name="テキスト ボックス 6">
              <a:extLst>
                <a:ext uri="{FF2B5EF4-FFF2-40B4-BE49-F238E27FC236}">
                  <a16:creationId xmlns:a16="http://schemas.microsoft.com/office/drawing/2014/main" id="{1A782704-42B1-554D-BF32-42DD85CCF34C}"/>
                </a:ext>
              </a:extLst>
            </p:cNvPr>
            <p:cNvSpPr txBox="1"/>
            <p:nvPr/>
          </p:nvSpPr>
          <p:spPr>
            <a:xfrm>
              <a:off x="9813308" y="3561093"/>
              <a:ext cx="1973938" cy="369332"/>
            </a:xfrm>
            <a:prstGeom prst="rect">
              <a:avLst/>
            </a:prstGeom>
            <a:noFill/>
          </p:spPr>
          <p:txBody>
            <a:bodyPr wrap="none" rtlCol="0">
              <a:spAutoFit/>
            </a:bodyPr>
            <a:lstStyle/>
            <a:p>
              <a:r>
                <a:rPr kumimoji="1" lang="en-US" altLang="ja-US" dirty="0" err="1"/>
                <a:t>N</a:t>
              </a:r>
              <a:r>
                <a:rPr kumimoji="1" lang="en-US" altLang="ja-US" baseline="-25000" dirty="0" err="1"/>
                <a:t>coll</a:t>
              </a:r>
              <a:r>
                <a:rPr kumimoji="1" lang="en-US" altLang="ja-US" dirty="0"/>
                <a:t>, </a:t>
              </a:r>
              <a:r>
                <a:rPr kumimoji="1" lang="en-US" altLang="ja-US" dirty="0" err="1"/>
                <a:t>N</a:t>
              </a:r>
              <a:r>
                <a:rPr kumimoji="1" lang="en-US" altLang="ja-US" baseline="-25000" dirty="0" err="1"/>
                <a:t>part</a:t>
              </a:r>
              <a:r>
                <a:rPr kumimoji="1" lang="en-US" altLang="ja-US" dirty="0"/>
                <a:t> in </a:t>
              </a:r>
              <a:r>
                <a:rPr kumimoji="1" lang="en-US" altLang="ja-US" dirty="0" err="1"/>
                <a:t>Au+Au</a:t>
              </a:r>
              <a:endParaRPr kumimoji="1" lang="ja-US" altLang="en-US" dirty="0"/>
            </a:p>
          </p:txBody>
        </p:sp>
        <p:sp>
          <p:nvSpPr>
            <p:cNvPr id="89" name="テキスト ボックス 88">
              <a:extLst>
                <a:ext uri="{FF2B5EF4-FFF2-40B4-BE49-F238E27FC236}">
                  <a16:creationId xmlns:a16="http://schemas.microsoft.com/office/drawing/2014/main" id="{8588F302-9EE1-4E49-9CE6-D1AF0ADD2ACD}"/>
                </a:ext>
              </a:extLst>
            </p:cNvPr>
            <p:cNvSpPr txBox="1"/>
            <p:nvPr/>
          </p:nvSpPr>
          <p:spPr>
            <a:xfrm>
              <a:off x="10525041" y="4446651"/>
              <a:ext cx="550472" cy="369332"/>
            </a:xfrm>
            <a:prstGeom prst="rect">
              <a:avLst/>
            </a:prstGeom>
            <a:noFill/>
          </p:spPr>
          <p:txBody>
            <a:bodyPr wrap="none" rtlCol="0">
              <a:spAutoFit/>
            </a:bodyPr>
            <a:lstStyle/>
            <a:p>
              <a:r>
                <a:rPr kumimoji="1" lang="en-US" altLang="ja-US" dirty="0" err="1"/>
                <a:t>N</a:t>
              </a:r>
              <a:r>
                <a:rPr kumimoji="1" lang="en-US" altLang="ja-US" baseline="-25000" dirty="0" err="1"/>
                <a:t>coll</a:t>
              </a:r>
              <a:endParaRPr kumimoji="1" lang="ja-US" altLang="en-US" baseline="-25000" dirty="0"/>
            </a:p>
          </p:txBody>
        </p:sp>
        <p:sp>
          <p:nvSpPr>
            <p:cNvPr id="100" name="テキスト ボックス 99">
              <a:extLst>
                <a:ext uri="{FF2B5EF4-FFF2-40B4-BE49-F238E27FC236}">
                  <a16:creationId xmlns:a16="http://schemas.microsoft.com/office/drawing/2014/main" id="{E4863ABF-7FFD-674F-A8CE-CF84FC0603BE}"/>
                </a:ext>
              </a:extLst>
            </p:cNvPr>
            <p:cNvSpPr txBox="1"/>
            <p:nvPr/>
          </p:nvSpPr>
          <p:spPr>
            <a:xfrm>
              <a:off x="10125443" y="5373702"/>
              <a:ext cx="591829" cy="369332"/>
            </a:xfrm>
            <a:prstGeom prst="rect">
              <a:avLst/>
            </a:prstGeom>
            <a:noFill/>
          </p:spPr>
          <p:txBody>
            <a:bodyPr wrap="none" rtlCol="0">
              <a:spAutoFit/>
            </a:bodyPr>
            <a:lstStyle/>
            <a:p>
              <a:r>
                <a:rPr kumimoji="1" lang="en-US" altLang="ja-US" dirty="0" err="1"/>
                <a:t>N</a:t>
              </a:r>
              <a:r>
                <a:rPr kumimoji="1" lang="en-US" altLang="ja-US" baseline="-25000" dirty="0" err="1"/>
                <a:t>part</a:t>
              </a:r>
              <a:endParaRPr kumimoji="1" lang="ja-US" altLang="en-US" baseline="-25000" dirty="0"/>
            </a:p>
          </p:txBody>
        </p:sp>
        <p:sp>
          <p:nvSpPr>
            <p:cNvPr id="90" name="テキスト ボックス 89">
              <a:extLst>
                <a:ext uri="{FF2B5EF4-FFF2-40B4-BE49-F238E27FC236}">
                  <a16:creationId xmlns:a16="http://schemas.microsoft.com/office/drawing/2014/main" id="{6AEE2832-D020-0F4E-B0F2-91EEB22A60D5}"/>
                </a:ext>
              </a:extLst>
            </p:cNvPr>
            <p:cNvSpPr txBox="1"/>
            <p:nvPr/>
          </p:nvSpPr>
          <p:spPr>
            <a:xfrm>
              <a:off x="10595258" y="6053923"/>
              <a:ext cx="758541" cy="369332"/>
            </a:xfrm>
            <a:prstGeom prst="rect">
              <a:avLst/>
            </a:prstGeom>
            <a:noFill/>
          </p:spPr>
          <p:txBody>
            <a:bodyPr wrap="none" rtlCol="0">
              <a:spAutoFit/>
            </a:bodyPr>
            <a:lstStyle/>
            <a:p>
              <a:r>
                <a:rPr kumimoji="1" lang="en-US" altLang="ja-US" dirty="0"/>
                <a:t>b [</a:t>
              </a:r>
              <a:r>
                <a:rPr kumimoji="1" lang="en-US" altLang="ja-US" dirty="0" err="1"/>
                <a:t>fm</a:t>
              </a:r>
              <a:r>
                <a:rPr kumimoji="1" lang="en-US" altLang="ja-US" dirty="0"/>
                <a:t>]</a:t>
              </a:r>
              <a:endParaRPr kumimoji="1" lang="ja-US" altLang="en-US" dirty="0"/>
            </a:p>
          </p:txBody>
        </p:sp>
      </p:grpSp>
    </p:spTree>
    <p:extLst>
      <p:ext uri="{BB962C8B-B14F-4D97-AF65-F5344CB8AC3E}">
        <p14:creationId xmlns:p14="http://schemas.microsoft.com/office/powerpoint/2010/main" val="3051434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BEC508-5C63-6341-9755-1A1C32C98504}"/>
              </a:ext>
            </a:extLst>
          </p:cNvPr>
          <p:cNvSpPr>
            <a:spLocks noGrp="1"/>
          </p:cNvSpPr>
          <p:nvPr>
            <p:ph type="title"/>
          </p:nvPr>
        </p:nvSpPr>
        <p:spPr/>
        <p:txBody>
          <a:bodyPr/>
          <a:lstStyle/>
          <a:p>
            <a:r>
              <a:rPr kumimoji="1" lang="en-US" altLang="ja-US" dirty="0"/>
              <a:t>Introduction</a:t>
            </a:r>
            <a:endParaRPr kumimoji="1" lang="ja-US" altLang="en-US" dirty="0"/>
          </a:p>
        </p:txBody>
      </p:sp>
      <p:sp>
        <p:nvSpPr>
          <p:cNvPr id="4" name="日付プレースホルダー 3">
            <a:extLst>
              <a:ext uri="{FF2B5EF4-FFF2-40B4-BE49-F238E27FC236}">
                <a16:creationId xmlns:a16="http://schemas.microsoft.com/office/drawing/2014/main" id="{059BADEC-DDE7-C74D-A2CB-9C1943B6D8F8}"/>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9A9179F5-2B9E-7B46-9739-FEBCA9DFF6A7}"/>
              </a:ext>
            </a:extLst>
          </p:cNvPr>
          <p:cNvSpPr>
            <a:spLocks noGrp="1"/>
          </p:cNvSpPr>
          <p:nvPr>
            <p:ph type="ftr" sz="quarter" idx="11"/>
          </p:nvPr>
        </p:nvSpPr>
        <p:spPr/>
        <p:txBody>
          <a:bodyPr/>
          <a:lstStyle/>
          <a:p>
            <a:r>
              <a:rPr kumimoji="1" lang="en" altLang="ja-US"/>
              <a:t>T. Sakaguchi @ Saga U Lecture</a:t>
            </a:r>
            <a:endParaRPr kumimoji="1" lang="ja-US" altLang="en-US"/>
          </a:p>
        </p:txBody>
      </p:sp>
      <p:sp>
        <p:nvSpPr>
          <p:cNvPr id="6" name="スライド番号プレースホルダー 5">
            <a:extLst>
              <a:ext uri="{FF2B5EF4-FFF2-40B4-BE49-F238E27FC236}">
                <a16:creationId xmlns:a16="http://schemas.microsoft.com/office/drawing/2014/main" id="{15DEE095-E43A-9C42-9C64-165BED9249CD}"/>
              </a:ext>
            </a:extLst>
          </p:cNvPr>
          <p:cNvSpPr>
            <a:spLocks noGrp="1"/>
          </p:cNvSpPr>
          <p:nvPr>
            <p:ph type="sldNum" sz="quarter" idx="12"/>
          </p:nvPr>
        </p:nvSpPr>
        <p:spPr/>
        <p:txBody>
          <a:bodyPr/>
          <a:lstStyle/>
          <a:p>
            <a:fld id="{F9291847-EA59-7F4D-8477-4EA9F25CEBB2}" type="slidenum">
              <a:rPr kumimoji="1" lang="ja-US" altLang="en-US" smtClean="0"/>
              <a:t>2</a:t>
            </a:fld>
            <a:endParaRPr kumimoji="1" lang="ja-US" altLang="en-US"/>
          </a:p>
        </p:txBody>
      </p:sp>
    </p:spTree>
    <p:extLst>
      <p:ext uri="{BB962C8B-B14F-4D97-AF65-F5344CB8AC3E}">
        <p14:creationId xmlns:p14="http://schemas.microsoft.com/office/powerpoint/2010/main" val="1745369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F52BF9-7DA3-A04E-A19C-BCACE797885D}"/>
              </a:ext>
            </a:extLst>
          </p:cNvPr>
          <p:cNvSpPr>
            <a:spLocks noGrp="1"/>
          </p:cNvSpPr>
          <p:nvPr>
            <p:ph type="title"/>
          </p:nvPr>
        </p:nvSpPr>
        <p:spPr/>
        <p:txBody>
          <a:bodyPr>
            <a:normAutofit/>
          </a:bodyPr>
          <a:lstStyle/>
          <a:p>
            <a:r>
              <a:rPr kumimoji="1" lang="en-US" altLang="ja-US" dirty="0"/>
              <a:t>Event triggering and event selection</a:t>
            </a:r>
            <a:endParaRPr kumimoji="1" lang="ja-US" altLang="en-US" dirty="0"/>
          </a:p>
        </p:txBody>
      </p:sp>
      <p:sp>
        <p:nvSpPr>
          <p:cNvPr id="4" name="日付プレースホルダー 3">
            <a:extLst>
              <a:ext uri="{FF2B5EF4-FFF2-40B4-BE49-F238E27FC236}">
                <a16:creationId xmlns:a16="http://schemas.microsoft.com/office/drawing/2014/main" id="{BD3333B0-C7DA-F645-A86E-2764086A7747}"/>
              </a:ext>
            </a:extLst>
          </p:cNvPr>
          <p:cNvSpPr>
            <a:spLocks noGrp="1"/>
          </p:cNvSpPr>
          <p:nvPr>
            <p:ph type="dt" sz="half" idx="10"/>
          </p:nvPr>
        </p:nvSpPr>
        <p:spPr/>
        <p:txBody>
          <a:bodyPr/>
          <a:lstStyle/>
          <a:p>
            <a:r>
              <a:rPr kumimoji="1" lang="en-US" altLang="ja-JP" dirty="0"/>
              <a:t>1/8/2021</a:t>
            </a:r>
            <a:endParaRPr kumimoji="1" lang="ja-US" altLang="en-US" dirty="0"/>
          </a:p>
        </p:txBody>
      </p:sp>
      <p:sp>
        <p:nvSpPr>
          <p:cNvPr id="5" name="フッター プレースホルダー 4">
            <a:extLst>
              <a:ext uri="{FF2B5EF4-FFF2-40B4-BE49-F238E27FC236}">
                <a16:creationId xmlns:a16="http://schemas.microsoft.com/office/drawing/2014/main" id="{52F7244F-0C3E-9B4A-A898-6ED6E4FFDC54}"/>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65C80E82-CB92-4C42-94C7-9ED554003DCE}"/>
              </a:ext>
            </a:extLst>
          </p:cNvPr>
          <p:cNvSpPr>
            <a:spLocks noGrp="1"/>
          </p:cNvSpPr>
          <p:nvPr>
            <p:ph type="sldNum" sz="quarter" idx="12"/>
          </p:nvPr>
        </p:nvSpPr>
        <p:spPr/>
        <p:txBody>
          <a:bodyPr/>
          <a:lstStyle/>
          <a:p>
            <a:fld id="{F9291847-EA59-7F4D-8477-4EA9F25CEBB2}" type="slidenum">
              <a:rPr kumimoji="1" lang="ja-US" altLang="en-US" smtClean="0"/>
              <a:pPr/>
              <a:t>20</a:t>
            </a:fld>
            <a:endParaRPr kumimoji="1" lang="ja-US" altLang="en-US"/>
          </a:p>
        </p:txBody>
      </p:sp>
      <p:sp>
        <p:nvSpPr>
          <p:cNvPr id="33" name="コンテンツ プレースホルダー 32">
            <a:extLst>
              <a:ext uri="{FF2B5EF4-FFF2-40B4-BE49-F238E27FC236}">
                <a16:creationId xmlns:a16="http://schemas.microsoft.com/office/drawing/2014/main" id="{C237936F-F7D6-584C-A21B-28D7B4BA3AE1}"/>
              </a:ext>
            </a:extLst>
          </p:cNvPr>
          <p:cNvSpPr>
            <a:spLocks noGrp="1"/>
          </p:cNvSpPr>
          <p:nvPr>
            <p:ph idx="1"/>
          </p:nvPr>
        </p:nvSpPr>
        <p:spPr>
          <a:xfrm>
            <a:off x="838200" y="1290918"/>
            <a:ext cx="5001754" cy="4886045"/>
          </a:xfrm>
        </p:spPr>
        <p:txBody>
          <a:bodyPr>
            <a:normAutofit fontScale="85000" lnSpcReduction="10000"/>
          </a:bodyPr>
          <a:lstStyle/>
          <a:p>
            <a:r>
              <a:rPr lang="en-US" altLang="ja-US" dirty="0"/>
              <a:t>Use of spectator-participant model</a:t>
            </a:r>
          </a:p>
          <a:p>
            <a:pPr lvl="1"/>
            <a:r>
              <a:rPr lang="en-US" altLang="ja-US" dirty="0"/>
              <a:t>When inelastic collision occurs, spectators and participants nucleons fly to different </a:t>
            </a:r>
            <a:r>
              <a:rPr lang="en-US" altLang="ja-US" dirty="0" err="1"/>
              <a:t>rapidities</a:t>
            </a:r>
            <a:endParaRPr lang="en-US" altLang="ja-US" dirty="0"/>
          </a:p>
          <a:p>
            <a:endParaRPr lang="en-US" altLang="ja-US" dirty="0"/>
          </a:p>
          <a:p>
            <a:r>
              <a:rPr lang="en-US" altLang="ja-US" dirty="0"/>
              <a:t>Fixed target experiment</a:t>
            </a:r>
          </a:p>
          <a:p>
            <a:pPr lvl="1"/>
            <a:r>
              <a:rPr lang="en-US" altLang="ja-US" dirty="0"/>
              <a:t>Spectator nucleons and all </a:t>
            </a:r>
            <a:r>
              <a:rPr lang="en-US" altLang="ja-US" dirty="0" err="1"/>
              <a:t>uninteracted</a:t>
            </a:r>
            <a:r>
              <a:rPr lang="en-US" altLang="ja-US" dirty="0"/>
              <a:t> beams can be detected at hadron calorimeter at zero-degree with respect to beam direction</a:t>
            </a:r>
          </a:p>
          <a:p>
            <a:pPr lvl="1"/>
            <a:r>
              <a:rPr lang="en-US" altLang="ja-US" dirty="0"/>
              <a:t>Higher trigger efficiency</a:t>
            </a:r>
          </a:p>
          <a:p>
            <a:endParaRPr lang="en-US" altLang="ja-US" dirty="0"/>
          </a:p>
          <a:p>
            <a:r>
              <a:rPr lang="en-US" altLang="ja-US" dirty="0"/>
              <a:t>Collider experiment</a:t>
            </a:r>
          </a:p>
          <a:p>
            <a:pPr lvl="1"/>
            <a:r>
              <a:rPr lang="en-US" altLang="ja-US" dirty="0"/>
              <a:t>Zero-degree with respect to beam direction can’t be blocked (otherwise, beam is dumped)</a:t>
            </a:r>
          </a:p>
          <a:p>
            <a:pPr lvl="1"/>
            <a:r>
              <a:rPr lang="en-US" altLang="ja-US" dirty="0"/>
              <a:t>Trigger/select events using neutrons at </a:t>
            </a:r>
            <a:r>
              <a:rPr lang="en-US" altLang="ja-US" dirty="0" err="1"/>
              <a:t>HadCal</a:t>
            </a:r>
            <a:r>
              <a:rPr lang="en-US" altLang="ja-US" dirty="0"/>
              <a:t> at very forward rapidity and charged particles at other rapidity</a:t>
            </a:r>
          </a:p>
          <a:p>
            <a:pPr lvl="1"/>
            <a:r>
              <a:rPr lang="en-US" altLang="ja-US" dirty="0"/>
              <a:t>Lower trigger efficiency</a:t>
            </a:r>
          </a:p>
        </p:txBody>
      </p:sp>
      <p:grpSp>
        <p:nvGrpSpPr>
          <p:cNvPr id="7" name="グループ化 6">
            <a:extLst>
              <a:ext uri="{FF2B5EF4-FFF2-40B4-BE49-F238E27FC236}">
                <a16:creationId xmlns:a16="http://schemas.microsoft.com/office/drawing/2014/main" id="{D8E40A81-E3A7-EE47-A776-90E905D4AB24}"/>
              </a:ext>
            </a:extLst>
          </p:cNvPr>
          <p:cNvGrpSpPr/>
          <p:nvPr/>
        </p:nvGrpSpPr>
        <p:grpSpPr>
          <a:xfrm>
            <a:off x="7121954" y="1681663"/>
            <a:ext cx="3744367" cy="1699611"/>
            <a:chOff x="7065003" y="2310823"/>
            <a:chExt cx="3744367" cy="1699611"/>
          </a:xfrm>
        </p:grpSpPr>
        <p:grpSp>
          <p:nvGrpSpPr>
            <p:cNvPr id="8" name="Group 108">
              <a:extLst>
                <a:ext uri="{FF2B5EF4-FFF2-40B4-BE49-F238E27FC236}">
                  <a16:creationId xmlns:a16="http://schemas.microsoft.com/office/drawing/2014/main" id="{34C98ACF-0613-2446-8D13-1E063DC89D60}"/>
                </a:ext>
              </a:extLst>
            </p:cNvPr>
            <p:cNvGrpSpPr/>
            <p:nvPr/>
          </p:nvGrpSpPr>
          <p:grpSpPr>
            <a:xfrm>
              <a:off x="7386953" y="2714291"/>
              <a:ext cx="2766222" cy="1296143"/>
              <a:chOff x="4644007" y="4752528"/>
              <a:chExt cx="4032449" cy="1889448"/>
            </a:xfrm>
          </p:grpSpPr>
          <p:grpSp>
            <p:nvGrpSpPr>
              <p:cNvPr id="20" name="Group 91">
                <a:extLst>
                  <a:ext uri="{FF2B5EF4-FFF2-40B4-BE49-F238E27FC236}">
                    <a16:creationId xmlns:a16="http://schemas.microsoft.com/office/drawing/2014/main" id="{3685D077-0DA4-6C4B-A86D-AB50905FCCA9}"/>
                  </a:ext>
                </a:extLst>
              </p:cNvPr>
              <p:cNvGrpSpPr/>
              <p:nvPr/>
            </p:nvGrpSpPr>
            <p:grpSpPr>
              <a:xfrm>
                <a:off x="6804248" y="4752528"/>
                <a:ext cx="1196752" cy="1196752"/>
                <a:chOff x="7020272" y="4752528"/>
                <a:chExt cx="1196752" cy="1196752"/>
              </a:xfrm>
            </p:grpSpPr>
            <p:sp>
              <p:nvSpPr>
                <p:cNvPr id="49" name="Chord 49">
                  <a:extLst>
                    <a:ext uri="{FF2B5EF4-FFF2-40B4-BE49-F238E27FC236}">
                      <a16:creationId xmlns:a16="http://schemas.microsoft.com/office/drawing/2014/main" id="{3B9E0BCA-08CC-BF42-A731-36F71BD375BA}"/>
                    </a:ext>
                  </a:extLst>
                </p:cNvPr>
                <p:cNvSpPr/>
                <p:nvPr/>
              </p:nvSpPr>
              <p:spPr>
                <a:xfrm rot="5400000">
                  <a:off x="7020272" y="4752528"/>
                  <a:ext cx="1196752" cy="1196752"/>
                </a:xfrm>
                <a:prstGeom prst="chord">
                  <a:avLst>
                    <a:gd name="adj1" fmla="val 5343643"/>
                    <a:gd name="adj2" fmla="val 1620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63">
                  <a:extLst>
                    <a:ext uri="{FF2B5EF4-FFF2-40B4-BE49-F238E27FC236}">
                      <a16:creationId xmlns:a16="http://schemas.microsoft.com/office/drawing/2014/main" id="{9B6A5F5C-AD85-5640-A529-D8B0CF0A14A9}"/>
                    </a:ext>
                  </a:extLst>
                </p:cNvPr>
                <p:cNvGrpSpPr/>
                <p:nvPr/>
              </p:nvGrpSpPr>
              <p:grpSpPr>
                <a:xfrm>
                  <a:off x="7092280" y="4797152"/>
                  <a:ext cx="1008112" cy="504056"/>
                  <a:chOff x="7092280" y="4797152"/>
                  <a:chExt cx="1008112" cy="504056"/>
                </a:xfrm>
              </p:grpSpPr>
              <p:sp>
                <p:nvSpPr>
                  <p:cNvPr id="51" name="Oval 52">
                    <a:extLst>
                      <a:ext uri="{FF2B5EF4-FFF2-40B4-BE49-F238E27FC236}">
                        <a16:creationId xmlns:a16="http://schemas.microsoft.com/office/drawing/2014/main" id="{EE5323AE-9B5B-004A-AA4B-C55DE116DF21}"/>
                      </a:ext>
                    </a:extLst>
                  </p:cNvPr>
                  <p:cNvSpPr/>
                  <p:nvPr/>
                </p:nvSpPr>
                <p:spPr>
                  <a:xfrm>
                    <a:off x="7452320" y="4941168"/>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3">
                    <a:extLst>
                      <a:ext uri="{FF2B5EF4-FFF2-40B4-BE49-F238E27FC236}">
                        <a16:creationId xmlns:a16="http://schemas.microsoft.com/office/drawing/2014/main" id="{07C7C108-69D8-5349-A14D-76C8EC2ACBA3}"/>
                      </a:ext>
                    </a:extLst>
                  </p:cNvPr>
                  <p:cNvSpPr/>
                  <p:nvPr/>
                </p:nvSpPr>
                <p:spPr>
                  <a:xfrm>
                    <a:off x="7236296" y="4941168"/>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5">
                    <a:extLst>
                      <a:ext uri="{FF2B5EF4-FFF2-40B4-BE49-F238E27FC236}">
                        <a16:creationId xmlns:a16="http://schemas.microsoft.com/office/drawing/2014/main" id="{622E2B55-A7CD-794D-BBD0-A7230F180A4F}"/>
                      </a:ext>
                    </a:extLst>
                  </p:cNvPr>
                  <p:cNvSpPr/>
                  <p:nvPr/>
                </p:nvSpPr>
                <p:spPr>
                  <a:xfrm>
                    <a:off x="7380312" y="5085184"/>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6">
                    <a:extLst>
                      <a:ext uri="{FF2B5EF4-FFF2-40B4-BE49-F238E27FC236}">
                        <a16:creationId xmlns:a16="http://schemas.microsoft.com/office/drawing/2014/main" id="{06BAF909-8BD2-B847-A158-A0313692329E}"/>
                      </a:ext>
                    </a:extLst>
                  </p:cNvPr>
                  <p:cNvSpPr/>
                  <p:nvPr/>
                </p:nvSpPr>
                <p:spPr>
                  <a:xfrm>
                    <a:off x="7524328" y="479715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7">
                    <a:extLst>
                      <a:ext uri="{FF2B5EF4-FFF2-40B4-BE49-F238E27FC236}">
                        <a16:creationId xmlns:a16="http://schemas.microsoft.com/office/drawing/2014/main" id="{71CE5353-C898-4E4C-8E92-62F8E146CCF2}"/>
                      </a:ext>
                    </a:extLst>
                  </p:cNvPr>
                  <p:cNvSpPr/>
                  <p:nvPr/>
                </p:nvSpPr>
                <p:spPr>
                  <a:xfrm>
                    <a:off x="7596336" y="515719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8">
                    <a:extLst>
                      <a:ext uri="{FF2B5EF4-FFF2-40B4-BE49-F238E27FC236}">
                        <a16:creationId xmlns:a16="http://schemas.microsoft.com/office/drawing/2014/main" id="{15777A34-DD80-6545-9683-9E852EEF7FD1}"/>
                      </a:ext>
                    </a:extLst>
                  </p:cNvPr>
                  <p:cNvSpPr/>
                  <p:nvPr/>
                </p:nvSpPr>
                <p:spPr>
                  <a:xfrm>
                    <a:off x="7092280" y="515719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9">
                    <a:extLst>
                      <a:ext uri="{FF2B5EF4-FFF2-40B4-BE49-F238E27FC236}">
                        <a16:creationId xmlns:a16="http://schemas.microsoft.com/office/drawing/2014/main" id="{3000C93E-2D1C-8041-B30E-D3CF2E2E939C}"/>
                      </a:ext>
                    </a:extLst>
                  </p:cNvPr>
                  <p:cNvSpPr/>
                  <p:nvPr/>
                </p:nvSpPr>
                <p:spPr>
                  <a:xfrm>
                    <a:off x="7668344" y="4941168"/>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60">
                    <a:extLst>
                      <a:ext uri="{FF2B5EF4-FFF2-40B4-BE49-F238E27FC236}">
                        <a16:creationId xmlns:a16="http://schemas.microsoft.com/office/drawing/2014/main" id="{32EF70B5-11EA-1246-922B-B42C4B865EDD}"/>
                      </a:ext>
                    </a:extLst>
                  </p:cNvPr>
                  <p:cNvSpPr/>
                  <p:nvPr/>
                </p:nvSpPr>
                <p:spPr>
                  <a:xfrm>
                    <a:off x="7956376" y="515719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61">
                    <a:extLst>
                      <a:ext uri="{FF2B5EF4-FFF2-40B4-BE49-F238E27FC236}">
                        <a16:creationId xmlns:a16="http://schemas.microsoft.com/office/drawing/2014/main" id="{FCAE282E-421E-4146-80D7-632C993E56BF}"/>
                      </a:ext>
                    </a:extLst>
                  </p:cNvPr>
                  <p:cNvSpPr/>
                  <p:nvPr/>
                </p:nvSpPr>
                <p:spPr>
                  <a:xfrm>
                    <a:off x="7812360" y="4869160"/>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62">
                    <a:extLst>
                      <a:ext uri="{FF2B5EF4-FFF2-40B4-BE49-F238E27FC236}">
                        <a16:creationId xmlns:a16="http://schemas.microsoft.com/office/drawing/2014/main" id="{334FFCCE-615E-9549-B086-B85047DB3E70}"/>
                      </a:ext>
                    </a:extLst>
                  </p:cNvPr>
                  <p:cNvSpPr/>
                  <p:nvPr/>
                </p:nvSpPr>
                <p:spPr>
                  <a:xfrm>
                    <a:off x="7812360" y="5085184"/>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Oval 64">
                <a:extLst>
                  <a:ext uri="{FF2B5EF4-FFF2-40B4-BE49-F238E27FC236}">
                    <a16:creationId xmlns:a16="http://schemas.microsoft.com/office/drawing/2014/main" id="{A51FBAB2-D860-C444-8F5D-BBAF08B918E5}"/>
                  </a:ext>
                </a:extLst>
              </p:cNvPr>
              <p:cNvSpPr/>
              <p:nvPr/>
            </p:nvSpPr>
            <p:spPr>
              <a:xfrm>
                <a:off x="6588224" y="5445224"/>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66">
                <a:extLst>
                  <a:ext uri="{FF2B5EF4-FFF2-40B4-BE49-F238E27FC236}">
                    <a16:creationId xmlns:a16="http://schemas.microsoft.com/office/drawing/2014/main" id="{CFBB1440-E075-0445-B587-9BE789341CA8}"/>
                  </a:ext>
                </a:extLst>
              </p:cNvPr>
              <p:cNvSpPr/>
              <p:nvPr/>
            </p:nvSpPr>
            <p:spPr>
              <a:xfrm>
                <a:off x="6740624" y="5597624"/>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67">
                <a:extLst>
                  <a:ext uri="{FF2B5EF4-FFF2-40B4-BE49-F238E27FC236}">
                    <a16:creationId xmlns:a16="http://schemas.microsoft.com/office/drawing/2014/main" id="{D1733EC4-DFD9-A642-8226-A0CAACADE82A}"/>
                  </a:ext>
                </a:extLst>
              </p:cNvPr>
              <p:cNvSpPr/>
              <p:nvPr/>
            </p:nvSpPr>
            <p:spPr>
              <a:xfrm>
                <a:off x="6444208" y="5661248"/>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69">
                <a:extLst>
                  <a:ext uri="{FF2B5EF4-FFF2-40B4-BE49-F238E27FC236}">
                    <a16:creationId xmlns:a16="http://schemas.microsoft.com/office/drawing/2014/main" id="{75D3CD68-6F33-3F45-9D6C-A2AF4ED85C91}"/>
                  </a:ext>
                </a:extLst>
              </p:cNvPr>
              <p:cNvSpPr/>
              <p:nvPr/>
            </p:nvSpPr>
            <p:spPr>
              <a:xfrm>
                <a:off x="6804248" y="5445224"/>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70">
                <a:extLst>
                  <a:ext uri="{FF2B5EF4-FFF2-40B4-BE49-F238E27FC236}">
                    <a16:creationId xmlns:a16="http://schemas.microsoft.com/office/drawing/2014/main" id="{BB032266-9E46-B84D-821A-C272B2C40553}"/>
                  </a:ext>
                </a:extLst>
              </p:cNvPr>
              <p:cNvSpPr/>
              <p:nvPr/>
            </p:nvSpPr>
            <p:spPr>
              <a:xfrm>
                <a:off x="6228184" y="5445224"/>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71">
                <a:extLst>
                  <a:ext uri="{FF2B5EF4-FFF2-40B4-BE49-F238E27FC236}">
                    <a16:creationId xmlns:a16="http://schemas.microsoft.com/office/drawing/2014/main" id="{F12EF8EA-234B-F645-AAB5-AC5F09C2BC74}"/>
                  </a:ext>
                </a:extLst>
              </p:cNvPr>
              <p:cNvSpPr/>
              <p:nvPr/>
            </p:nvSpPr>
            <p:spPr>
              <a:xfrm>
                <a:off x="7020272" y="5517232"/>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72">
                <a:extLst>
                  <a:ext uri="{FF2B5EF4-FFF2-40B4-BE49-F238E27FC236}">
                    <a16:creationId xmlns:a16="http://schemas.microsoft.com/office/drawing/2014/main" id="{EACB5CFC-09EA-0A49-9FDB-AD11CDA2EEA2}"/>
                  </a:ext>
                </a:extLst>
              </p:cNvPr>
              <p:cNvSpPr/>
              <p:nvPr/>
            </p:nvSpPr>
            <p:spPr>
              <a:xfrm>
                <a:off x="6228184" y="5805264"/>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73">
                <a:extLst>
                  <a:ext uri="{FF2B5EF4-FFF2-40B4-BE49-F238E27FC236}">
                    <a16:creationId xmlns:a16="http://schemas.microsoft.com/office/drawing/2014/main" id="{AD45EA78-801E-0F4C-B1D2-3C53D3C86C09}"/>
                  </a:ext>
                </a:extLst>
              </p:cNvPr>
              <p:cNvSpPr/>
              <p:nvPr/>
            </p:nvSpPr>
            <p:spPr>
              <a:xfrm>
                <a:off x="6588224" y="5805264"/>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74">
                <a:extLst>
                  <a:ext uri="{FF2B5EF4-FFF2-40B4-BE49-F238E27FC236}">
                    <a16:creationId xmlns:a16="http://schemas.microsoft.com/office/drawing/2014/main" id="{9686351C-CC1E-F54A-8545-20FDEEA21BB5}"/>
                  </a:ext>
                </a:extLst>
              </p:cNvPr>
              <p:cNvSpPr/>
              <p:nvPr/>
            </p:nvSpPr>
            <p:spPr>
              <a:xfrm>
                <a:off x="6876256" y="5805264"/>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75">
                <a:extLst>
                  <a:ext uri="{FF2B5EF4-FFF2-40B4-BE49-F238E27FC236}">
                    <a16:creationId xmlns:a16="http://schemas.microsoft.com/office/drawing/2014/main" id="{6E79CC0A-E6F3-624D-ACBB-C72BDDFC4DDD}"/>
                  </a:ext>
                </a:extLst>
              </p:cNvPr>
              <p:cNvSpPr/>
              <p:nvPr/>
            </p:nvSpPr>
            <p:spPr>
              <a:xfrm>
                <a:off x="7164288" y="5661248"/>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76">
                <a:extLst>
                  <a:ext uri="{FF2B5EF4-FFF2-40B4-BE49-F238E27FC236}">
                    <a16:creationId xmlns:a16="http://schemas.microsoft.com/office/drawing/2014/main" id="{C63131D5-B59D-F548-9233-ACB7A60EFDB6}"/>
                  </a:ext>
                </a:extLst>
              </p:cNvPr>
              <p:cNvSpPr/>
              <p:nvPr/>
            </p:nvSpPr>
            <p:spPr>
              <a:xfrm>
                <a:off x="6084168" y="5589240"/>
                <a:ext cx="144016"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77">
                <a:extLst>
                  <a:ext uri="{FF2B5EF4-FFF2-40B4-BE49-F238E27FC236}">
                    <a16:creationId xmlns:a16="http://schemas.microsoft.com/office/drawing/2014/main" id="{362F3F09-4FE2-1345-99CF-0D5F547120A3}"/>
                  </a:ext>
                </a:extLst>
              </p:cNvPr>
              <p:cNvSpPr/>
              <p:nvPr/>
            </p:nvSpPr>
            <p:spPr>
              <a:xfrm>
                <a:off x="5868144" y="5373216"/>
                <a:ext cx="1512168" cy="648072"/>
              </a:xfrm>
              <a:prstGeom prst="roundRect">
                <a:avLst>
                  <a:gd name="adj" fmla="val 50000"/>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2">
                <a:extLst>
                  <a:ext uri="{FF2B5EF4-FFF2-40B4-BE49-F238E27FC236}">
                    <a16:creationId xmlns:a16="http://schemas.microsoft.com/office/drawing/2014/main" id="{0E9EDFFE-26F5-1847-8788-FD4D4487A070}"/>
                  </a:ext>
                </a:extLst>
              </p:cNvPr>
              <p:cNvGrpSpPr/>
              <p:nvPr/>
            </p:nvGrpSpPr>
            <p:grpSpPr>
              <a:xfrm rot="-10800000">
                <a:off x="5292080" y="5445224"/>
                <a:ext cx="1196752" cy="1196752"/>
                <a:chOff x="7020272" y="4752528"/>
                <a:chExt cx="1196752" cy="1196752"/>
              </a:xfrm>
            </p:grpSpPr>
            <p:sp>
              <p:nvSpPr>
                <p:cNvPr id="37" name="Chord 93">
                  <a:extLst>
                    <a:ext uri="{FF2B5EF4-FFF2-40B4-BE49-F238E27FC236}">
                      <a16:creationId xmlns:a16="http://schemas.microsoft.com/office/drawing/2014/main" id="{D560EC56-97B4-5049-B834-E588F4C96F2B}"/>
                    </a:ext>
                  </a:extLst>
                </p:cNvPr>
                <p:cNvSpPr/>
                <p:nvPr/>
              </p:nvSpPr>
              <p:spPr>
                <a:xfrm rot="5400000">
                  <a:off x="7020272" y="4752528"/>
                  <a:ext cx="1196752" cy="1196752"/>
                </a:xfrm>
                <a:prstGeom prst="chord">
                  <a:avLst>
                    <a:gd name="adj1" fmla="val 5343643"/>
                    <a:gd name="adj2" fmla="val 1620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63">
                  <a:extLst>
                    <a:ext uri="{FF2B5EF4-FFF2-40B4-BE49-F238E27FC236}">
                      <a16:creationId xmlns:a16="http://schemas.microsoft.com/office/drawing/2014/main" id="{E37546B6-C8CE-F242-B47A-4A388A213EEB}"/>
                    </a:ext>
                  </a:extLst>
                </p:cNvPr>
                <p:cNvGrpSpPr/>
                <p:nvPr/>
              </p:nvGrpSpPr>
              <p:grpSpPr>
                <a:xfrm>
                  <a:off x="7092280" y="4797152"/>
                  <a:ext cx="1008112" cy="504056"/>
                  <a:chOff x="7092280" y="4797152"/>
                  <a:chExt cx="1008112" cy="504056"/>
                </a:xfrm>
              </p:grpSpPr>
              <p:sp>
                <p:nvSpPr>
                  <p:cNvPr id="39" name="Oval 95">
                    <a:extLst>
                      <a:ext uri="{FF2B5EF4-FFF2-40B4-BE49-F238E27FC236}">
                        <a16:creationId xmlns:a16="http://schemas.microsoft.com/office/drawing/2014/main" id="{CC155594-6856-D141-A5C0-96431BCBB49A}"/>
                      </a:ext>
                    </a:extLst>
                  </p:cNvPr>
                  <p:cNvSpPr/>
                  <p:nvPr/>
                </p:nvSpPr>
                <p:spPr>
                  <a:xfrm>
                    <a:off x="7452320" y="4941168"/>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96">
                    <a:extLst>
                      <a:ext uri="{FF2B5EF4-FFF2-40B4-BE49-F238E27FC236}">
                        <a16:creationId xmlns:a16="http://schemas.microsoft.com/office/drawing/2014/main" id="{D4E4F72E-6BFA-7646-A46C-DA7C3CDE4CFD}"/>
                      </a:ext>
                    </a:extLst>
                  </p:cNvPr>
                  <p:cNvSpPr/>
                  <p:nvPr/>
                </p:nvSpPr>
                <p:spPr>
                  <a:xfrm>
                    <a:off x="7236296" y="4941168"/>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97">
                    <a:extLst>
                      <a:ext uri="{FF2B5EF4-FFF2-40B4-BE49-F238E27FC236}">
                        <a16:creationId xmlns:a16="http://schemas.microsoft.com/office/drawing/2014/main" id="{8C858457-D5D3-5242-9D2B-0C07F994CAF6}"/>
                      </a:ext>
                    </a:extLst>
                  </p:cNvPr>
                  <p:cNvSpPr/>
                  <p:nvPr/>
                </p:nvSpPr>
                <p:spPr>
                  <a:xfrm>
                    <a:off x="7380312" y="5085184"/>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98">
                    <a:extLst>
                      <a:ext uri="{FF2B5EF4-FFF2-40B4-BE49-F238E27FC236}">
                        <a16:creationId xmlns:a16="http://schemas.microsoft.com/office/drawing/2014/main" id="{08FA0704-129B-234A-B708-EE60CAA0DF6C}"/>
                      </a:ext>
                    </a:extLst>
                  </p:cNvPr>
                  <p:cNvSpPr/>
                  <p:nvPr/>
                </p:nvSpPr>
                <p:spPr>
                  <a:xfrm>
                    <a:off x="7524328" y="479715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99">
                    <a:extLst>
                      <a:ext uri="{FF2B5EF4-FFF2-40B4-BE49-F238E27FC236}">
                        <a16:creationId xmlns:a16="http://schemas.microsoft.com/office/drawing/2014/main" id="{0D8C244B-52C2-604B-A50C-F2493C1FBCC0}"/>
                      </a:ext>
                    </a:extLst>
                  </p:cNvPr>
                  <p:cNvSpPr/>
                  <p:nvPr/>
                </p:nvSpPr>
                <p:spPr>
                  <a:xfrm>
                    <a:off x="7596336" y="515719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100">
                    <a:extLst>
                      <a:ext uri="{FF2B5EF4-FFF2-40B4-BE49-F238E27FC236}">
                        <a16:creationId xmlns:a16="http://schemas.microsoft.com/office/drawing/2014/main" id="{95BBD5E5-CE34-A34D-8613-E7EE9E0A484F}"/>
                      </a:ext>
                    </a:extLst>
                  </p:cNvPr>
                  <p:cNvSpPr/>
                  <p:nvPr/>
                </p:nvSpPr>
                <p:spPr>
                  <a:xfrm>
                    <a:off x="7092280" y="515719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101">
                    <a:extLst>
                      <a:ext uri="{FF2B5EF4-FFF2-40B4-BE49-F238E27FC236}">
                        <a16:creationId xmlns:a16="http://schemas.microsoft.com/office/drawing/2014/main" id="{0C351D9A-648C-FB4E-A4AB-30812A35D646}"/>
                      </a:ext>
                    </a:extLst>
                  </p:cNvPr>
                  <p:cNvSpPr/>
                  <p:nvPr/>
                </p:nvSpPr>
                <p:spPr>
                  <a:xfrm>
                    <a:off x="7668344" y="4941168"/>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102">
                    <a:extLst>
                      <a:ext uri="{FF2B5EF4-FFF2-40B4-BE49-F238E27FC236}">
                        <a16:creationId xmlns:a16="http://schemas.microsoft.com/office/drawing/2014/main" id="{D0AFBDA9-BE81-BC44-A815-E427B5E0A75A}"/>
                      </a:ext>
                    </a:extLst>
                  </p:cNvPr>
                  <p:cNvSpPr/>
                  <p:nvPr/>
                </p:nvSpPr>
                <p:spPr>
                  <a:xfrm>
                    <a:off x="7956376" y="515719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103">
                    <a:extLst>
                      <a:ext uri="{FF2B5EF4-FFF2-40B4-BE49-F238E27FC236}">
                        <a16:creationId xmlns:a16="http://schemas.microsoft.com/office/drawing/2014/main" id="{A81E931A-B5AE-574E-BBD3-4D94FE1347B1}"/>
                      </a:ext>
                    </a:extLst>
                  </p:cNvPr>
                  <p:cNvSpPr/>
                  <p:nvPr/>
                </p:nvSpPr>
                <p:spPr>
                  <a:xfrm>
                    <a:off x="7812360" y="4869160"/>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104">
                    <a:extLst>
                      <a:ext uri="{FF2B5EF4-FFF2-40B4-BE49-F238E27FC236}">
                        <a16:creationId xmlns:a16="http://schemas.microsoft.com/office/drawing/2014/main" id="{FDA15F7F-F34E-8145-AE66-C6157964ACFD}"/>
                      </a:ext>
                    </a:extLst>
                  </p:cNvPr>
                  <p:cNvSpPr/>
                  <p:nvPr/>
                </p:nvSpPr>
                <p:spPr>
                  <a:xfrm>
                    <a:off x="7812360" y="5085184"/>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Right Arrow 106">
                <a:extLst>
                  <a:ext uri="{FF2B5EF4-FFF2-40B4-BE49-F238E27FC236}">
                    <a16:creationId xmlns:a16="http://schemas.microsoft.com/office/drawing/2014/main" id="{A25DB07D-CB63-EF4A-8E3B-FD393BE1CA87}"/>
                  </a:ext>
                </a:extLst>
              </p:cNvPr>
              <p:cNvSpPr/>
              <p:nvPr/>
            </p:nvSpPr>
            <p:spPr>
              <a:xfrm>
                <a:off x="7884368" y="4941168"/>
                <a:ext cx="79208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107">
                <a:extLst>
                  <a:ext uri="{FF2B5EF4-FFF2-40B4-BE49-F238E27FC236}">
                    <a16:creationId xmlns:a16="http://schemas.microsoft.com/office/drawing/2014/main" id="{18444694-CFAD-F54D-8C84-2EAD1B9AD6C5}"/>
                  </a:ext>
                </a:extLst>
              </p:cNvPr>
              <p:cNvSpPr/>
              <p:nvPr/>
            </p:nvSpPr>
            <p:spPr>
              <a:xfrm rot="-10800000">
                <a:off x="4644007" y="6309320"/>
                <a:ext cx="79208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5">
              <a:extLst>
                <a:ext uri="{FF2B5EF4-FFF2-40B4-BE49-F238E27FC236}">
                  <a16:creationId xmlns:a16="http://schemas.microsoft.com/office/drawing/2014/main" id="{6477D3D7-B307-CF44-BA4B-DC886AC42FA4}"/>
                </a:ext>
              </a:extLst>
            </p:cNvPr>
            <p:cNvSpPr txBox="1"/>
            <p:nvPr/>
          </p:nvSpPr>
          <p:spPr>
            <a:xfrm>
              <a:off x="7065003" y="3037062"/>
              <a:ext cx="1158630" cy="584775"/>
            </a:xfrm>
            <a:prstGeom prst="rect">
              <a:avLst/>
            </a:prstGeom>
            <a:noFill/>
          </p:spPr>
          <p:txBody>
            <a:bodyPr wrap="square" rtlCol="0">
              <a:spAutoFit/>
            </a:bodyPr>
            <a:lstStyle/>
            <a:p>
              <a:r>
                <a:rPr lang="en-US" sz="1600" dirty="0"/>
                <a:t>Participant nucleons</a:t>
              </a:r>
            </a:p>
          </p:txBody>
        </p:sp>
        <p:sp>
          <p:nvSpPr>
            <p:cNvPr id="10" name="TextBox 86">
              <a:extLst>
                <a:ext uri="{FF2B5EF4-FFF2-40B4-BE49-F238E27FC236}">
                  <a16:creationId xmlns:a16="http://schemas.microsoft.com/office/drawing/2014/main" id="{A2A1D68C-F8C9-DB4B-A969-CFE9DA7E549A}"/>
                </a:ext>
              </a:extLst>
            </p:cNvPr>
            <p:cNvSpPr txBox="1"/>
            <p:nvPr/>
          </p:nvSpPr>
          <p:spPr>
            <a:xfrm>
              <a:off x="9758000" y="2310823"/>
              <a:ext cx="1051370" cy="584775"/>
            </a:xfrm>
            <a:prstGeom prst="rect">
              <a:avLst/>
            </a:prstGeom>
            <a:noFill/>
          </p:spPr>
          <p:txBody>
            <a:bodyPr wrap="square" rtlCol="0">
              <a:spAutoFit/>
            </a:bodyPr>
            <a:lstStyle/>
            <a:p>
              <a:r>
                <a:rPr lang="en-US" altLang="ja-JP" sz="1600" dirty="0"/>
                <a:t>Spectator nucleons</a:t>
              </a:r>
              <a:endParaRPr lang="en-US" sz="1600" dirty="0"/>
            </a:p>
          </p:txBody>
        </p:sp>
        <p:sp>
          <p:nvSpPr>
            <p:cNvPr id="11" name="Oval 44">
              <a:extLst>
                <a:ext uri="{FF2B5EF4-FFF2-40B4-BE49-F238E27FC236}">
                  <a16:creationId xmlns:a16="http://schemas.microsoft.com/office/drawing/2014/main" id="{7D9A6177-F399-A74C-9CB2-B858C690D2A9}"/>
                </a:ext>
              </a:extLst>
            </p:cNvPr>
            <p:cNvSpPr/>
            <p:nvPr/>
          </p:nvSpPr>
          <p:spPr>
            <a:xfrm>
              <a:off x="7976123" y="2705971"/>
              <a:ext cx="109300" cy="69784"/>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88">
              <a:extLst>
                <a:ext uri="{FF2B5EF4-FFF2-40B4-BE49-F238E27FC236}">
                  <a16:creationId xmlns:a16="http://schemas.microsoft.com/office/drawing/2014/main" id="{7DFAA36A-F8C2-C440-B93C-3D8FA0C28677}"/>
                </a:ext>
              </a:extLst>
            </p:cNvPr>
            <p:cNvSpPr/>
            <p:nvPr/>
          </p:nvSpPr>
          <p:spPr>
            <a:xfrm>
              <a:off x="8108091" y="2429223"/>
              <a:ext cx="109300" cy="69784"/>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89">
              <a:extLst>
                <a:ext uri="{FF2B5EF4-FFF2-40B4-BE49-F238E27FC236}">
                  <a16:creationId xmlns:a16="http://schemas.microsoft.com/office/drawing/2014/main" id="{41858EFF-917C-0040-8952-56953DA83C38}"/>
                </a:ext>
              </a:extLst>
            </p:cNvPr>
            <p:cNvSpPr/>
            <p:nvPr/>
          </p:nvSpPr>
          <p:spPr>
            <a:xfrm>
              <a:off x="8287317" y="2805587"/>
              <a:ext cx="109300" cy="69784"/>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90">
              <a:extLst>
                <a:ext uri="{FF2B5EF4-FFF2-40B4-BE49-F238E27FC236}">
                  <a16:creationId xmlns:a16="http://schemas.microsoft.com/office/drawing/2014/main" id="{595EE8D2-13E8-6843-932E-035699130D69}"/>
                </a:ext>
              </a:extLst>
            </p:cNvPr>
            <p:cNvSpPr/>
            <p:nvPr/>
          </p:nvSpPr>
          <p:spPr>
            <a:xfrm>
              <a:off x="8282330" y="2568319"/>
              <a:ext cx="109300" cy="69784"/>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47">
              <a:extLst>
                <a:ext uri="{FF2B5EF4-FFF2-40B4-BE49-F238E27FC236}">
                  <a16:creationId xmlns:a16="http://schemas.microsoft.com/office/drawing/2014/main" id="{4EC6E2FA-C1D5-7240-9B44-AB6528B22060}"/>
                </a:ext>
              </a:extLst>
            </p:cNvPr>
            <p:cNvCxnSpPr/>
            <p:nvPr/>
          </p:nvCxnSpPr>
          <p:spPr>
            <a:xfrm flipH="1" flipV="1">
              <a:off x="8215752" y="2593021"/>
              <a:ext cx="74323" cy="230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05">
              <a:extLst>
                <a:ext uri="{FF2B5EF4-FFF2-40B4-BE49-F238E27FC236}">
                  <a16:creationId xmlns:a16="http://schemas.microsoft.com/office/drawing/2014/main" id="{F39616BF-4247-C44E-A55D-9913EE0D1736}"/>
                </a:ext>
              </a:extLst>
            </p:cNvPr>
            <p:cNvCxnSpPr/>
            <p:nvPr/>
          </p:nvCxnSpPr>
          <p:spPr>
            <a:xfrm>
              <a:off x="8332354" y="2593020"/>
              <a:ext cx="59276" cy="2023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09">
              <a:extLst>
                <a:ext uri="{FF2B5EF4-FFF2-40B4-BE49-F238E27FC236}">
                  <a16:creationId xmlns:a16="http://schemas.microsoft.com/office/drawing/2014/main" id="{3DF0548A-2E14-2941-8839-3BE565D71718}"/>
                </a:ext>
              </a:extLst>
            </p:cNvPr>
            <p:cNvCxnSpPr/>
            <p:nvPr/>
          </p:nvCxnSpPr>
          <p:spPr>
            <a:xfrm flipV="1">
              <a:off x="8031235" y="2456565"/>
              <a:ext cx="83211" cy="2235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10">
              <a:extLst>
                <a:ext uri="{FF2B5EF4-FFF2-40B4-BE49-F238E27FC236}">
                  <a16:creationId xmlns:a16="http://schemas.microsoft.com/office/drawing/2014/main" id="{B6C30E87-9471-0B4D-8B52-374D15421A2B}"/>
                </a:ext>
              </a:extLst>
            </p:cNvPr>
            <p:cNvCxnSpPr>
              <a:stCxn id="12" idx="4"/>
              <a:endCxn id="11" idx="7"/>
            </p:cNvCxnSpPr>
            <p:nvPr/>
          </p:nvCxnSpPr>
          <p:spPr>
            <a:xfrm flipH="1">
              <a:off x="8069417" y="2499007"/>
              <a:ext cx="93325" cy="2171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Oval Callout 83">
              <a:extLst>
                <a:ext uri="{FF2B5EF4-FFF2-40B4-BE49-F238E27FC236}">
                  <a16:creationId xmlns:a16="http://schemas.microsoft.com/office/drawing/2014/main" id="{240F5400-4068-1140-AB6A-D9EACEE92AC6}"/>
                </a:ext>
              </a:extLst>
            </p:cNvPr>
            <p:cNvSpPr/>
            <p:nvPr/>
          </p:nvSpPr>
          <p:spPr>
            <a:xfrm>
              <a:off x="7805680" y="2368036"/>
              <a:ext cx="747380" cy="612648"/>
            </a:xfrm>
            <a:prstGeom prst="wedgeEllipseCallout">
              <a:avLst>
                <a:gd name="adj1" fmla="val 62974"/>
                <a:gd name="adj2" fmla="val 92881"/>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1" name="日付プレースホルダー 3">
            <a:extLst>
              <a:ext uri="{FF2B5EF4-FFF2-40B4-BE49-F238E27FC236}">
                <a16:creationId xmlns:a16="http://schemas.microsoft.com/office/drawing/2014/main" id="{B93CE94C-9BC5-E746-82E2-9798E2B27B71}"/>
              </a:ext>
            </a:extLst>
          </p:cNvPr>
          <p:cNvSpPr txBox="1">
            <a:spLocks/>
          </p:cNvSpPr>
          <p:nvPr/>
        </p:nvSpPr>
        <p:spPr>
          <a:xfrm>
            <a:off x="838200" y="6442414"/>
            <a:ext cx="2743200" cy="365125"/>
          </a:xfrm>
          <a:prstGeom prst="rect">
            <a:avLst/>
          </a:prstGeom>
        </p:spPr>
        <p:txBody>
          <a:bodyPr vert="horz" lIns="91440" tIns="45720" rIns="91440" bIns="45720" rtlCol="0" anchor="ctr"/>
          <a:lstStyle>
            <a:defPPr>
              <a:defRPr lang="ja-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a:t>1/8/2021</a:t>
            </a:r>
            <a:endParaRPr kumimoji="1" lang="ja-US" altLang="en-US"/>
          </a:p>
        </p:txBody>
      </p:sp>
      <p:sp>
        <p:nvSpPr>
          <p:cNvPr id="62" name="フッター プレースホルダー 4">
            <a:extLst>
              <a:ext uri="{FF2B5EF4-FFF2-40B4-BE49-F238E27FC236}">
                <a16:creationId xmlns:a16="http://schemas.microsoft.com/office/drawing/2014/main" id="{0F9549D4-B920-3C4B-94EA-5E650254D569}"/>
              </a:ext>
            </a:extLst>
          </p:cNvPr>
          <p:cNvSpPr txBox="1">
            <a:spLocks/>
          </p:cNvSpPr>
          <p:nvPr/>
        </p:nvSpPr>
        <p:spPr>
          <a:xfrm>
            <a:off x="4038600" y="6442414"/>
            <a:ext cx="4114800" cy="365125"/>
          </a:xfrm>
          <a:prstGeom prst="rect">
            <a:avLst/>
          </a:prstGeom>
        </p:spPr>
        <p:txBody>
          <a:bodyPr vert="horz" lIns="91440" tIns="45720" rIns="91440" bIns="45720" rtlCol="0" anchor="ctr"/>
          <a:lstStyle>
            <a:defPPr>
              <a:defRPr lang="ja-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 altLang="ja-US"/>
              <a:t>T. Sakaguchi @ Saga U Lecture</a:t>
            </a:r>
            <a:endParaRPr kumimoji="1" lang="ja-US" altLang="en-US" dirty="0"/>
          </a:p>
        </p:txBody>
      </p:sp>
      <p:sp>
        <p:nvSpPr>
          <p:cNvPr id="3" name="正方形/長方形 2">
            <a:extLst>
              <a:ext uri="{FF2B5EF4-FFF2-40B4-BE49-F238E27FC236}">
                <a16:creationId xmlns:a16="http://schemas.microsoft.com/office/drawing/2014/main" id="{D830C133-F99F-A148-9DA1-754DCCEA4ABA}"/>
              </a:ext>
            </a:extLst>
          </p:cNvPr>
          <p:cNvSpPr/>
          <p:nvPr/>
        </p:nvSpPr>
        <p:spPr>
          <a:xfrm>
            <a:off x="10875897" y="1590139"/>
            <a:ext cx="515915" cy="161697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US" dirty="0">
                <a:solidFill>
                  <a:schemeClr val="tx1"/>
                </a:solidFill>
              </a:rPr>
              <a:t>Hadron Cal</a:t>
            </a:r>
            <a:endParaRPr kumimoji="1" lang="ja-US" altLang="en-US" dirty="0">
              <a:solidFill>
                <a:schemeClr val="tx1"/>
              </a:solidFill>
            </a:endParaRPr>
          </a:p>
        </p:txBody>
      </p:sp>
      <p:pic>
        <p:nvPicPr>
          <p:cNvPr id="89" name="Picture 4">
            <a:extLst>
              <a:ext uri="{FF2B5EF4-FFF2-40B4-BE49-F238E27FC236}">
                <a16:creationId xmlns:a16="http://schemas.microsoft.com/office/drawing/2014/main" id="{7B7DA7F8-AE61-C346-8353-8826AF475B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0665" t="35471" r="21451" b="5182"/>
          <a:stretch>
            <a:fillRect/>
          </a:stretch>
        </p:blipFill>
        <p:spPr bwMode="auto">
          <a:xfrm>
            <a:off x="9221451" y="4097437"/>
            <a:ext cx="2816978" cy="1890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91" name="直線矢印コネクタ 90">
            <a:extLst>
              <a:ext uri="{FF2B5EF4-FFF2-40B4-BE49-F238E27FC236}">
                <a16:creationId xmlns:a16="http://schemas.microsoft.com/office/drawing/2014/main" id="{EA0CB79A-35A7-E04B-AF2E-7F4CA4DB9208}"/>
              </a:ext>
            </a:extLst>
          </p:cNvPr>
          <p:cNvCxnSpPr>
            <a:cxnSpLocks/>
          </p:cNvCxnSpPr>
          <p:nvPr/>
        </p:nvCxnSpPr>
        <p:spPr>
          <a:xfrm flipH="1" flipV="1">
            <a:off x="8740658" y="1587982"/>
            <a:ext cx="79377" cy="874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a:extLst>
              <a:ext uri="{FF2B5EF4-FFF2-40B4-BE49-F238E27FC236}">
                <a16:creationId xmlns:a16="http://schemas.microsoft.com/office/drawing/2014/main" id="{339CB381-A0CC-4F49-A5F4-34EEBB82ED1A}"/>
              </a:ext>
            </a:extLst>
          </p:cNvPr>
          <p:cNvCxnSpPr>
            <a:cxnSpLocks/>
          </p:cNvCxnSpPr>
          <p:nvPr/>
        </p:nvCxnSpPr>
        <p:spPr>
          <a:xfrm flipH="1" flipV="1">
            <a:off x="8536766" y="1603651"/>
            <a:ext cx="213802" cy="967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1" name="図 100">
            <a:extLst>
              <a:ext uri="{FF2B5EF4-FFF2-40B4-BE49-F238E27FC236}">
                <a16:creationId xmlns:a16="http://schemas.microsoft.com/office/drawing/2014/main" id="{BD336CC8-B73A-8046-96F7-77E70093B317}"/>
              </a:ext>
            </a:extLst>
          </p:cNvPr>
          <p:cNvPicPr>
            <a:picLocks noChangeAspect="1"/>
          </p:cNvPicPr>
          <p:nvPr/>
        </p:nvPicPr>
        <p:blipFill rotWithShape="1">
          <a:blip r:embed="rId3"/>
          <a:srcRect r="35631"/>
          <a:stretch/>
        </p:blipFill>
        <p:spPr>
          <a:xfrm>
            <a:off x="5843020" y="3982982"/>
            <a:ext cx="2788471" cy="2010880"/>
          </a:xfrm>
          <a:prstGeom prst="rect">
            <a:avLst/>
          </a:prstGeom>
        </p:spPr>
      </p:pic>
      <p:sp>
        <p:nvSpPr>
          <p:cNvPr id="102" name="正方形/長方形 101">
            <a:extLst>
              <a:ext uri="{FF2B5EF4-FFF2-40B4-BE49-F238E27FC236}">
                <a16:creationId xmlns:a16="http://schemas.microsoft.com/office/drawing/2014/main" id="{D429394C-CA87-2A45-8CEA-37AE5E57F400}"/>
              </a:ext>
            </a:extLst>
          </p:cNvPr>
          <p:cNvSpPr/>
          <p:nvPr/>
        </p:nvSpPr>
        <p:spPr>
          <a:xfrm>
            <a:off x="7555796" y="1054643"/>
            <a:ext cx="2151390" cy="53333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US" dirty="0">
                <a:solidFill>
                  <a:schemeClr val="tx1"/>
                </a:solidFill>
              </a:rPr>
              <a:t>Calorimeter/Tracker</a:t>
            </a:r>
            <a:endParaRPr kumimoji="1" lang="ja-US" altLang="en-US" dirty="0">
              <a:solidFill>
                <a:schemeClr val="tx1"/>
              </a:solidFill>
            </a:endParaRPr>
          </a:p>
        </p:txBody>
      </p:sp>
      <p:sp>
        <p:nvSpPr>
          <p:cNvPr id="105" name="円/楕円 104">
            <a:extLst>
              <a:ext uri="{FF2B5EF4-FFF2-40B4-BE49-F238E27FC236}">
                <a16:creationId xmlns:a16="http://schemas.microsoft.com/office/drawing/2014/main" id="{EBB896B4-CB33-214B-B782-4BC6BBF597F5}"/>
              </a:ext>
            </a:extLst>
          </p:cNvPr>
          <p:cNvSpPr/>
          <p:nvPr/>
        </p:nvSpPr>
        <p:spPr>
          <a:xfrm>
            <a:off x="6380480" y="4653280"/>
            <a:ext cx="501787" cy="528320"/>
          </a:xfrm>
          <a:prstGeom prst="ellipse">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113" name="円/楕円 112">
            <a:extLst>
              <a:ext uri="{FF2B5EF4-FFF2-40B4-BE49-F238E27FC236}">
                <a16:creationId xmlns:a16="http://schemas.microsoft.com/office/drawing/2014/main" id="{2940928F-4A86-6D4D-948A-3FF4B41C9062}"/>
              </a:ext>
            </a:extLst>
          </p:cNvPr>
          <p:cNvSpPr/>
          <p:nvPr/>
        </p:nvSpPr>
        <p:spPr>
          <a:xfrm>
            <a:off x="7898702" y="4094595"/>
            <a:ext cx="501787" cy="528320"/>
          </a:xfrm>
          <a:prstGeom prst="ellipse">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114" name="テキスト ボックス 113">
            <a:extLst>
              <a:ext uri="{FF2B5EF4-FFF2-40B4-BE49-F238E27FC236}">
                <a16:creationId xmlns:a16="http://schemas.microsoft.com/office/drawing/2014/main" id="{ED6C55DF-F2E4-BB47-BA51-A57F7C554311}"/>
              </a:ext>
            </a:extLst>
          </p:cNvPr>
          <p:cNvSpPr txBox="1"/>
          <p:nvPr/>
        </p:nvSpPr>
        <p:spPr>
          <a:xfrm>
            <a:off x="10388949" y="5948445"/>
            <a:ext cx="1689630" cy="369332"/>
          </a:xfrm>
          <a:prstGeom prst="rect">
            <a:avLst/>
          </a:prstGeom>
          <a:noFill/>
        </p:spPr>
        <p:txBody>
          <a:bodyPr wrap="none" rtlCol="0">
            <a:spAutoFit/>
          </a:bodyPr>
          <a:lstStyle/>
          <a:p>
            <a:r>
              <a:rPr kumimoji="1" lang="en-US" altLang="ja-US" dirty="0"/>
              <a:t>BBC charge sum</a:t>
            </a:r>
            <a:endParaRPr kumimoji="1" lang="ja-US" altLang="en-US" dirty="0"/>
          </a:p>
        </p:txBody>
      </p:sp>
      <p:sp>
        <p:nvSpPr>
          <p:cNvPr id="115" name="テキスト ボックス 114">
            <a:extLst>
              <a:ext uri="{FF2B5EF4-FFF2-40B4-BE49-F238E27FC236}">
                <a16:creationId xmlns:a16="http://schemas.microsoft.com/office/drawing/2014/main" id="{C6091F42-5B9E-D84C-B65C-D7F391E14D71}"/>
              </a:ext>
            </a:extLst>
          </p:cNvPr>
          <p:cNvSpPr txBox="1"/>
          <p:nvPr/>
        </p:nvSpPr>
        <p:spPr>
          <a:xfrm rot="16200000">
            <a:off x="8264920" y="4674399"/>
            <a:ext cx="1689630" cy="369332"/>
          </a:xfrm>
          <a:prstGeom prst="rect">
            <a:avLst/>
          </a:prstGeom>
          <a:noFill/>
        </p:spPr>
        <p:txBody>
          <a:bodyPr wrap="none" rtlCol="0">
            <a:spAutoFit/>
          </a:bodyPr>
          <a:lstStyle/>
          <a:p>
            <a:r>
              <a:rPr kumimoji="1" lang="en-US" altLang="ja-US" dirty="0"/>
              <a:t>ZDC charge sum</a:t>
            </a:r>
            <a:endParaRPr kumimoji="1" lang="ja-US" altLang="en-US" dirty="0"/>
          </a:p>
        </p:txBody>
      </p:sp>
      <p:sp>
        <p:nvSpPr>
          <p:cNvPr id="63" name="テキスト ボックス 62">
            <a:extLst>
              <a:ext uri="{FF2B5EF4-FFF2-40B4-BE49-F238E27FC236}">
                <a16:creationId xmlns:a16="http://schemas.microsoft.com/office/drawing/2014/main" id="{F60AF5D4-125E-444A-979E-936335FE412B}"/>
              </a:ext>
            </a:extLst>
          </p:cNvPr>
          <p:cNvSpPr txBox="1"/>
          <p:nvPr/>
        </p:nvSpPr>
        <p:spPr>
          <a:xfrm>
            <a:off x="8944411" y="1723359"/>
            <a:ext cx="875881" cy="307777"/>
          </a:xfrm>
          <a:prstGeom prst="rect">
            <a:avLst/>
          </a:prstGeom>
          <a:noFill/>
        </p:spPr>
        <p:txBody>
          <a:bodyPr wrap="none" rtlCol="0">
            <a:spAutoFit/>
          </a:bodyPr>
          <a:lstStyle/>
          <a:p>
            <a:r>
              <a:rPr kumimoji="1" lang="en-US" altLang="ja-US" sz="1400" dirty="0"/>
              <a:t>projectile</a:t>
            </a:r>
            <a:endParaRPr kumimoji="1" lang="ja-US" altLang="en-US" sz="1400" dirty="0"/>
          </a:p>
        </p:txBody>
      </p:sp>
      <p:sp>
        <p:nvSpPr>
          <p:cNvPr id="73" name="テキスト ボックス 72">
            <a:extLst>
              <a:ext uri="{FF2B5EF4-FFF2-40B4-BE49-F238E27FC236}">
                <a16:creationId xmlns:a16="http://schemas.microsoft.com/office/drawing/2014/main" id="{04E60BC4-E4BB-E34F-9E0D-68A0DE4E81E0}"/>
              </a:ext>
            </a:extLst>
          </p:cNvPr>
          <p:cNvSpPr txBox="1"/>
          <p:nvPr/>
        </p:nvSpPr>
        <p:spPr>
          <a:xfrm>
            <a:off x="8165042" y="3456642"/>
            <a:ext cx="623248" cy="307777"/>
          </a:xfrm>
          <a:prstGeom prst="rect">
            <a:avLst/>
          </a:prstGeom>
          <a:noFill/>
        </p:spPr>
        <p:txBody>
          <a:bodyPr wrap="none" rtlCol="0">
            <a:spAutoFit/>
          </a:bodyPr>
          <a:lstStyle/>
          <a:p>
            <a:r>
              <a:rPr kumimoji="1" lang="en-US" altLang="ja-US" sz="1400" dirty="0"/>
              <a:t>target</a:t>
            </a:r>
            <a:endParaRPr kumimoji="1" lang="ja-US" altLang="en-US" sz="1400" dirty="0"/>
          </a:p>
        </p:txBody>
      </p:sp>
    </p:spTree>
    <p:extLst>
      <p:ext uri="{BB962C8B-B14F-4D97-AF65-F5344CB8AC3E}">
        <p14:creationId xmlns:p14="http://schemas.microsoft.com/office/powerpoint/2010/main" val="2529938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D5D95C-9E51-5D4F-89C0-934AD67D96B9}"/>
              </a:ext>
            </a:extLst>
          </p:cNvPr>
          <p:cNvSpPr>
            <a:spLocks noGrp="1"/>
          </p:cNvSpPr>
          <p:nvPr>
            <p:ph type="title"/>
          </p:nvPr>
        </p:nvSpPr>
        <p:spPr/>
        <p:txBody>
          <a:bodyPr/>
          <a:lstStyle/>
          <a:p>
            <a:r>
              <a:rPr kumimoji="1" lang="en-US" altLang="ja-US" dirty="0"/>
              <a:t>Review of RHIC/LHC results</a:t>
            </a:r>
            <a:endParaRPr kumimoji="1" lang="ja-US" altLang="en-US" dirty="0"/>
          </a:p>
        </p:txBody>
      </p:sp>
      <p:sp>
        <p:nvSpPr>
          <p:cNvPr id="3" name="テキスト プレースホルダー 2">
            <a:extLst>
              <a:ext uri="{FF2B5EF4-FFF2-40B4-BE49-F238E27FC236}">
                <a16:creationId xmlns:a16="http://schemas.microsoft.com/office/drawing/2014/main" id="{241C4714-DF32-6B4E-AEC4-60C22842F598}"/>
              </a:ext>
            </a:extLst>
          </p:cNvPr>
          <p:cNvSpPr>
            <a:spLocks noGrp="1"/>
          </p:cNvSpPr>
          <p:nvPr>
            <p:ph type="body" idx="1"/>
          </p:nvPr>
        </p:nvSpPr>
        <p:spPr/>
        <p:txBody>
          <a:bodyPr/>
          <a:lstStyle/>
          <a:p>
            <a:r>
              <a:rPr kumimoji="1" lang="en-US" altLang="ja-US" dirty="0"/>
              <a:t>Key observables: Three temperature measurements, Hard probes (photons, jets, heavy quarks), and particles flows</a:t>
            </a:r>
            <a:endParaRPr kumimoji="1" lang="ja-US" altLang="en-US" dirty="0"/>
          </a:p>
        </p:txBody>
      </p:sp>
      <p:sp>
        <p:nvSpPr>
          <p:cNvPr id="4" name="日付プレースホルダー 3">
            <a:extLst>
              <a:ext uri="{FF2B5EF4-FFF2-40B4-BE49-F238E27FC236}">
                <a16:creationId xmlns:a16="http://schemas.microsoft.com/office/drawing/2014/main" id="{A1307758-67F6-4845-B348-5B639FBB682A}"/>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4C8255AF-AB76-6446-BFB5-5945BABD4B41}"/>
              </a:ext>
            </a:extLst>
          </p:cNvPr>
          <p:cNvSpPr>
            <a:spLocks noGrp="1"/>
          </p:cNvSpPr>
          <p:nvPr>
            <p:ph type="ftr" sz="quarter" idx="11"/>
          </p:nvPr>
        </p:nvSpPr>
        <p:spPr/>
        <p:txBody>
          <a:bodyPr/>
          <a:lstStyle/>
          <a:p>
            <a:r>
              <a:rPr kumimoji="1" lang="en" altLang="ja-US"/>
              <a:t>T. Sakaguchi @ Saga U Lecture</a:t>
            </a:r>
            <a:endParaRPr kumimoji="1" lang="ja-US" altLang="en-US"/>
          </a:p>
        </p:txBody>
      </p:sp>
      <p:sp>
        <p:nvSpPr>
          <p:cNvPr id="6" name="スライド番号プレースホルダー 5">
            <a:extLst>
              <a:ext uri="{FF2B5EF4-FFF2-40B4-BE49-F238E27FC236}">
                <a16:creationId xmlns:a16="http://schemas.microsoft.com/office/drawing/2014/main" id="{1BA4CC0E-3A9F-F746-BA38-72A0D48A30B8}"/>
              </a:ext>
            </a:extLst>
          </p:cNvPr>
          <p:cNvSpPr>
            <a:spLocks noGrp="1"/>
          </p:cNvSpPr>
          <p:nvPr>
            <p:ph type="sldNum" sz="quarter" idx="12"/>
          </p:nvPr>
        </p:nvSpPr>
        <p:spPr/>
        <p:txBody>
          <a:bodyPr/>
          <a:lstStyle/>
          <a:p>
            <a:fld id="{F9291847-EA59-7F4D-8477-4EA9F25CEBB2}" type="slidenum">
              <a:rPr kumimoji="1" lang="ja-US" altLang="en-US" smtClean="0"/>
              <a:t>21</a:t>
            </a:fld>
            <a:endParaRPr kumimoji="1" lang="ja-US" altLang="en-US"/>
          </a:p>
        </p:txBody>
      </p:sp>
    </p:spTree>
    <p:extLst>
      <p:ext uri="{BB962C8B-B14F-4D97-AF65-F5344CB8AC3E}">
        <p14:creationId xmlns:p14="http://schemas.microsoft.com/office/powerpoint/2010/main" val="4227988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CAE4C7-217E-D046-92C0-DED2F5129928}"/>
              </a:ext>
            </a:extLst>
          </p:cNvPr>
          <p:cNvSpPr>
            <a:spLocks noGrp="1"/>
          </p:cNvSpPr>
          <p:nvPr>
            <p:ph type="title"/>
          </p:nvPr>
        </p:nvSpPr>
        <p:spPr/>
        <p:txBody>
          <a:bodyPr/>
          <a:lstStyle/>
          <a:p>
            <a:r>
              <a:rPr kumimoji="1" lang="en-US" altLang="ja-US" dirty="0"/>
              <a:t>Thermal freezeout temperature</a:t>
            </a:r>
            <a:endParaRPr kumimoji="1" lang="ja-US" altLang="en-US" dirty="0"/>
          </a:p>
        </p:txBody>
      </p:sp>
      <p:sp>
        <p:nvSpPr>
          <p:cNvPr id="3" name="コンテンツ プレースホルダー 2">
            <a:extLst>
              <a:ext uri="{FF2B5EF4-FFF2-40B4-BE49-F238E27FC236}">
                <a16:creationId xmlns:a16="http://schemas.microsoft.com/office/drawing/2014/main" id="{AF6781F4-6B8F-9846-8CC8-26C7CEE04888}"/>
              </a:ext>
            </a:extLst>
          </p:cNvPr>
          <p:cNvSpPr>
            <a:spLocks noGrp="1"/>
          </p:cNvSpPr>
          <p:nvPr>
            <p:ph idx="1"/>
          </p:nvPr>
        </p:nvSpPr>
        <p:spPr>
          <a:xfrm>
            <a:off x="838199" y="1290918"/>
            <a:ext cx="7231522" cy="1298611"/>
          </a:xfrm>
        </p:spPr>
        <p:txBody>
          <a:bodyPr>
            <a:normAutofit fontScale="85000" lnSpcReduction="10000"/>
          </a:bodyPr>
          <a:lstStyle/>
          <a:p>
            <a:r>
              <a:rPr kumimoji="1" lang="en-US" altLang="ja-US" dirty="0"/>
              <a:t>Blast-wave fit to </a:t>
            </a:r>
            <a:r>
              <a:rPr kumimoji="1" lang="en-US" altLang="ja-US" dirty="0">
                <a:latin typeface="Symbol" pitchFamily="2" charset="2"/>
              </a:rPr>
              <a:t>p</a:t>
            </a:r>
            <a:r>
              <a:rPr kumimoji="1" lang="en-US" altLang="ja-US" dirty="0"/>
              <a:t>/K/proton </a:t>
            </a:r>
            <a:r>
              <a:rPr kumimoji="1" lang="en-US" altLang="ja-US" dirty="0" err="1"/>
              <a:t>p</a:t>
            </a:r>
            <a:r>
              <a:rPr kumimoji="1" lang="en-US" altLang="ja-US" baseline="-25000" dirty="0" err="1"/>
              <a:t>T</a:t>
            </a:r>
            <a:r>
              <a:rPr kumimoji="1" lang="en-US" altLang="ja-US" dirty="0"/>
              <a:t> spectra simultaneously</a:t>
            </a:r>
          </a:p>
          <a:p>
            <a:pPr lvl="1"/>
            <a:r>
              <a:rPr kumimoji="1" lang="en-US" altLang="ja-US" dirty="0"/>
              <a:t>A model of simple system expansion</a:t>
            </a:r>
          </a:p>
          <a:p>
            <a:r>
              <a:rPr kumimoji="1" lang="en-US" altLang="ja-US" dirty="0"/>
              <a:t>Temperature (</a:t>
            </a:r>
            <a:r>
              <a:rPr kumimoji="1" lang="en-US" altLang="ja-US" dirty="0" err="1"/>
              <a:t>T</a:t>
            </a:r>
            <a:r>
              <a:rPr kumimoji="1" lang="en-US" altLang="ja-US" baseline="-25000" dirty="0" err="1"/>
              <a:t>f</a:t>
            </a:r>
            <a:r>
              <a:rPr kumimoji="1" lang="en-US" altLang="ja-US" dirty="0"/>
              <a:t>) and boost velocity (</a:t>
            </a:r>
            <a:r>
              <a:rPr kumimoji="1" lang="en-US" altLang="ja-US" dirty="0" err="1">
                <a:latin typeface="Symbol" pitchFamily="2" charset="2"/>
              </a:rPr>
              <a:t>b</a:t>
            </a:r>
            <a:r>
              <a:rPr kumimoji="1" lang="en-US" altLang="ja-US" baseline="-25000" dirty="0" err="1"/>
              <a:t>T</a:t>
            </a:r>
            <a:r>
              <a:rPr kumimoji="1" lang="en-US" altLang="ja-US" dirty="0"/>
              <a:t>) are obtained</a:t>
            </a:r>
          </a:p>
          <a:p>
            <a:pPr lvl="1"/>
            <a:r>
              <a:rPr kumimoji="1" lang="en-US" altLang="ja-US" dirty="0"/>
              <a:t>As going to central, system keeps expanding until cooled down more</a:t>
            </a:r>
            <a:endParaRPr kumimoji="1" lang="ja-US" altLang="en-US" dirty="0"/>
          </a:p>
        </p:txBody>
      </p:sp>
      <p:sp>
        <p:nvSpPr>
          <p:cNvPr id="4" name="日付プレースホルダー 3">
            <a:extLst>
              <a:ext uri="{FF2B5EF4-FFF2-40B4-BE49-F238E27FC236}">
                <a16:creationId xmlns:a16="http://schemas.microsoft.com/office/drawing/2014/main" id="{387E85CC-FED7-F34D-8841-54A333F77F67}"/>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F1064DCD-E516-3649-9FD6-481313150C1F}"/>
              </a:ext>
            </a:extLst>
          </p:cNvPr>
          <p:cNvSpPr>
            <a:spLocks noGrp="1"/>
          </p:cNvSpPr>
          <p:nvPr>
            <p:ph type="ftr" sz="quarter" idx="11"/>
          </p:nvPr>
        </p:nvSpPr>
        <p:spPr/>
        <p:txBody>
          <a:bodyPr/>
          <a:lstStyle/>
          <a:p>
            <a:r>
              <a:rPr kumimoji="1" lang="en" altLang="ja-US" dirty="0"/>
              <a:t>T. </a:t>
            </a:r>
            <a:r>
              <a:rPr kumimoji="1" lang="en" altLang="ja-US" dirty="0" err="1"/>
              <a:t>Sakaguchi</a:t>
            </a:r>
            <a:r>
              <a:rPr kumimoji="1" lang="en" altLang="ja-US" dirty="0"/>
              <a:t> @ Saga U Lecture</a:t>
            </a:r>
            <a:endParaRPr kumimoji="1" lang="ja-US" altLang="en-US" dirty="0"/>
          </a:p>
        </p:txBody>
      </p:sp>
      <p:sp>
        <p:nvSpPr>
          <p:cNvPr id="6" name="スライド番号プレースホルダー 5">
            <a:extLst>
              <a:ext uri="{FF2B5EF4-FFF2-40B4-BE49-F238E27FC236}">
                <a16:creationId xmlns:a16="http://schemas.microsoft.com/office/drawing/2014/main" id="{66796906-63B4-5749-B27B-E462929E42A9}"/>
              </a:ext>
            </a:extLst>
          </p:cNvPr>
          <p:cNvSpPr>
            <a:spLocks noGrp="1"/>
          </p:cNvSpPr>
          <p:nvPr>
            <p:ph type="sldNum" sz="quarter" idx="12"/>
          </p:nvPr>
        </p:nvSpPr>
        <p:spPr/>
        <p:txBody>
          <a:bodyPr/>
          <a:lstStyle/>
          <a:p>
            <a:fld id="{F9291847-EA59-7F4D-8477-4EA9F25CEBB2}" type="slidenum">
              <a:rPr kumimoji="1" lang="ja-US" altLang="en-US" smtClean="0"/>
              <a:pPr/>
              <a:t>22</a:t>
            </a:fld>
            <a:endParaRPr kumimoji="1" lang="ja-US" altLang="en-US"/>
          </a:p>
        </p:txBody>
      </p:sp>
      <p:pic>
        <p:nvPicPr>
          <p:cNvPr id="26" name="図 25">
            <a:extLst>
              <a:ext uri="{FF2B5EF4-FFF2-40B4-BE49-F238E27FC236}">
                <a16:creationId xmlns:a16="http://schemas.microsoft.com/office/drawing/2014/main" id="{663679C8-0BE8-284E-B79D-999B3F79F615}"/>
              </a:ext>
            </a:extLst>
          </p:cNvPr>
          <p:cNvPicPr>
            <a:picLocks noChangeAspect="1"/>
          </p:cNvPicPr>
          <p:nvPr/>
        </p:nvPicPr>
        <p:blipFill>
          <a:blip r:embed="rId3"/>
          <a:stretch>
            <a:fillRect/>
          </a:stretch>
        </p:blipFill>
        <p:spPr>
          <a:xfrm>
            <a:off x="9338727" y="219262"/>
            <a:ext cx="2567523" cy="1981947"/>
          </a:xfrm>
          <a:prstGeom prst="rect">
            <a:avLst/>
          </a:prstGeom>
        </p:spPr>
      </p:pic>
      <p:sp>
        <p:nvSpPr>
          <p:cNvPr id="27" name="円/楕円 26">
            <a:extLst>
              <a:ext uri="{FF2B5EF4-FFF2-40B4-BE49-F238E27FC236}">
                <a16:creationId xmlns:a16="http://schemas.microsoft.com/office/drawing/2014/main" id="{A4429C14-0403-8647-BC40-9AD8D131E4F9}"/>
              </a:ext>
            </a:extLst>
          </p:cNvPr>
          <p:cNvSpPr/>
          <p:nvPr/>
        </p:nvSpPr>
        <p:spPr>
          <a:xfrm>
            <a:off x="11499850" y="1405218"/>
            <a:ext cx="508000" cy="457200"/>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pic>
        <p:nvPicPr>
          <p:cNvPr id="7" name="図 6">
            <a:extLst>
              <a:ext uri="{FF2B5EF4-FFF2-40B4-BE49-F238E27FC236}">
                <a16:creationId xmlns:a16="http://schemas.microsoft.com/office/drawing/2014/main" id="{1AA33202-4866-9C42-A844-6CD0A3172BA9}"/>
              </a:ext>
            </a:extLst>
          </p:cNvPr>
          <p:cNvPicPr>
            <a:picLocks noChangeAspect="1"/>
          </p:cNvPicPr>
          <p:nvPr/>
        </p:nvPicPr>
        <p:blipFill>
          <a:blip r:embed="rId4"/>
          <a:stretch>
            <a:fillRect/>
          </a:stretch>
        </p:blipFill>
        <p:spPr>
          <a:xfrm>
            <a:off x="7174606" y="3055708"/>
            <a:ext cx="4685019" cy="3273792"/>
          </a:xfrm>
          <a:prstGeom prst="rect">
            <a:avLst/>
          </a:prstGeom>
        </p:spPr>
      </p:pic>
      <p:pic>
        <p:nvPicPr>
          <p:cNvPr id="8" name="図 7">
            <a:extLst>
              <a:ext uri="{FF2B5EF4-FFF2-40B4-BE49-F238E27FC236}">
                <a16:creationId xmlns:a16="http://schemas.microsoft.com/office/drawing/2014/main" id="{7DFD9F5C-4233-0843-9E7C-9B02910F4C43}"/>
              </a:ext>
            </a:extLst>
          </p:cNvPr>
          <p:cNvPicPr>
            <a:picLocks noChangeAspect="1"/>
          </p:cNvPicPr>
          <p:nvPr/>
        </p:nvPicPr>
        <p:blipFill>
          <a:blip r:embed="rId5"/>
          <a:stretch>
            <a:fillRect/>
          </a:stretch>
        </p:blipFill>
        <p:spPr>
          <a:xfrm>
            <a:off x="838199" y="2687972"/>
            <a:ext cx="3425536" cy="1309259"/>
          </a:xfrm>
          <a:prstGeom prst="rect">
            <a:avLst/>
          </a:prstGeom>
        </p:spPr>
      </p:pic>
      <p:pic>
        <p:nvPicPr>
          <p:cNvPr id="9" name="図 8">
            <a:extLst>
              <a:ext uri="{FF2B5EF4-FFF2-40B4-BE49-F238E27FC236}">
                <a16:creationId xmlns:a16="http://schemas.microsoft.com/office/drawing/2014/main" id="{BCD08C82-0356-C94F-8327-38F8AB200F23}"/>
              </a:ext>
            </a:extLst>
          </p:cNvPr>
          <p:cNvPicPr>
            <a:picLocks noChangeAspect="1"/>
          </p:cNvPicPr>
          <p:nvPr/>
        </p:nvPicPr>
        <p:blipFill>
          <a:blip r:embed="rId6"/>
          <a:stretch>
            <a:fillRect/>
          </a:stretch>
        </p:blipFill>
        <p:spPr>
          <a:xfrm>
            <a:off x="4495934" y="3137882"/>
            <a:ext cx="1474066" cy="319062"/>
          </a:xfrm>
          <a:prstGeom prst="rect">
            <a:avLst/>
          </a:prstGeom>
        </p:spPr>
      </p:pic>
      <p:pic>
        <p:nvPicPr>
          <p:cNvPr id="10" name="図 9">
            <a:extLst>
              <a:ext uri="{FF2B5EF4-FFF2-40B4-BE49-F238E27FC236}">
                <a16:creationId xmlns:a16="http://schemas.microsoft.com/office/drawing/2014/main" id="{00F90A67-6759-774B-9834-690A3FB0CC4B}"/>
              </a:ext>
            </a:extLst>
          </p:cNvPr>
          <p:cNvPicPr>
            <a:picLocks noChangeAspect="1"/>
          </p:cNvPicPr>
          <p:nvPr/>
        </p:nvPicPr>
        <p:blipFill>
          <a:blip r:embed="rId7"/>
          <a:stretch>
            <a:fillRect/>
          </a:stretch>
        </p:blipFill>
        <p:spPr>
          <a:xfrm>
            <a:off x="7928267" y="2659442"/>
            <a:ext cx="3396095" cy="325374"/>
          </a:xfrm>
          <a:prstGeom prst="rect">
            <a:avLst/>
          </a:prstGeom>
        </p:spPr>
      </p:pic>
      <p:grpSp>
        <p:nvGrpSpPr>
          <p:cNvPr id="14" name="グループ化 13">
            <a:extLst>
              <a:ext uri="{FF2B5EF4-FFF2-40B4-BE49-F238E27FC236}">
                <a16:creationId xmlns:a16="http://schemas.microsoft.com/office/drawing/2014/main" id="{5A93F273-37EC-8840-B56F-6BD539B3E07A}"/>
              </a:ext>
            </a:extLst>
          </p:cNvPr>
          <p:cNvGrpSpPr/>
          <p:nvPr/>
        </p:nvGrpSpPr>
        <p:grpSpPr>
          <a:xfrm>
            <a:off x="838199" y="4122743"/>
            <a:ext cx="5629588" cy="2258198"/>
            <a:chOff x="2726264" y="1537340"/>
            <a:chExt cx="5629588" cy="2258198"/>
          </a:xfrm>
        </p:grpSpPr>
        <p:pic>
          <p:nvPicPr>
            <p:cNvPr id="16" name="図 15">
              <a:extLst>
                <a:ext uri="{FF2B5EF4-FFF2-40B4-BE49-F238E27FC236}">
                  <a16:creationId xmlns:a16="http://schemas.microsoft.com/office/drawing/2014/main" id="{09855F38-80AD-634C-B5FB-5B3A5794F294}"/>
                </a:ext>
              </a:extLst>
            </p:cNvPr>
            <p:cNvPicPr>
              <a:picLocks noChangeAspect="1"/>
            </p:cNvPicPr>
            <p:nvPr/>
          </p:nvPicPr>
          <p:blipFill rotWithShape="1">
            <a:blip r:embed="rId8"/>
            <a:srcRect l="25044" t="50029" r="28788"/>
            <a:stretch/>
          </p:blipFill>
          <p:spPr>
            <a:xfrm>
              <a:off x="6561687" y="1542594"/>
              <a:ext cx="1794165" cy="2252944"/>
            </a:xfrm>
            <a:prstGeom prst="rect">
              <a:avLst/>
            </a:prstGeom>
          </p:spPr>
        </p:pic>
        <p:pic>
          <p:nvPicPr>
            <p:cNvPr id="17" name="図 16">
              <a:extLst>
                <a:ext uri="{FF2B5EF4-FFF2-40B4-BE49-F238E27FC236}">
                  <a16:creationId xmlns:a16="http://schemas.microsoft.com/office/drawing/2014/main" id="{E1E0F340-B52A-7C49-B405-F9B852D91867}"/>
                </a:ext>
              </a:extLst>
            </p:cNvPr>
            <p:cNvPicPr>
              <a:picLocks noChangeAspect="1"/>
            </p:cNvPicPr>
            <p:nvPr/>
          </p:nvPicPr>
          <p:blipFill rotWithShape="1">
            <a:blip r:embed="rId8"/>
            <a:srcRect b="50029"/>
            <a:stretch/>
          </p:blipFill>
          <p:spPr>
            <a:xfrm>
              <a:off x="2726264" y="1537340"/>
              <a:ext cx="3886200" cy="2252944"/>
            </a:xfrm>
            <a:prstGeom prst="rect">
              <a:avLst/>
            </a:prstGeom>
          </p:spPr>
        </p:pic>
      </p:grpSp>
      <p:sp>
        <p:nvSpPr>
          <p:cNvPr id="15" name="テキスト ボックス 14">
            <a:extLst>
              <a:ext uri="{FF2B5EF4-FFF2-40B4-BE49-F238E27FC236}">
                <a16:creationId xmlns:a16="http://schemas.microsoft.com/office/drawing/2014/main" id="{2E59A726-221B-5A40-88B3-E53B91C98115}"/>
              </a:ext>
            </a:extLst>
          </p:cNvPr>
          <p:cNvSpPr txBox="1"/>
          <p:nvPr/>
        </p:nvSpPr>
        <p:spPr>
          <a:xfrm>
            <a:off x="7720976" y="624684"/>
            <a:ext cx="1617751" cy="400110"/>
          </a:xfrm>
          <a:prstGeom prst="rect">
            <a:avLst/>
          </a:prstGeom>
          <a:noFill/>
          <a:ln w="12700">
            <a:solidFill>
              <a:srgbClr val="FF0000"/>
            </a:solidFill>
          </a:ln>
        </p:spPr>
        <p:txBody>
          <a:bodyPr wrap="none" rtlCol="0">
            <a:spAutoFit/>
          </a:bodyPr>
          <a:lstStyle/>
          <a:p>
            <a:r>
              <a:rPr kumimoji="1" lang="en-US" altLang="ja-US" sz="2000" dirty="0" err="1"/>
              <a:t>T</a:t>
            </a:r>
            <a:r>
              <a:rPr kumimoji="1" lang="en-US" altLang="ja-US" sz="2000" baseline="-25000" dirty="0" err="1"/>
              <a:t>f</a:t>
            </a:r>
            <a:r>
              <a:rPr kumimoji="1" lang="en-US" altLang="ja-US" sz="2000" dirty="0"/>
              <a:t> = ~120MeV</a:t>
            </a:r>
            <a:endParaRPr kumimoji="1" lang="ja-US" altLang="en-US" sz="2000" dirty="0"/>
          </a:p>
        </p:txBody>
      </p:sp>
    </p:spTree>
    <p:extLst>
      <p:ext uri="{BB962C8B-B14F-4D97-AF65-F5344CB8AC3E}">
        <p14:creationId xmlns:p14="http://schemas.microsoft.com/office/powerpoint/2010/main" val="3663169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74A9E1-0F96-2F45-8567-B79E6430CDF8}"/>
              </a:ext>
            </a:extLst>
          </p:cNvPr>
          <p:cNvSpPr>
            <a:spLocks noGrp="1"/>
          </p:cNvSpPr>
          <p:nvPr>
            <p:ph type="title"/>
          </p:nvPr>
        </p:nvSpPr>
        <p:spPr/>
        <p:txBody>
          <a:bodyPr/>
          <a:lstStyle/>
          <a:p>
            <a:r>
              <a:rPr kumimoji="1" lang="en-US" altLang="ja-US" dirty="0"/>
              <a:t>Chemical freezeout temperature</a:t>
            </a:r>
            <a:endParaRPr kumimoji="1" lang="ja-US" altLang="en-US" dirty="0"/>
          </a:p>
        </p:txBody>
      </p:sp>
      <p:sp>
        <p:nvSpPr>
          <p:cNvPr id="3" name="コンテンツ プレースホルダー 2">
            <a:extLst>
              <a:ext uri="{FF2B5EF4-FFF2-40B4-BE49-F238E27FC236}">
                <a16:creationId xmlns:a16="http://schemas.microsoft.com/office/drawing/2014/main" id="{B0FFCF94-7A1A-C54B-9E29-DB69A516F0AB}"/>
              </a:ext>
            </a:extLst>
          </p:cNvPr>
          <p:cNvSpPr>
            <a:spLocks noGrp="1"/>
          </p:cNvSpPr>
          <p:nvPr>
            <p:ph idx="1"/>
          </p:nvPr>
        </p:nvSpPr>
        <p:spPr>
          <a:xfrm>
            <a:off x="838200" y="1292489"/>
            <a:ext cx="8161307" cy="537411"/>
          </a:xfrm>
        </p:spPr>
        <p:txBody>
          <a:bodyPr>
            <a:normAutofit fontScale="85000" lnSpcReduction="20000"/>
          </a:bodyPr>
          <a:lstStyle/>
          <a:p>
            <a:r>
              <a:rPr lang="en-US" altLang="ja-JP" dirty="0"/>
              <a:t>Temperature and </a:t>
            </a:r>
            <a:r>
              <a:rPr lang="en-US" altLang="ja-JP" dirty="0" err="1"/>
              <a:t>Baryo</a:t>
            </a:r>
            <a:r>
              <a:rPr lang="en-US" altLang="ja-JP" dirty="0"/>
              <a:t>-chemical potential (</a:t>
            </a:r>
            <a:r>
              <a:rPr lang="en-US" altLang="ja-JP" dirty="0">
                <a:sym typeface="Symbol"/>
              </a:rPr>
              <a:t></a:t>
            </a:r>
            <a:r>
              <a:rPr lang="en-US" altLang="ja-JP" dirty="0"/>
              <a:t>baryon density) at freezeout is estimated from particle ratios and by using </a:t>
            </a:r>
            <a:r>
              <a:rPr lang="en-US" altLang="ja-US" dirty="0"/>
              <a:t>Grand Canonical Stat Model</a:t>
            </a:r>
          </a:p>
        </p:txBody>
      </p:sp>
      <p:sp>
        <p:nvSpPr>
          <p:cNvPr id="4" name="日付プレースホルダー 3">
            <a:extLst>
              <a:ext uri="{FF2B5EF4-FFF2-40B4-BE49-F238E27FC236}">
                <a16:creationId xmlns:a16="http://schemas.microsoft.com/office/drawing/2014/main" id="{83647F3E-9E7E-BD4B-849E-C33122BFCB5E}"/>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A64A1278-5286-F445-AF53-645743C3092F}"/>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CFA97B45-B2A3-3944-B7F4-D9879AF0673C}"/>
              </a:ext>
            </a:extLst>
          </p:cNvPr>
          <p:cNvSpPr>
            <a:spLocks noGrp="1"/>
          </p:cNvSpPr>
          <p:nvPr>
            <p:ph type="sldNum" sz="quarter" idx="12"/>
          </p:nvPr>
        </p:nvSpPr>
        <p:spPr/>
        <p:txBody>
          <a:bodyPr/>
          <a:lstStyle/>
          <a:p>
            <a:fld id="{F9291847-EA59-7F4D-8477-4EA9F25CEBB2}" type="slidenum">
              <a:rPr kumimoji="1" lang="ja-US" altLang="en-US" smtClean="0"/>
              <a:pPr/>
              <a:t>23</a:t>
            </a:fld>
            <a:endParaRPr kumimoji="1" lang="ja-US" altLang="en-US"/>
          </a:p>
        </p:txBody>
      </p:sp>
      <p:sp>
        <p:nvSpPr>
          <p:cNvPr id="7" name="Rectangle 18">
            <a:extLst>
              <a:ext uri="{FF2B5EF4-FFF2-40B4-BE49-F238E27FC236}">
                <a16:creationId xmlns:a16="http://schemas.microsoft.com/office/drawing/2014/main" id="{1DD386FF-39CF-EE4C-B58D-3C67D82240FE}"/>
              </a:ext>
            </a:extLst>
          </p:cNvPr>
          <p:cNvSpPr/>
          <p:nvPr/>
        </p:nvSpPr>
        <p:spPr>
          <a:xfrm>
            <a:off x="1313148" y="4099178"/>
            <a:ext cx="3744416" cy="172819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
            <a:extLst>
              <a:ext uri="{FF2B5EF4-FFF2-40B4-BE49-F238E27FC236}">
                <a16:creationId xmlns:a16="http://schemas.microsoft.com/office/drawing/2014/main" id="{01FF101B-9621-534F-9636-7D8E3C187CCA}"/>
              </a:ext>
            </a:extLst>
          </p:cNvPr>
          <p:cNvPicPr>
            <a:picLocks noChangeAspect="1" noChangeArrowheads="1"/>
          </p:cNvPicPr>
          <p:nvPr/>
        </p:nvPicPr>
        <p:blipFill>
          <a:blip r:embed="rId2" cstate="print"/>
          <a:srcRect/>
          <a:stretch>
            <a:fillRect/>
          </a:stretch>
        </p:blipFill>
        <p:spPr bwMode="auto">
          <a:xfrm>
            <a:off x="6672066" y="3004153"/>
            <a:ext cx="4900728" cy="3384376"/>
          </a:xfrm>
          <a:prstGeom prst="rect">
            <a:avLst/>
          </a:prstGeom>
          <a:noFill/>
          <a:ln w="9525">
            <a:noFill/>
            <a:miter lim="800000"/>
            <a:headEnd/>
            <a:tailEnd/>
          </a:ln>
        </p:spPr>
      </p:pic>
      <p:pic>
        <p:nvPicPr>
          <p:cNvPr id="10" name="Picture 1">
            <a:extLst>
              <a:ext uri="{FF2B5EF4-FFF2-40B4-BE49-F238E27FC236}">
                <a16:creationId xmlns:a16="http://schemas.microsoft.com/office/drawing/2014/main" id="{B9985E43-C636-414C-929E-33E5A1D64B81}"/>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47542" y="2083320"/>
            <a:ext cx="4536503" cy="865814"/>
          </a:xfrm>
          <a:prstGeom prst="rect">
            <a:avLst/>
          </a:prstGeom>
          <a:noFill/>
          <a:ln w="9525">
            <a:solidFill>
              <a:schemeClr val="accent1"/>
            </a:solidFill>
            <a:miter lim="800000"/>
            <a:headEnd/>
            <a:tailEnd/>
          </a:ln>
        </p:spPr>
      </p:pic>
      <p:pic>
        <p:nvPicPr>
          <p:cNvPr id="11" name="Picture 2">
            <a:extLst>
              <a:ext uri="{FF2B5EF4-FFF2-40B4-BE49-F238E27FC236}">
                <a16:creationId xmlns:a16="http://schemas.microsoft.com/office/drawing/2014/main" id="{F020E44E-6723-E846-A0BB-0B58C6A53293}"/>
              </a:ext>
            </a:extLst>
          </p:cNvPr>
          <p:cNvPicPr>
            <a:picLocks noChangeAspect="1" noChangeArrowheads="1"/>
          </p:cNvPicPr>
          <p:nvPr/>
        </p:nvPicPr>
        <p:blipFill>
          <a:blip r:embed="rId4" cstate="print">
            <a:clrChange>
              <a:clrFrom>
                <a:srgbClr val="FFFFFF"/>
              </a:clrFrom>
              <a:clrTo>
                <a:srgbClr val="FFFFFF">
                  <a:alpha val="0"/>
                </a:srgbClr>
              </a:clrTo>
            </a:clrChange>
          </a:blip>
          <a:srcRect r="56562"/>
          <a:stretch>
            <a:fillRect/>
          </a:stretch>
        </p:blipFill>
        <p:spPr bwMode="auto">
          <a:xfrm>
            <a:off x="1889212" y="4296038"/>
            <a:ext cx="2232248" cy="836676"/>
          </a:xfrm>
          <a:prstGeom prst="rect">
            <a:avLst/>
          </a:prstGeom>
          <a:noFill/>
          <a:ln w="9525">
            <a:noFill/>
            <a:miter lim="800000"/>
            <a:headEnd/>
            <a:tailEnd/>
          </a:ln>
        </p:spPr>
      </p:pic>
      <p:pic>
        <p:nvPicPr>
          <p:cNvPr id="12" name="Picture 3">
            <a:extLst>
              <a:ext uri="{FF2B5EF4-FFF2-40B4-BE49-F238E27FC236}">
                <a16:creationId xmlns:a16="http://schemas.microsoft.com/office/drawing/2014/main" id="{863DB9A9-7408-204E-84D9-09A3240339E5}"/>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712822" y="2462861"/>
            <a:ext cx="1512168" cy="340770"/>
          </a:xfrm>
          <a:prstGeom prst="rect">
            <a:avLst/>
          </a:prstGeom>
          <a:noFill/>
          <a:ln w="9525">
            <a:noFill/>
            <a:miter lim="800000"/>
            <a:headEnd/>
            <a:tailEnd/>
          </a:ln>
        </p:spPr>
      </p:pic>
      <p:pic>
        <p:nvPicPr>
          <p:cNvPr id="13" name="Picture 4">
            <a:extLst>
              <a:ext uri="{FF2B5EF4-FFF2-40B4-BE49-F238E27FC236}">
                <a16:creationId xmlns:a16="http://schemas.microsoft.com/office/drawing/2014/main" id="{39842DF5-F7BD-874F-B8AF-4FF2A43343CB}"/>
              </a:ext>
            </a:extLst>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712822" y="2081410"/>
            <a:ext cx="3168352" cy="293451"/>
          </a:xfrm>
          <a:prstGeom prst="rect">
            <a:avLst/>
          </a:prstGeom>
          <a:noFill/>
          <a:ln w="9525">
            <a:noFill/>
            <a:miter lim="800000"/>
            <a:headEnd/>
            <a:tailEnd/>
          </a:ln>
        </p:spPr>
      </p:pic>
      <p:sp>
        <p:nvSpPr>
          <p:cNvPr id="14" name="TextBox 13">
            <a:extLst>
              <a:ext uri="{FF2B5EF4-FFF2-40B4-BE49-F238E27FC236}">
                <a16:creationId xmlns:a16="http://schemas.microsoft.com/office/drawing/2014/main" id="{048AA81F-1704-F947-85F1-D60203A5624E}"/>
              </a:ext>
            </a:extLst>
          </p:cNvPr>
          <p:cNvSpPr txBox="1"/>
          <p:nvPr/>
        </p:nvSpPr>
        <p:spPr>
          <a:xfrm>
            <a:off x="2351584" y="6022613"/>
            <a:ext cx="3744416" cy="307777"/>
          </a:xfrm>
          <a:prstGeom prst="rect">
            <a:avLst/>
          </a:prstGeom>
          <a:solidFill>
            <a:schemeClr val="bg1"/>
          </a:solidFill>
        </p:spPr>
        <p:txBody>
          <a:bodyPr wrap="square" rtlCol="0">
            <a:spAutoFit/>
          </a:bodyPr>
          <a:lstStyle/>
          <a:p>
            <a:r>
              <a:rPr lang="en-US" sz="1400" b="1" dirty="0"/>
              <a:t>See, e.g., A. </a:t>
            </a:r>
            <a:r>
              <a:rPr lang="en-US" sz="1400" b="1" dirty="0" err="1"/>
              <a:t>Andonic</a:t>
            </a:r>
            <a:r>
              <a:rPr lang="en-US" sz="1400" b="1" dirty="0"/>
              <a:t>, et al., NPA 772(2006)167</a:t>
            </a:r>
          </a:p>
        </p:txBody>
      </p:sp>
      <p:pic>
        <p:nvPicPr>
          <p:cNvPr id="15" name="Picture 2">
            <a:extLst>
              <a:ext uri="{FF2B5EF4-FFF2-40B4-BE49-F238E27FC236}">
                <a16:creationId xmlns:a16="http://schemas.microsoft.com/office/drawing/2014/main" id="{90BCE706-E303-4E41-AE70-AECE2C67B2CF}"/>
              </a:ext>
            </a:extLst>
          </p:cNvPr>
          <p:cNvPicPr>
            <a:picLocks noChangeAspect="1" noChangeArrowheads="1"/>
          </p:cNvPicPr>
          <p:nvPr/>
        </p:nvPicPr>
        <p:blipFill>
          <a:blip r:embed="rId4" cstate="print">
            <a:clrChange>
              <a:clrFrom>
                <a:srgbClr val="FFFFFF"/>
              </a:clrFrom>
              <a:clrTo>
                <a:srgbClr val="FFFFFF">
                  <a:alpha val="0"/>
                </a:srgbClr>
              </a:clrTo>
            </a:clrChange>
          </a:blip>
          <a:srcRect l="43438"/>
          <a:stretch>
            <a:fillRect/>
          </a:stretch>
        </p:blipFill>
        <p:spPr bwMode="auto">
          <a:xfrm>
            <a:off x="2150884" y="4971530"/>
            <a:ext cx="2906680" cy="836676"/>
          </a:xfrm>
          <a:prstGeom prst="rect">
            <a:avLst/>
          </a:prstGeom>
          <a:noFill/>
          <a:ln w="9525">
            <a:noFill/>
            <a:miter lim="800000"/>
            <a:headEnd/>
            <a:tailEnd/>
          </a:ln>
        </p:spPr>
      </p:pic>
      <p:sp>
        <p:nvSpPr>
          <p:cNvPr id="16" name="TextBox 15">
            <a:extLst>
              <a:ext uri="{FF2B5EF4-FFF2-40B4-BE49-F238E27FC236}">
                <a16:creationId xmlns:a16="http://schemas.microsoft.com/office/drawing/2014/main" id="{421CFE22-AEBB-B74F-B95C-3171328A5F4B}"/>
              </a:ext>
            </a:extLst>
          </p:cNvPr>
          <p:cNvSpPr txBox="1"/>
          <p:nvPr/>
        </p:nvSpPr>
        <p:spPr>
          <a:xfrm>
            <a:off x="7224990" y="2462861"/>
            <a:ext cx="1040670" cy="369332"/>
          </a:xfrm>
          <a:prstGeom prst="rect">
            <a:avLst/>
          </a:prstGeom>
          <a:noFill/>
        </p:spPr>
        <p:txBody>
          <a:bodyPr wrap="none" rtlCol="0">
            <a:spAutoFit/>
          </a:bodyPr>
          <a:lstStyle/>
          <a:p>
            <a:r>
              <a:rPr lang="en-US" altLang="ja-JP" dirty="0"/>
              <a:t>Spin DOF</a:t>
            </a:r>
            <a:endParaRPr lang="en-US" dirty="0"/>
          </a:p>
        </p:txBody>
      </p:sp>
      <p:sp>
        <p:nvSpPr>
          <p:cNvPr id="17" name="TextBox 16">
            <a:extLst>
              <a:ext uri="{FF2B5EF4-FFF2-40B4-BE49-F238E27FC236}">
                <a16:creationId xmlns:a16="http://schemas.microsoft.com/office/drawing/2014/main" id="{E05C2443-DC95-7144-BDC7-16EDD70D994E}"/>
              </a:ext>
            </a:extLst>
          </p:cNvPr>
          <p:cNvSpPr txBox="1"/>
          <p:nvPr/>
        </p:nvSpPr>
        <p:spPr>
          <a:xfrm>
            <a:off x="1385156" y="4099178"/>
            <a:ext cx="2326278" cy="369332"/>
          </a:xfrm>
          <a:prstGeom prst="rect">
            <a:avLst/>
          </a:prstGeom>
          <a:noFill/>
        </p:spPr>
        <p:txBody>
          <a:bodyPr wrap="none" rtlCol="0">
            <a:spAutoFit/>
          </a:bodyPr>
          <a:lstStyle/>
          <a:p>
            <a:r>
              <a:rPr lang="en-US" altLang="ja-JP" dirty="0"/>
              <a:t>Number of particles: </a:t>
            </a:r>
            <a:r>
              <a:rPr lang="en-US" altLang="ja-JP" dirty="0" err="1"/>
              <a:t>n</a:t>
            </a:r>
            <a:r>
              <a:rPr lang="en-US" altLang="ja-JP" baseline="-25000" dirty="0" err="1"/>
              <a:t>i</a:t>
            </a:r>
            <a:endParaRPr lang="en-US" baseline="-25000" dirty="0"/>
          </a:p>
        </p:txBody>
      </p:sp>
      <p:sp>
        <p:nvSpPr>
          <p:cNvPr id="18" name="TextBox 17">
            <a:extLst>
              <a:ext uri="{FF2B5EF4-FFF2-40B4-BE49-F238E27FC236}">
                <a16:creationId xmlns:a16="http://schemas.microsoft.com/office/drawing/2014/main" id="{CE8597AA-EDCE-044E-922D-EA508A6DBE78}"/>
              </a:ext>
            </a:extLst>
          </p:cNvPr>
          <p:cNvSpPr txBox="1"/>
          <p:nvPr/>
        </p:nvSpPr>
        <p:spPr>
          <a:xfrm>
            <a:off x="1800527" y="3021620"/>
            <a:ext cx="3334362" cy="923330"/>
          </a:xfrm>
          <a:prstGeom prst="rect">
            <a:avLst/>
          </a:prstGeom>
          <a:noFill/>
        </p:spPr>
        <p:txBody>
          <a:bodyPr wrap="square" rtlCol="0">
            <a:spAutoFit/>
          </a:bodyPr>
          <a:lstStyle/>
          <a:p>
            <a:r>
              <a:rPr lang="en-US" altLang="ja-JP" dirty="0"/>
              <a:t>Chemical potential</a:t>
            </a:r>
            <a:r>
              <a:rPr lang="ja-JP" altLang="en-US" dirty="0"/>
              <a:t> </a:t>
            </a:r>
            <a:r>
              <a:rPr lang="en-US" altLang="ja-JP" dirty="0">
                <a:latin typeface="Symbol" pitchFamily="18" charset="2"/>
              </a:rPr>
              <a:t>m</a:t>
            </a:r>
            <a:r>
              <a:rPr lang="en-US" altLang="ja-JP" baseline="-25000" dirty="0"/>
              <a:t>i</a:t>
            </a:r>
          </a:p>
          <a:p>
            <a:r>
              <a:rPr lang="en-US" altLang="ja-JP" dirty="0" err="1">
                <a:latin typeface="Symbol" pitchFamily="18" charset="2"/>
              </a:rPr>
              <a:t>m</a:t>
            </a:r>
            <a:r>
              <a:rPr lang="en-US" altLang="ja-JP" baseline="-25000" dirty="0" err="1"/>
              <a:t>b</a:t>
            </a:r>
            <a:r>
              <a:rPr lang="en-US" altLang="ja-JP" dirty="0"/>
              <a:t>: Baryon,  </a:t>
            </a:r>
            <a:r>
              <a:rPr lang="en-US" dirty="0">
                <a:latin typeface="Symbol" pitchFamily="18" charset="2"/>
              </a:rPr>
              <a:t>m</a:t>
            </a:r>
            <a:r>
              <a:rPr lang="en-US" baseline="-25000" dirty="0"/>
              <a:t>I3</a:t>
            </a:r>
            <a:r>
              <a:rPr lang="en-US" dirty="0"/>
              <a:t>: Isospin</a:t>
            </a:r>
            <a:endParaRPr lang="en-US" altLang="ja-JP" dirty="0"/>
          </a:p>
          <a:p>
            <a:r>
              <a:rPr lang="en-US" dirty="0" err="1">
                <a:latin typeface="Symbol" pitchFamily="18" charset="2"/>
              </a:rPr>
              <a:t>m</a:t>
            </a:r>
            <a:r>
              <a:rPr lang="en-US" baseline="-25000" dirty="0" err="1"/>
              <a:t>S</a:t>
            </a:r>
            <a:r>
              <a:rPr lang="en-US" dirty="0"/>
              <a:t>: </a:t>
            </a:r>
            <a:r>
              <a:rPr lang="en-US" altLang="ja-JP" dirty="0"/>
              <a:t>Strangeness,  </a:t>
            </a:r>
            <a:r>
              <a:rPr lang="en-US" dirty="0" err="1">
                <a:latin typeface="Symbol" pitchFamily="18" charset="2"/>
              </a:rPr>
              <a:t>m</a:t>
            </a:r>
            <a:r>
              <a:rPr lang="en-US" baseline="-25000" dirty="0" err="1"/>
              <a:t>C</a:t>
            </a:r>
            <a:r>
              <a:rPr lang="en-US" dirty="0"/>
              <a:t>: Charm</a:t>
            </a:r>
          </a:p>
        </p:txBody>
      </p:sp>
      <p:sp>
        <p:nvSpPr>
          <p:cNvPr id="19" name="Rectangle 19">
            <a:extLst>
              <a:ext uri="{FF2B5EF4-FFF2-40B4-BE49-F238E27FC236}">
                <a16:creationId xmlns:a16="http://schemas.microsoft.com/office/drawing/2014/main" id="{F1A2A35D-8721-194B-9208-5F15DEA1BD04}"/>
              </a:ext>
            </a:extLst>
          </p:cNvPr>
          <p:cNvSpPr/>
          <p:nvPr/>
        </p:nvSpPr>
        <p:spPr>
          <a:xfrm>
            <a:off x="7424408" y="5236401"/>
            <a:ext cx="2160240" cy="504056"/>
          </a:xfrm>
          <a:prstGeom prst="rect">
            <a:avLst/>
          </a:prstGeom>
          <a:solidFill>
            <a:srgbClr val="FFFF00">
              <a:alpha val="17000"/>
            </a:srgb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図 22">
            <a:extLst>
              <a:ext uri="{FF2B5EF4-FFF2-40B4-BE49-F238E27FC236}">
                <a16:creationId xmlns:a16="http://schemas.microsoft.com/office/drawing/2014/main" id="{5E1B27AE-A086-E34D-BADC-8CA3A9886DD6}"/>
              </a:ext>
            </a:extLst>
          </p:cNvPr>
          <p:cNvPicPr>
            <a:picLocks noChangeAspect="1"/>
          </p:cNvPicPr>
          <p:nvPr/>
        </p:nvPicPr>
        <p:blipFill>
          <a:blip r:embed="rId7"/>
          <a:stretch>
            <a:fillRect/>
          </a:stretch>
        </p:blipFill>
        <p:spPr>
          <a:xfrm>
            <a:off x="9338727" y="219262"/>
            <a:ext cx="2567523" cy="1981947"/>
          </a:xfrm>
          <a:prstGeom prst="rect">
            <a:avLst/>
          </a:prstGeom>
        </p:spPr>
      </p:pic>
      <p:sp>
        <p:nvSpPr>
          <p:cNvPr id="24" name="円/楕円 23">
            <a:extLst>
              <a:ext uri="{FF2B5EF4-FFF2-40B4-BE49-F238E27FC236}">
                <a16:creationId xmlns:a16="http://schemas.microsoft.com/office/drawing/2014/main" id="{02C79B32-ED0A-0945-A803-7ACFD331CF9F}"/>
              </a:ext>
            </a:extLst>
          </p:cNvPr>
          <p:cNvSpPr/>
          <p:nvPr/>
        </p:nvSpPr>
        <p:spPr>
          <a:xfrm>
            <a:off x="10114488" y="1160044"/>
            <a:ext cx="508000" cy="457200"/>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21" name="テキスト ボックス 20">
            <a:extLst>
              <a:ext uri="{FF2B5EF4-FFF2-40B4-BE49-F238E27FC236}">
                <a16:creationId xmlns:a16="http://schemas.microsoft.com/office/drawing/2014/main" id="{11EC26E5-76E8-1A4E-92C8-60C3884D3907}"/>
              </a:ext>
            </a:extLst>
          </p:cNvPr>
          <p:cNvSpPr txBox="1"/>
          <p:nvPr/>
        </p:nvSpPr>
        <p:spPr>
          <a:xfrm>
            <a:off x="7687762" y="631717"/>
            <a:ext cx="1650965" cy="400110"/>
          </a:xfrm>
          <a:prstGeom prst="rect">
            <a:avLst/>
          </a:prstGeom>
          <a:noFill/>
          <a:ln w="12700">
            <a:solidFill>
              <a:srgbClr val="FF0000"/>
            </a:solidFill>
          </a:ln>
        </p:spPr>
        <p:txBody>
          <a:bodyPr wrap="none" rtlCol="0">
            <a:spAutoFit/>
          </a:bodyPr>
          <a:lstStyle/>
          <a:p>
            <a:r>
              <a:rPr kumimoji="1" lang="en-US" altLang="ja-US" sz="2000" dirty="0"/>
              <a:t>T</a:t>
            </a:r>
            <a:r>
              <a:rPr kumimoji="1" lang="en-US" altLang="ja-US" sz="2000" baseline="-25000" dirty="0"/>
              <a:t>C</a:t>
            </a:r>
            <a:r>
              <a:rPr kumimoji="1" lang="en-US" altLang="ja-US" sz="2000" dirty="0"/>
              <a:t> = ~160MeV</a:t>
            </a:r>
            <a:endParaRPr kumimoji="1" lang="ja-US" altLang="en-US" sz="2000" dirty="0"/>
          </a:p>
        </p:txBody>
      </p:sp>
    </p:spTree>
    <p:extLst>
      <p:ext uri="{BB962C8B-B14F-4D97-AF65-F5344CB8AC3E}">
        <p14:creationId xmlns:p14="http://schemas.microsoft.com/office/powerpoint/2010/main" val="1831836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ltLang="ja-JP"/>
              <a:t>1/8/2021</a:t>
            </a:r>
            <a:endParaRPr lang="en-US"/>
          </a:p>
        </p:txBody>
      </p:sp>
      <p:sp>
        <p:nvSpPr>
          <p:cNvPr id="6" name="Footer Placeholder 5"/>
          <p:cNvSpPr>
            <a:spLocks noGrp="1"/>
          </p:cNvSpPr>
          <p:nvPr>
            <p:ph type="ftr" sz="quarter" idx="11"/>
          </p:nvPr>
        </p:nvSpPr>
        <p:spPr/>
        <p:txBody>
          <a:bodyPr/>
          <a:lstStyle/>
          <a:p>
            <a:r>
              <a:rPr lang="en-US"/>
              <a:t>T. Sakaguchi @ Saga U Lecture</a:t>
            </a:r>
            <a:endParaRPr lang="en-US" dirty="0"/>
          </a:p>
        </p:txBody>
      </p:sp>
      <p:sp>
        <p:nvSpPr>
          <p:cNvPr id="7" name="Slide Number Placeholder 6"/>
          <p:cNvSpPr>
            <a:spLocks noGrp="1"/>
          </p:cNvSpPr>
          <p:nvPr>
            <p:ph type="sldNum" sz="quarter" idx="12"/>
          </p:nvPr>
        </p:nvSpPr>
        <p:spPr/>
        <p:txBody>
          <a:bodyPr/>
          <a:lstStyle/>
          <a:p>
            <a:fld id="{462BD672-8CEA-4CD5-81DE-71F7C48A0DD0}" type="slidenum">
              <a:rPr lang="en-US" smtClean="0"/>
              <a:t>24</a:t>
            </a:fld>
            <a:endParaRPr lang="en-US"/>
          </a:p>
        </p:txBody>
      </p:sp>
      <p:sp>
        <p:nvSpPr>
          <p:cNvPr id="3" name="Content Placeholder 2"/>
          <p:cNvSpPr>
            <a:spLocks noGrp="1"/>
          </p:cNvSpPr>
          <p:nvPr>
            <p:ph sz="quarter"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1452160"/>
            <a:ext cx="6794499" cy="47257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Oval 8"/>
          <p:cNvSpPr/>
          <p:nvPr/>
        </p:nvSpPr>
        <p:spPr>
          <a:xfrm>
            <a:off x="3276600" y="2209800"/>
            <a:ext cx="457200" cy="533400"/>
          </a:xfrm>
          <a:prstGeom prst="ellipse">
            <a:avLst/>
          </a:prstGeom>
          <a:solidFill>
            <a:srgbClr val="FFFF00"/>
          </a:solidFill>
          <a:ln w="889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cxnSpLocks/>
          </p:cNvCxnSpPr>
          <p:nvPr/>
        </p:nvCxnSpPr>
        <p:spPr>
          <a:xfrm>
            <a:off x="2209800" y="1187632"/>
            <a:ext cx="1066800" cy="1282135"/>
          </a:xfrm>
          <a:prstGeom prst="straightConnector1">
            <a:avLst/>
          </a:prstGeom>
          <a:ln w="508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2" name="タイトル 11">
            <a:extLst>
              <a:ext uri="{FF2B5EF4-FFF2-40B4-BE49-F238E27FC236}">
                <a16:creationId xmlns:a16="http://schemas.microsoft.com/office/drawing/2014/main" id="{70901F82-EF4D-D24E-8D6C-01DA4DABACB0}"/>
              </a:ext>
            </a:extLst>
          </p:cNvPr>
          <p:cNvSpPr>
            <a:spLocks noGrp="1"/>
          </p:cNvSpPr>
          <p:nvPr>
            <p:ph type="title"/>
          </p:nvPr>
        </p:nvSpPr>
        <p:spPr/>
        <p:txBody>
          <a:bodyPr/>
          <a:lstStyle/>
          <a:p>
            <a:r>
              <a:rPr lang="en-US" altLang="ja-US" dirty="0"/>
              <a:t>RHIC/LHC chemical freezeout position</a:t>
            </a:r>
            <a:endParaRPr lang="ja-US" altLang="en-US" dirty="0"/>
          </a:p>
        </p:txBody>
      </p:sp>
    </p:spTree>
    <p:extLst>
      <p:ext uri="{BB962C8B-B14F-4D97-AF65-F5344CB8AC3E}">
        <p14:creationId xmlns:p14="http://schemas.microsoft.com/office/powerpoint/2010/main" val="487917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F66E8A-58EF-4546-8652-0C148F7713BE}"/>
              </a:ext>
            </a:extLst>
          </p:cNvPr>
          <p:cNvSpPr>
            <a:spLocks noGrp="1"/>
          </p:cNvSpPr>
          <p:nvPr>
            <p:ph type="title"/>
          </p:nvPr>
        </p:nvSpPr>
        <p:spPr/>
        <p:txBody>
          <a:bodyPr/>
          <a:lstStyle/>
          <a:p>
            <a:r>
              <a:rPr kumimoji="1" lang="en-US" altLang="ja-US" dirty="0"/>
              <a:t>QGP temperature from thermal photons</a:t>
            </a:r>
            <a:endParaRPr kumimoji="1" lang="ja-US" altLang="en-US" dirty="0"/>
          </a:p>
        </p:txBody>
      </p:sp>
      <p:sp>
        <p:nvSpPr>
          <p:cNvPr id="3" name="コンテンツ プレースホルダー 2">
            <a:extLst>
              <a:ext uri="{FF2B5EF4-FFF2-40B4-BE49-F238E27FC236}">
                <a16:creationId xmlns:a16="http://schemas.microsoft.com/office/drawing/2014/main" id="{02CB5DD4-5AB1-1242-958F-C01F4A260BB0}"/>
              </a:ext>
            </a:extLst>
          </p:cNvPr>
          <p:cNvSpPr>
            <a:spLocks noGrp="1"/>
          </p:cNvSpPr>
          <p:nvPr>
            <p:ph idx="1"/>
          </p:nvPr>
        </p:nvSpPr>
        <p:spPr>
          <a:xfrm>
            <a:off x="838200" y="1290919"/>
            <a:ext cx="4936432" cy="2417082"/>
          </a:xfrm>
        </p:spPr>
        <p:txBody>
          <a:bodyPr>
            <a:normAutofit fontScale="85000" lnSpcReduction="20000"/>
          </a:bodyPr>
          <a:lstStyle/>
          <a:p>
            <a:r>
              <a:rPr lang="en-US" altLang="ja-JP" dirty="0"/>
              <a:t>Emitted from all the stages after collisions</a:t>
            </a:r>
          </a:p>
          <a:p>
            <a:pPr lvl="4"/>
            <a:endParaRPr lang="en-US" altLang="ja-JP" dirty="0"/>
          </a:p>
          <a:p>
            <a:r>
              <a:rPr lang="en-US" altLang="ja-JP" dirty="0"/>
              <a:t>Penetrate the system unscathed after emission</a:t>
            </a:r>
          </a:p>
          <a:p>
            <a:pPr lvl="1"/>
            <a:r>
              <a:rPr lang="en-US" altLang="ja-JP" dirty="0"/>
              <a:t>Carry out thermodynamical information such as temperature</a:t>
            </a:r>
          </a:p>
          <a:p>
            <a:pPr lvl="4"/>
            <a:endParaRPr lang="en-US" altLang="ja-JP" dirty="0"/>
          </a:p>
          <a:p>
            <a:r>
              <a:rPr lang="en-US" altLang="ja-JP" dirty="0"/>
              <a:t>Photons will be produced by Compton scattering or q-</a:t>
            </a:r>
            <a:r>
              <a:rPr lang="en-US" altLang="ja-JP" dirty="0" err="1"/>
              <a:t>qbar</a:t>
            </a:r>
            <a:r>
              <a:rPr lang="en-US" altLang="ja-JP" dirty="0"/>
              <a:t> annihilation at LO</a:t>
            </a:r>
          </a:p>
          <a:p>
            <a:endParaRPr kumimoji="1" lang="ja-US" altLang="en-US" dirty="0"/>
          </a:p>
        </p:txBody>
      </p:sp>
      <p:sp>
        <p:nvSpPr>
          <p:cNvPr id="4" name="日付プレースホルダー 3">
            <a:extLst>
              <a:ext uri="{FF2B5EF4-FFF2-40B4-BE49-F238E27FC236}">
                <a16:creationId xmlns:a16="http://schemas.microsoft.com/office/drawing/2014/main" id="{378778D1-69B9-554F-A237-DC611EC22170}"/>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4DF51735-CDE3-C640-92AF-CDA7E1C79AC7}"/>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69D80F61-57CB-BE4E-AFDF-516E17397DD2}"/>
              </a:ext>
            </a:extLst>
          </p:cNvPr>
          <p:cNvSpPr>
            <a:spLocks noGrp="1"/>
          </p:cNvSpPr>
          <p:nvPr>
            <p:ph type="sldNum" sz="quarter" idx="12"/>
          </p:nvPr>
        </p:nvSpPr>
        <p:spPr/>
        <p:txBody>
          <a:bodyPr/>
          <a:lstStyle/>
          <a:p>
            <a:fld id="{F9291847-EA59-7F4D-8477-4EA9F25CEBB2}" type="slidenum">
              <a:rPr kumimoji="1" lang="ja-US" altLang="en-US" smtClean="0"/>
              <a:pPr/>
              <a:t>25</a:t>
            </a:fld>
            <a:endParaRPr kumimoji="1" lang="ja-US" altLang="en-US"/>
          </a:p>
        </p:txBody>
      </p:sp>
      <p:sp>
        <p:nvSpPr>
          <p:cNvPr id="7" name="Text Box 11">
            <a:extLst>
              <a:ext uri="{FF2B5EF4-FFF2-40B4-BE49-F238E27FC236}">
                <a16:creationId xmlns:a16="http://schemas.microsoft.com/office/drawing/2014/main" id="{C9FDCD1E-41B8-F54A-9162-61377C1C1B99}"/>
              </a:ext>
            </a:extLst>
          </p:cNvPr>
          <p:cNvSpPr txBox="1">
            <a:spLocks noChangeArrowheads="1"/>
          </p:cNvSpPr>
          <p:nvPr/>
        </p:nvSpPr>
        <p:spPr bwMode="auto">
          <a:xfrm>
            <a:off x="6630496" y="1541780"/>
            <a:ext cx="2412455" cy="369332"/>
          </a:xfrm>
          <a:prstGeom prst="rect">
            <a:avLst/>
          </a:prstGeom>
          <a:solidFill>
            <a:srgbClr val="FFFF99"/>
          </a:solidFill>
          <a:ln w="9525" algn="ctr">
            <a:noFill/>
            <a:miter lim="800000"/>
            <a:headEnd/>
            <a:tailEnd/>
          </a:ln>
        </p:spPr>
        <p:txBody>
          <a:bodyPr wrap="none">
            <a:spAutoFit/>
          </a:bodyPr>
          <a:lstStyle/>
          <a:p>
            <a:r>
              <a:rPr lang="en-US" altLang="ja-JP" b="1" dirty="0">
                <a:solidFill>
                  <a:srgbClr val="FF0000"/>
                </a:solidFill>
              </a:rPr>
              <a:t>Small Rate: Yield</a:t>
            </a:r>
            <a:r>
              <a:rPr lang="en-US" altLang="ja-JP" b="1" dirty="0">
                <a:solidFill>
                  <a:srgbClr val="FF0000"/>
                </a:solidFill>
                <a:latin typeface="Symbol" pitchFamily="18" charset="2"/>
              </a:rPr>
              <a:t> </a:t>
            </a:r>
            <a:r>
              <a:rPr lang="en-US" altLang="ja-JP" b="1" dirty="0">
                <a:solidFill>
                  <a:srgbClr val="FF0000"/>
                </a:solidFill>
                <a:latin typeface="Symbol" pitchFamily="18" charset="2"/>
                <a:sym typeface="Symbol" pitchFamily="18" charset="2"/>
              </a:rPr>
              <a:t> </a:t>
            </a:r>
            <a:r>
              <a:rPr lang="en-US" altLang="ja-JP" b="1" dirty="0" err="1">
                <a:solidFill>
                  <a:srgbClr val="FF0000"/>
                </a:solidFill>
                <a:latin typeface="Symbol" pitchFamily="18" charset="2"/>
              </a:rPr>
              <a:t>aa</a:t>
            </a:r>
            <a:r>
              <a:rPr lang="en-US" altLang="ja-JP" b="1" baseline="-25000" dirty="0" err="1">
                <a:solidFill>
                  <a:srgbClr val="FF0000"/>
                </a:solidFill>
              </a:rPr>
              <a:t>s</a:t>
            </a:r>
            <a:endParaRPr lang="en-US" b="1" baseline="-25000" dirty="0">
              <a:solidFill>
                <a:srgbClr val="FF0000"/>
              </a:solidFill>
            </a:endParaRPr>
          </a:p>
        </p:txBody>
      </p:sp>
      <p:grpSp>
        <p:nvGrpSpPr>
          <p:cNvPr id="8" name="Group 142">
            <a:extLst>
              <a:ext uri="{FF2B5EF4-FFF2-40B4-BE49-F238E27FC236}">
                <a16:creationId xmlns:a16="http://schemas.microsoft.com/office/drawing/2014/main" id="{DB4C7A25-3686-9145-B360-CB015069CFA8}"/>
              </a:ext>
            </a:extLst>
          </p:cNvPr>
          <p:cNvGrpSpPr/>
          <p:nvPr/>
        </p:nvGrpSpPr>
        <p:grpSpPr>
          <a:xfrm>
            <a:off x="5979497" y="2054830"/>
            <a:ext cx="4038600" cy="2771461"/>
            <a:chOff x="1403648" y="3429000"/>
            <a:chExt cx="4392488" cy="3036907"/>
          </a:xfrm>
        </p:grpSpPr>
        <p:pic>
          <p:nvPicPr>
            <p:cNvPr id="9" name="Picture 5" descr="collision_b">
              <a:extLst>
                <a:ext uri="{FF2B5EF4-FFF2-40B4-BE49-F238E27FC236}">
                  <a16:creationId xmlns:a16="http://schemas.microsoft.com/office/drawing/2014/main" id="{9ACAB682-001D-B544-84A8-3F8A9A5DDC88}"/>
                </a:ext>
              </a:extLst>
            </p:cNvPr>
            <p:cNvPicPr>
              <a:picLocks noChangeAspect="1" noChangeArrowheads="1"/>
            </p:cNvPicPr>
            <p:nvPr/>
          </p:nvPicPr>
          <p:blipFill>
            <a:blip r:embed="rId3" cstate="print"/>
            <a:srcRect/>
            <a:stretch>
              <a:fillRect/>
            </a:stretch>
          </p:blipFill>
          <p:spPr bwMode="auto">
            <a:xfrm>
              <a:off x="1711206" y="3789040"/>
              <a:ext cx="4084930" cy="2676867"/>
            </a:xfrm>
            <a:prstGeom prst="rect">
              <a:avLst/>
            </a:prstGeom>
            <a:noFill/>
            <a:ln w="9525">
              <a:noFill/>
              <a:miter lim="800000"/>
              <a:headEnd/>
              <a:tailEnd/>
            </a:ln>
          </p:spPr>
        </p:pic>
        <p:sp>
          <p:nvSpPr>
            <p:cNvPr id="10" name="Text Box 41">
              <a:extLst>
                <a:ext uri="{FF2B5EF4-FFF2-40B4-BE49-F238E27FC236}">
                  <a16:creationId xmlns:a16="http://schemas.microsoft.com/office/drawing/2014/main" id="{BFB957A7-A214-3040-9E71-BB32B4C91AE0}"/>
                </a:ext>
              </a:extLst>
            </p:cNvPr>
            <p:cNvSpPr txBox="1">
              <a:spLocks noChangeArrowheads="1"/>
            </p:cNvSpPr>
            <p:nvPr/>
          </p:nvSpPr>
          <p:spPr bwMode="auto">
            <a:xfrm>
              <a:off x="4079059" y="5845219"/>
              <a:ext cx="433251" cy="438432"/>
            </a:xfrm>
            <a:prstGeom prst="rect">
              <a:avLst/>
            </a:prstGeom>
            <a:noFill/>
            <a:ln w="9525">
              <a:noFill/>
              <a:miter lim="800000"/>
              <a:headEnd/>
              <a:tailEnd/>
            </a:ln>
          </p:spPr>
          <p:txBody>
            <a:bodyPr wrap="square">
              <a:spAutoFit/>
            </a:bodyPr>
            <a:lstStyle/>
            <a:p>
              <a:pPr>
                <a:spcBef>
                  <a:spcPct val="50000"/>
                </a:spcBef>
              </a:pPr>
              <a:r>
                <a:rPr lang="en-US" altLang="ja-JP" sz="2000" dirty="0">
                  <a:latin typeface="Symbol" pitchFamily="18" charset="2"/>
                </a:rPr>
                <a:t>g</a:t>
              </a:r>
            </a:p>
          </p:txBody>
        </p:sp>
        <p:sp>
          <p:nvSpPr>
            <p:cNvPr id="11" name="Text Box 41">
              <a:extLst>
                <a:ext uri="{FF2B5EF4-FFF2-40B4-BE49-F238E27FC236}">
                  <a16:creationId xmlns:a16="http://schemas.microsoft.com/office/drawing/2014/main" id="{3D028A92-6587-BD4F-82A3-8ADF66867C8A}"/>
                </a:ext>
              </a:extLst>
            </p:cNvPr>
            <p:cNvSpPr txBox="1">
              <a:spLocks noChangeArrowheads="1"/>
            </p:cNvSpPr>
            <p:nvPr/>
          </p:nvSpPr>
          <p:spPr bwMode="auto">
            <a:xfrm>
              <a:off x="2214764" y="3717032"/>
              <a:ext cx="557035" cy="438432"/>
            </a:xfrm>
            <a:prstGeom prst="rect">
              <a:avLst/>
            </a:prstGeom>
            <a:noFill/>
            <a:ln w="9525">
              <a:noFill/>
              <a:miter lim="800000"/>
              <a:headEnd/>
              <a:tailEnd/>
            </a:ln>
          </p:spPr>
          <p:txBody>
            <a:bodyPr wrap="square">
              <a:spAutoFit/>
            </a:bodyPr>
            <a:lstStyle/>
            <a:p>
              <a:pPr>
                <a:spcBef>
                  <a:spcPct val="50000"/>
                </a:spcBef>
              </a:pPr>
              <a:r>
                <a:rPr lang="en-US" altLang="ja-JP" sz="2000" dirty="0">
                  <a:latin typeface="Symbol" pitchFamily="18" charset="2"/>
                </a:rPr>
                <a:t>g*</a:t>
              </a:r>
            </a:p>
          </p:txBody>
        </p:sp>
        <p:cxnSp>
          <p:nvCxnSpPr>
            <p:cNvPr id="12" name="Straight Arrow Connector 122">
              <a:extLst>
                <a:ext uri="{FF2B5EF4-FFF2-40B4-BE49-F238E27FC236}">
                  <a16:creationId xmlns:a16="http://schemas.microsoft.com/office/drawing/2014/main" id="{A6529FC5-C4D8-8D4D-BAEF-61942CD26833}"/>
                </a:ext>
              </a:extLst>
            </p:cNvPr>
            <p:cNvCxnSpPr>
              <a:cxnSpLocks noChangeShapeType="1"/>
            </p:cNvCxnSpPr>
            <p:nvPr/>
          </p:nvCxnSpPr>
          <p:spPr bwMode="auto">
            <a:xfrm rot="10800000">
              <a:off x="1544198" y="3759424"/>
              <a:ext cx="579530" cy="317647"/>
            </a:xfrm>
            <a:prstGeom prst="straightConnector1">
              <a:avLst/>
            </a:prstGeom>
            <a:noFill/>
            <a:ln w="19050" algn="ctr">
              <a:solidFill>
                <a:schemeClr val="tx1"/>
              </a:solidFill>
              <a:round/>
              <a:headEnd/>
              <a:tailEnd type="arrow" w="med" len="med"/>
            </a:ln>
          </p:spPr>
        </p:cxnSp>
        <p:cxnSp>
          <p:nvCxnSpPr>
            <p:cNvPr id="13" name="Straight Arrow Connector 123">
              <a:extLst>
                <a:ext uri="{FF2B5EF4-FFF2-40B4-BE49-F238E27FC236}">
                  <a16:creationId xmlns:a16="http://schemas.microsoft.com/office/drawing/2014/main" id="{9FC50464-19F7-6B41-BBBF-947557A7F6F6}"/>
                </a:ext>
              </a:extLst>
            </p:cNvPr>
            <p:cNvCxnSpPr>
              <a:cxnSpLocks noChangeShapeType="1"/>
            </p:cNvCxnSpPr>
            <p:nvPr/>
          </p:nvCxnSpPr>
          <p:spPr bwMode="auto">
            <a:xfrm rot="16200000" flipV="1">
              <a:off x="1655676" y="3609020"/>
              <a:ext cx="504056" cy="432048"/>
            </a:xfrm>
            <a:prstGeom prst="straightConnector1">
              <a:avLst/>
            </a:prstGeom>
            <a:noFill/>
            <a:ln w="19050" algn="ctr">
              <a:solidFill>
                <a:schemeClr val="tx1"/>
              </a:solidFill>
              <a:round/>
              <a:headEnd/>
              <a:tailEnd type="arrow" w="med" len="med"/>
            </a:ln>
          </p:spPr>
        </p:cxnSp>
        <p:sp>
          <p:nvSpPr>
            <p:cNvPr id="14" name="TextBox 126">
              <a:extLst>
                <a:ext uri="{FF2B5EF4-FFF2-40B4-BE49-F238E27FC236}">
                  <a16:creationId xmlns:a16="http://schemas.microsoft.com/office/drawing/2014/main" id="{498899A0-5750-8545-8BF2-AE467F998A00}"/>
                </a:ext>
              </a:extLst>
            </p:cNvPr>
            <p:cNvSpPr txBox="1">
              <a:spLocks noChangeArrowheads="1"/>
            </p:cNvSpPr>
            <p:nvPr/>
          </p:nvSpPr>
          <p:spPr bwMode="auto">
            <a:xfrm>
              <a:off x="1907704" y="3429000"/>
              <a:ext cx="573347" cy="438432"/>
            </a:xfrm>
            <a:prstGeom prst="rect">
              <a:avLst/>
            </a:prstGeom>
            <a:noFill/>
            <a:ln w="9525">
              <a:noFill/>
              <a:miter lim="800000"/>
              <a:headEnd/>
              <a:tailEnd/>
            </a:ln>
          </p:spPr>
          <p:txBody>
            <a:bodyPr wrap="square">
              <a:spAutoFit/>
            </a:bodyPr>
            <a:lstStyle/>
            <a:p>
              <a:r>
                <a:rPr lang="en-US" sz="2000" dirty="0"/>
                <a:t>e</a:t>
              </a:r>
              <a:r>
                <a:rPr lang="en-US" sz="2000" baseline="30000" dirty="0"/>
                <a:t>+</a:t>
              </a:r>
            </a:p>
          </p:txBody>
        </p:sp>
        <p:sp>
          <p:nvSpPr>
            <p:cNvPr id="15" name="TextBox 127">
              <a:extLst>
                <a:ext uri="{FF2B5EF4-FFF2-40B4-BE49-F238E27FC236}">
                  <a16:creationId xmlns:a16="http://schemas.microsoft.com/office/drawing/2014/main" id="{EEB1D131-349B-6C47-9C7E-BB7469669BF0}"/>
                </a:ext>
              </a:extLst>
            </p:cNvPr>
            <p:cNvSpPr txBox="1">
              <a:spLocks noChangeArrowheads="1"/>
            </p:cNvSpPr>
            <p:nvPr/>
          </p:nvSpPr>
          <p:spPr bwMode="auto">
            <a:xfrm>
              <a:off x="1403648" y="3789040"/>
              <a:ext cx="497263" cy="438432"/>
            </a:xfrm>
            <a:prstGeom prst="rect">
              <a:avLst/>
            </a:prstGeom>
            <a:noFill/>
            <a:ln w="9525">
              <a:noFill/>
              <a:miter lim="800000"/>
              <a:headEnd/>
              <a:tailEnd/>
            </a:ln>
          </p:spPr>
          <p:txBody>
            <a:bodyPr wrap="square">
              <a:spAutoFit/>
            </a:bodyPr>
            <a:lstStyle/>
            <a:p>
              <a:r>
                <a:rPr lang="en-US" sz="2000" dirty="0"/>
                <a:t>e</a:t>
              </a:r>
              <a:r>
                <a:rPr lang="en-US" sz="2000" baseline="30000" dirty="0"/>
                <a:t>-</a:t>
              </a:r>
            </a:p>
          </p:txBody>
        </p:sp>
        <p:sp>
          <p:nvSpPr>
            <p:cNvPr id="16" name="Freeform 115">
              <a:extLst>
                <a:ext uri="{FF2B5EF4-FFF2-40B4-BE49-F238E27FC236}">
                  <a16:creationId xmlns:a16="http://schemas.microsoft.com/office/drawing/2014/main" id="{DBA281BA-A1E2-CD48-A71D-31CA39E46CAC}"/>
                </a:ext>
              </a:extLst>
            </p:cNvPr>
            <p:cNvSpPr>
              <a:spLocks/>
            </p:cNvSpPr>
            <p:nvPr/>
          </p:nvSpPr>
          <p:spPr bwMode="auto">
            <a:xfrm rot="1800000">
              <a:off x="1976145" y="4284345"/>
              <a:ext cx="1135992" cy="404706"/>
            </a:xfrm>
            <a:custGeom>
              <a:avLst/>
              <a:gdLst>
                <a:gd name="T0" fmla="*/ 0 w 1296"/>
                <a:gd name="T1" fmla="*/ 2147483647 h 600"/>
                <a:gd name="T2" fmla="*/ 2147483647 w 1296"/>
                <a:gd name="T3" fmla="*/ 2147483647 h 600"/>
                <a:gd name="T4" fmla="*/ 2147483647 w 1296"/>
                <a:gd name="T5" fmla="*/ 2147483647 h 600"/>
                <a:gd name="T6" fmla="*/ 2147483647 w 1296"/>
                <a:gd name="T7" fmla="*/ 2147483647 h 600"/>
                <a:gd name="T8" fmla="*/ 2147483647 w 1296"/>
                <a:gd name="T9" fmla="*/ 2147483647 h 600"/>
                <a:gd name="T10" fmla="*/ 2147483647 w 1296"/>
                <a:gd name="T11" fmla="*/ 2147483647 h 600"/>
                <a:gd name="T12" fmla="*/ 2147483647 w 1296"/>
                <a:gd name="T13" fmla="*/ 2147483647 h 600"/>
                <a:gd name="T14" fmla="*/ 2147483647 w 1296"/>
                <a:gd name="T15" fmla="*/ 2147483647 h 600"/>
                <a:gd name="T16" fmla="*/ 2147483647 w 1296"/>
                <a:gd name="T17" fmla="*/ 2147483647 h 600"/>
                <a:gd name="T18" fmla="*/ 2147483647 w 1296"/>
                <a:gd name="T19" fmla="*/ 2147483647 h 600"/>
                <a:gd name="T20" fmla="*/ 2147483647 w 1296"/>
                <a:gd name="T21" fmla="*/ 2147483647 h 600"/>
                <a:gd name="T22" fmla="*/ 2147483647 w 1296"/>
                <a:gd name="T23" fmla="*/ 2147483647 h 600"/>
                <a:gd name="T24" fmla="*/ 2147483647 w 1296"/>
                <a:gd name="T25" fmla="*/ 2147483647 h 600"/>
                <a:gd name="T26" fmla="*/ 2147483647 w 1296"/>
                <a:gd name="T27" fmla="*/ 2147483647 h 600"/>
                <a:gd name="T28" fmla="*/ 2147483647 w 1296"/>
                <a:gd name="T29" fmla="*/ 2147483647 h 600"/>
                <a:gd name="T30" fmla="*/ 2147483647 w 1296"/>
                <a:gd name="T31" fmla="*/ 2147483647 h 600"/>
                <a:gd name="T32" fmla="*/ 2147483647 w 1296"/>
                <a:gd name="T33" fmla="*/ 2147483647 h 600"/>
                <a:gd name="T34" fmla="*/ 2147483647 w 1296"/>
                <a:gd name="T35" fmla="*/ 2147483647 h 600"/>
                <a:gd name="T36" fmla="*/ 2147483647 w 1296"/>
                <a:gd name="T37" fmla="*/ 2147483647 h 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6"/>
                <a:gd name="T58" fmla="*/ 0 h 600"/>
                <a:gd name="T59" fmla="*/ 1296 w 1296"/>
                <a:gd name="T60" fmla="*/ 600 h 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6" h="600">
                  <a:moveTo>
                    <a:pt x="0" y="160"/>
                  </a:moveTo>
                  <a:cubicBezTo>
                    <a:pt x="36" y="80"/>
                    <a:pt x="72" y="0"/>
                    <a:pt x="96" y="16"/>
                  </a:cubicBezTo>
                  <a:cubicBezTo>
                    <a:pt x="120" y="32"/>
                    <a:pt x="120" y="248"/>
                    <a:pt x="144" y="256"/>
                  </a:cubicBezTo>
                  <a:cubicBezTo>
                    <a:pt x="168" y="264"/>
                    <a:pt x="216" y="56"/>
                    <a:pt x="240" y="64"/>
                  </a:cubicBezTo>
                  <a:cubicBezTo>
                    <a:pt x="264" y="72"/>
                    <a:pt x="264" y="296"/>
                    <a:pt x="288" y="304"/>
                  </a:cubicBezTo>
                  <a:cubicBezTo>
                    <a:pt x="312" y="312"/>
                    <a:pt x="360" y="104"/>
                    <a:pt x="384" y="112"/>
                  </a:cubicBezTo>
                  <a:cubicBezTo>
                    <a:pt x="408" y="120"/>
                    <a:pt x="408" y="344"/>
                    <a:pt x="432" y="352"/>
                  </a:cubicBezTo>
                  <a:cubicBezTo>
                    <a:pt x="456" y="360"/>
                    <a:pt x="504" y="152"/>
                    <a:pt x="528" y="160"/>
                  </a:cubicBezTo>
                  <a:cubicBezTo>
                    <a:pt x="552" y="168"/>
                    <a:pt x="552" y="392"/>
                    <a:pt x="576" y="400"/>
                  </a:cubicBezTo>
                  <a:cubicBezTo>
                    <a:pt x="600" y="408"/>
                    <a:pt x="648" y="200"/>
                    <a:pt x="672" y="208"/>
                  </a:cubicBezTo>
                  <a:cubicBezTo>
                    <a:pt x="696" y="216"/>
                    <a:pt x="696" y="440"/>
                    <a:pt x="720" y="448"/>
                  </a:cubicBezTo>
                  <a:cubicBezTo>
                    <a:pt x="744" y="456"/>
                    <a:pt x="792" y="248"/>
                    <a:pt x="816" y="256"/>
                  </a:cubicBezTo>
                  <a:cubicBezTo>
                    <a:pt x="840" y="264"/>
                    <a:pt x="840" y="488"/>
                    <a:pt x="864" y="496"/>
                  </a:cubicBezTo>
                  <a:cubicBezTo>
                    <a:pt x="888" y="504"/>
                    <a:pt x="936" y="296"/>
                    <a:pt x="960" y="304"/>
                  </a:cubicBezTo>
                  <a:cubicBezTo>
                    <a:pt x="984" y="312"/>
                    <a:pt x="984" y="536"/>
                    <a:pt x="1008" y="544"/>
                  </a:cubicBezTo>
                  <a:cubicBezTo>
                    <a:pt x="1032" y="552"/>
                    <a:pt x="1080" y="344"/>
                    <a:pt x="1104" y="352"/>
                  </a:cubicBezTo>
                  <a:cubicBezTo>
                    <a:pt x="1128" y="360"/>
                    <a:pt x="1128" y="584"/>
                    <a:pt x="1152" y="592"/>
                  </a:cubicBezTo>
                  <a:cubicBezTo>
                    <a:pt x="1176" y="600"/>
                    <a:pt x="1224" y="400"/>
                    <a:pt x="1248" y="400"/>
                  </a:cubicBezTo>
                  <a:cubicBezTo>
                    <a:pt x="1272" y="400"/>
                    <a:pt x="1280" y="560"/>
                    <a:pt x="1296" y="592"/>
                  </a:cubicBezTo>
                </a:path>
              </a:pathLst>
            </a:custGeom>
            <a:noFill/>
            <a:ln w="66675">
              <a:solidFill>
                <a:srgbClr val="99CCFF"/>
              </a:solidFill>
              <a:round/>
              <a:headEnd/>
              <a:tailEnd/>
            </a:ln>
          </p:spPr>
          <p:txBody>
            <a:bodyPr wrap="square">
              <a:spAutoFit/>
            </a:bodyPr>
            <a:lstStyle/>
            <a:p>
              <a:endParaRPr lang="en-US"/>
            </a:p>
          </p:txBody>
        </p:sp>
        <p:grpSp>
          <p:nvGrpSpPr>
            <p:cNvPr id="17" name="Group 124">
              <a:extLst>
                <a:ext uri="{FF2B5EF4-FFF2-40B4-BE49-F238E27FC236}">
                  <a16:creationId xmlns:a16="http://schemas.microsoft.com/office/drawing/2014/main" id="{5AB3EF47-0CAD-8D4A-883E-EA5E27E83404}"/>
                </a:ext>
              </a:extLst>
            </p:cNvPr>
            <p:cNvGrpSpPr>
              <a:grpSpLocks/>
            </p:cNvGrpSpPr>
            <p:nvPr/>
          </p:nvGrpSpPr>
          <p:grpSpPr bwMode="auto">
            <a:xfrm>
              <a:off x="2058678" y="4107072"/>
              <a:ext cx="2676864" cy="2071289"/>
              <a:chOff x="590469" y="3344301"/>
              <a:chExt cx="3295731" cy="2549646"/>
            </a:xfrm>
          </p:grpSpPr>
          <p:sp>
            <p:nvSpPr>
              <p:cNvPr id="18" name="Freeform 115">
                <a:extLst>
                  <a:ext uri="{FF2B5EF4-FFF2-40B4-BE49-F238E27FC236}">
                    <a16:creationId xmlns:a16="http://schemas.microsoft.com/office/drawing/2014/main" id="{2C0781DE-C42C-1A4C-B54B-2110DF568436}"/>
                  </a:ext>
                </a:extLst>
              </p:cNvPr>
              <p:cNvSpPr>
                <a:spLocks/>
              </p:cNvSpPr>
              <p:nvPr/>
            </p:nvSpPr>
            <p:spPr bwMode="auto">
              <a:xfrm rot="2714765">
                <a:off x="1825294" y="4947418"/>
                <a:ext cx="1398495" cy="494564"/>
              </a:xfrm>
              <a:custGeom>
                <a:avLst/>
                <a:gdLst>
                  <a:gd name="T0" fmla="*/ 0 w 1296"/>
                  <a:gd name="T1" fmla="*/ 2147483647 h 600"/>
                  <a:gd name="T2" fmla="*/ 2147483647 w 1296"/>
                  <a:gd name="T3" fmla="*/ 2147483647 h 600"/>
                  <a:gd name="T4" fmla="*/ 2147483647 w 1296"/>
                  <a:gd name="T5" fmla="*/ 2147483647 h 600"/>
                  <a:gd name="T6" fmla="*/ 2147483647 w 1296"/>
                  <a:gd name="T7" fmla="*/ 2147483647 h 600"/>
                  <a:gd name="T8" fmla="*/ 2147483647 w 1296"/>
                  <a:gd name="T9" fmla="*/ 2147483647 h 600"/>
                  <a:gd name="T10" fmla="*/ 2147483647 w 1296"/>
                  <a:gd name="T11" fmla="*/ 2147483647 h 600"/>
                  <a:gd name="T12" fmla="*/ 2147483647 w 1296"/>
                  <a:gd name="T13" fmla="*/ 2147483647 h 600"/>
                  <a:gd name="T14" fmla="*/ 2147483647 w 1296"/>
                  <a:gd name="T15" fmla="*/ 2147483647 h 600"/>
                  <a:gd name="T16" fmla="*/ 2147483647 w 1296"/>
                  <a:gd name="T17" fmla="*/ 2147483647 h 600"/>
                  <a:gd name="T18" fmla="*/ 2147483647 w 1296"/>
                  <a:gd name="T19" fmla="*/ 2147483647 h 600"/>
                  <a:gd name="T20" fmla="*/ 2147483647 w 1296"/>
                  <a:gd name="T21" fmla="*/ 2147483647 h 600"/>
                  <a:gd name="T22" fmla="*/ 2147483647 w 1296"/>
                  <a:gd name="T23" fmla="*/ 2147483647 h 600"/>
                  <a:gd name="T24" fmla="*/ 2147483647 w 1296"/>
                  <a:gd name="T25" fmla="*/ 2147483647 h 600"/>
                  <a:gd name="T26" fmla="*/ 2147483647 w 1296"/>
                  <a:gd name="T27" fmla="*/ 2147483647 h 600"/>
                  <a:gd name="T28" fmla="*/ 2147483647 w 1296"/>
                  <a:gd name="T29" fmla="*/ 2147483647 h 600"/>
                  <a:gd name="T30" fmla="*/ 2147483647 w 1296"/>
                  <a:gd name="T31" fmla="*/ 2147483647 h 600"/>
                  <a:gd name="T32" fmla="*/ 2147483647 w 1296"/>
                  <a:gd name="T33" fmla="*/ 2147483647 h 600"/>
                  <a:gd name="T34" fmla="*/ 2147483647 w 1296"/>
                  <a:gd name="T35" fmla="*/ 2147483647 h 600"/>
                  <a:gd name="T36" fmla="*/ 2147483647 w 1296"/>
                  <a:gd name="T37" fmla="*/ 2147483647 h 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6"/>
                  <a:gd name="T58" fmla="*/ 0 h 600"/>
                  <a:gd name="T59" fmla="*/ 1296 w 1296"/>
                  <a:gd name="T60" fmla="*/ 600 h 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6" h="600">
                    <a:moveTo>
                      <a:pt x="0" y="160"/>
                    </a:moveTo>
                    <a:cubicBezTo>
                      <a:pt x="36" y="80"/>
                      <a:pt x="72" y="0"/>
                      <a:pt x="96" y="16"/>
                    </a:cubicBezTo>
                    <a:cubicBezTo>
                      <a:pt x="120" y="32"/>
                      <a:pt x="120" y="248"/>
                      <a:pt x="144" y="256"/>
                    </a:cubicBezTo>
                    <a:cubicBezTo>
                      <a:pt x="168" y="264"/>
                      <a:pt x="216" y="56"/>
                      <a:pt x="240" y="64"/>
                    </a:cubicBezTo>
                    <a:cubicBezTo>
                      <a:pt x="264" y="72"/>
                      <a:pt x="264" y="296"/>
                      <a:pt x="288" y="304"/>
                    </a:cubicBezTo>
                    <a:cubicBezTo>
                      <a:pt x="312" y="312"/>
                      <a:pt x="360" y="104"/>
                      <a:pt x="384" y="112"/>
                    </a:cubicBezTo>
                    <a:cubicBezTo>
                      <a:pt x="408" y="120"/>
                      <a:pt x="408" y="344"/>
                      <a:pt x="432" y="352"/>
                    </a:cubicBezTo>
                    <a:cubicBezTo>
                      <a:pt x="456" y="360"/>
                      <a:pt x="504" y="152"/>
                      <a:pt x="528" y="160"/>
                    </a:cubicBezTo>
                    <a:cubicBezTo>
                      <a:pt x="552" y="168"/>
                      <a:pt x="552" y="392"/>
                      <a:pt x="576" y="400"/>
                    </a:cubicBezTo>
                    <a:cubicBezTo>
                      <a:pt x="600" y="408"/>
                      <a:pt x="648" y="200"/>
                      <a:pt x="672" y="208"/>
                    </a:cubicBezTo>
                    <a:cubicBezTo>
                      <a:pt x="696" y="216"/>
                      <a:pt x="696" y="440"/>
                      <a:pt x="720" y="448"/>
                    </a:cubicBezTo>
                    <a:cubicBezTo>
                      <a:pt x="744" y="456"/>
                      <a:pt x="792" y="248"/>
                      <a:pt x="816" y="256"/>
                    </a:cubicBezTo>
                    <a:cubicBezTo>
                      <a:pt x="840" y="264"/>
                      <a:pt x="840" y="488"/>
                      <a:pt x="864" y="496"/>
                    </a:cubicBezTo>
                    <a:cubicBezTo>
                      <a:pt x="888" y="504"/>
                      <a:pt x="936" y="296"/>
                      <a:pt x="960" y="304"/>
                    </a:cubicBezTo>
                    <a:cubicBezTo>
                      <a:pt x="984" y="312"/>
                      <a:pt x="984" y="536"/>
                      <a:pt x="1008" y="544"/>
                    </a:cubicBezTo>
                    <a:cubicBezTo>
                      <a:pt x="1032" y="552"/>
                      <a:pt x="1080" y="344"/>
                      <a:pt x="1104" y="352"/>
                    </a:cubicBezTo>
                    <a:cubicBezTo>
                      <a:pt x="1128" y="360"/>
                      <a:pt x="1128" y="584"/>
                      <a:pt x="1152" y="592"/>
                    </a:cubicBezTo>
                    <a:cubicBezTo>
                      <a:pt x="1176" y="600"/>
                      <a:pt x="1224" y="400"/>
                      <a:pt x="1248" y="400"/>
                    </a:cubicBezTo>
                    <a:cubicBezTo>
                      <a:pt x="1272" y="400"/>
                      <a:pt x="1280" y="560"/>
                      <a:pt x="1296" y="592"/>
                    </a:cubicBezTo>
                  </a:path>
                </a:pathLst>
              </a:custGeom>
              <a:noFill/>
              <a:ln w="66675">
                <a:solidFill>
                  <a:srgbClr val="99CCFF"/>
                </a:solidFill>
                <a:round/>
                <a:headEnd/>
                <a:tailEnd/>
              </a:ln>
            </p:spPr>
            <p:txBody>
              <a:bodyPr wrap="square">
                <a:spAutoFit/>
              </a:bodyPr>
              <a:lstStyle/>
              <a:p>
                <a:endParaRPr lang="en-US"/>
              </a:p>
            </p:txBody>
          </p:sp>
          <p:sp>
            <p:nvSpPr>
              <p:cNvPr id="19" name="Line 11">
                <a:extLst>
                  <a:ext uri="{FF2B5EF4-FFF2-40B4-BE49-F238E27FC236}">
                    <a16:creationId xmlns:a16="http://schemas.microsoft.com/office/drawing/2014/main" id="{92CE92AD-BB90-8D44-84A5-BEEA11E60468}"/>
                  </a:ext>
                </a:extLst>
              </p:cNvPr>
              <p:cNvSpPr>
                <a:spLocks noChangeShapeType="1"/>
              </p:cNvSpPr>
              <p:nvPr/>
            </p:nvSpPr>
            <p:spPr bwMode="auto">
              <a:xfrm>
                <a:off x="590469" y="4547852"/>
                <a:ext cx="1543131" cy="45719"/>
              </a:xfrm>
              <a:prstGeom prst="line">
                <a:avLst/>
              </a:prstGeom>
              <a:noFill/>
              <a:ln w="50800">
                <a:solidFill>
                  <a:schemeClr val="bg1"/>
                </a:solidFill>
                <a:round/>
                <a:headEnd/>
                <a:tailEnd type="stealth" w="lg" len="lg"/>
              </a:ln>
            </p:spPr>
            <p:txBody>
              <a:bodyPr wrap="square">
                <a:spAutoFit/>
              </a:bodyPr>
              <a:lstStyle/>
              <a:p>
                <a:endParaRPr lang="en-US"/>
              </a:p>
            </p:txBody>
          </p:sp>
          <p:sp>
            <p:nvSpPr>
              <p:cNvPr id="20" name="Line 12">
                <a:extLst>
                  <a:ext uri="{FF2B5EF4-FFF2-40B4-BE49-F238E27FC236}">
                    <a16:creationId xmlns:a16="http://schemas.microsoft.com/office/drawing/2014/main" id="{BAC580D6-A442-2A4B-B2CB-2D423F1F42E4}"/>
                  </a:ext>
                </a:extLst>
              </p:cNvPr>
              <p:cNvSpPr>
                <a:spLocks noChangeShapeType="1"/>
              </p:cNvSpPr>
              <p:nvPr/>
            </p:nvSpPr>
            <p:spPr bwMode="auto">
              <a:xfrm flipH="1" flipV="1">
                <a:off x="2209800" y="4587235"/>
                <a:ext cx="1676400" cy="60965"/>
              </a:xfrm>
              <a:prstGeom prst="line">
                <a:avLst/>
              </a:prstGeom>
              <a:noFill/>
              <a:ln w="50800">
                <a:solidFill>
                  <a:schemeClr val="bg1"/>
                </a:solidFill>
                <a:round/>
                <a:headEnd/>
                <a:tailEnd type="stealth" w="lg" len="lg"/>
              </a:ln>
            </p:spPr>
            <p:txBody>
              <a:bodyPr wrap="square">
                <a:spAutoFit/>
              </a:bodyPr>
              <a:lstStyle/>
              <a:p>
                <a:endParaRPr lang="en-US"/>
              </a:p>
            </p:txBody>
          </p:sp>
          <p:grpSp>
            <p:nvGrpSpPr>
              <p:cNvPr id="21" name="Group 13">
                <a:extLst>
                  <a:ext uri="{FF2B5EF4-FFF2-40B4-BE49-F238E27FC236}">
                    <a16:creationId xmlns:a16="http://schemas.microsoft.com/office/drawing/2014/main" id="{559BCCFB-4A54-9D46-B4B9-953A777F1ED4}"/>
                  </a:ext>
                </a:extLst>
              </p:cNvPr>
              <p:cNvGrpSpPr>
                <a:grpSpLocks/>
              </p:cNvGrpSpPr>
              <p:nvPr/>
            </p:nvGrpSpPr>
            <p:grpSpPr bwMode="auto">
              <a:xfrm>
                <a:off x="1612886" y="3344301"/>
                <a:ext cx="622062" cy="1179979"/>
                <a:chOff x="2397" y="1049"/>
                <a:chExt cx="500" cy="972"/>
              </a:xfrm>
            </p:grpSpPr>
            <p:grpSp>
              <p:nvGrpSpPr>
                <p:cNvPr id="22" name="Group 14">
                  <a:extLst>
                    <a:ext uri="{FF2B5EF4-FFF2-40B4-BE49-F238E27FC236}">
                      <a16:creationId xmlns:a16="http://schemas.microsoft.com/office/drawing/2014/main" id="{6CDF1E1B-85B1-8C48-BD2E-F26999B7A6BF}"/>
                    </a:ext>
                  </a:extLst>
                </p:cNvPr>
                <p:cNvGrpSpPr>
                  <a:grpSpLocks/>
                </p:cNvGrpSpPr>
                <p:nvPr/>
              </p:nvGrpSpPr>
              <p:grpSpPr bwMode="auto">
                <a:xfrm rot="-6241731">
                  <a:off x="2425" y="1542"/>
                  <a:ext cx="541" cy="402"/>
                  <a:chOff x="2089" y="1414"/>
                  <a:chExt cx="1067" cy="1148"/>
                </a:xfrm>
              </p:grpSpPr>
              <p:grpSp>
                <p:nvGrpSpPr>
                  <p:cNvPr id="89" name="Group 15">
                    <a:extLst>
                      <a:ext uri="{FF2B5EF4-FFF2-40B4-BE49-F238E27FC236}">
                        <a16:creationId xmlns:a16="http://schemas.microsoft.com/office/drawing/2014/main" id="{228F6AA0-42A8-964D-AE61-288D3D2263A2}"/>
                      </a:ext>
                    </a:extLst>
                  </p:cNvPr>
                  <p:cNvGrpSpPr>
                    <a:grpSpLocks/>
                  </p:cNvGrpSpPr>
                  <p:nvPr/>
                </p:nvGrpSpPr>
                <p:grpSpPr bwMode="auto">
                  <a:xfrm flipV="1">
                    <a:off x="2111" y="1420"/>
                    <a:ext cx="1045" cy="1142"/>
                    <a:chOff x="2064" y="1561"/>
                    <a:chExt cx="2630" cy="2892"/>
                  </a:xfrm>
                </p:grpSpPr>
                <p:grpSp>
                  <p:nvGrpSpPr>
                    <p:cNvPr id="106" name="Group 16">
                      <a:extLst>
                        <a:ext uri="{FF2B5EF4-FFF2-40B4-BE49-F238E27FC236}">
                          <a16:creationId xmlns:a16="http://schemas.microsoft.com/office/drawing/2014/main" id="{E15F96E8-E590-474F-839E-2380993CB731}"/>
                        </a:ext>
                      </a:extLst>
                    </p:cNvPr>
                    <p:cNvGrpSpPr>
                      <a:grpSpLocks/>
                    </p:cNvGrpSpPr>
                    <p:nvPr/>
                  </p:nvGrpSpPr>
                  <p:grpSpPr bwMode="auto">
                    <a:xfrm>
                      <a:off x="2199" y="1561"/>
                      <a:ext cx="2302" cy="2892"/>
                      <a:chOff x="3508" y="2060"/>
                      <a:chExt cx="2302" cy="2892"/>
                    </a:xfrm>
                  </p:grpSpPr>
                  <p:grpSp>
                    <p:nvGrpSpPr>
                      <p:cNvPr id="109" name="Group 17">
                        <a:extLst>
                          <a:ext uri="{FF2B5EF4-FFF2-40B4-BE49-F238E27FC236}">
                            <a16:creationId xmlns:a16="http://schemas.microsoft.com/office/drawing/2014/main" id="{D3EEFEDF-55AA-D549-BFB3-A3C6772E6052}"/>
                          </a:ext>
                        </a:extLst>
                      </p:cNvPr>
                      <p:cNvGrpSpPr>
                        <a:grpSpLocks/>
                      </p:cNvGrpSpPr>
                      <p:nvPr/>
                    </p:nvGrpSpPr>
                    <p:grpSpPr bwMode="auto">
                      <a:xfrm>
                        <a:off x="4059" y="2073"/>
                        <a:ext cx="657" cy="2879"/>
                        <a:chOff x="4059" y="2073"/>
                        <a:chExt cx="657" cy="2879"/>
                      </a:xfrm>
                    </p:grpSpPr>
                    <p:sp>
                      <p:nvSpPr>
                        <p:cNvPr id="119" name="Freeform 18">
                          <a:extLst>
                            <a:ext uri="{FF2B5EF4-FFF2-40B4-BE49-F238E27FC236}">
                              <a16:creationId xmlns:a16="http://schemas.microsoft.com/office/drawing/2014/main" id="{89AB4468-332B-3741-AA64-853F2E6953A2}"/>
                            </a:ext>
                          </a:extLst>
                        </p:cNvPr>
                        <p:cNvSpPr>
                          <a:spLocks/>
                        </p:cNvSpPr>
                        <p:nvPr/>
                      </p:nvSpPr>
                      <p:spPr bwMode="auto">
                        <a:xfrm>
                          <a:off x="4059" y="2074"/>
                          <a:ext cx="384" cy="287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120" name="Freeform 19">
                          <a:extLst>
                            <a:ext uri="{FF2B5EF4-FFF2-40B4-BE49-F238E27FC236}">
                              <a16:creationId xmlns:a16="http://schemas.microsoft.com/office/drawing/2014/main" id="{A22D9297-EFA4-5249-BFF2-EDDD0F35947E}"/>
                            </a:ext>
                          </a:extLst>
                        </p:cNvPr>
                        <p:cNvSpPr>
                          <a:spLocks/>
                        </p:cNvSpPr>
                        <p:nvPr/>
                      </p:nvSpPr>
                      <p:spPr bwMode="auto">
                        <a:xfrm>
                          <a:off x="4332" y="2073"/>
                          <a:ext cx="384" cy="2879"/>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110" name="Group 20">
                        <a:extLst>
                          <a:ext uri="{FF2B5EF4-FFF2-40B4-BE49-F238E27FC236}">
                            <a16:creationId xmlns:a16="http://schemas.microsoft.com/office/drawing/2014/main" id="{5B0A246A-B85B-3348-A8D3-D8F24679F713}"/>
                          </a:ext>
                        </a:extLst>
                      </p:cNvPr>
                      <p:cNvGrpSpPr>
                        <a:grpSpLocks/>
                      </p:cNvGrpSpPr>
                      <p:nvPr/>
                    </p:nvGrpSpPr>
                    <p:grpSpPr bwMode="auto">
                      <a:xfrm>
                        <a:off x="4605" y="2069"/>
                        <a:ext cx="657" cy="2876"/>
                        <a:chOff x="4058" y="2067"/>
                        <a:chExt cx="657" cy="2876"/>
                      </a:xfrm>
                    </p:grpSpPr>
                    <p:sp>
                      <p:nvSpPr>
                        <p:cNvPr id="117" name="Freeform 21">
                          <a:extLst>
                            <a:ext uri="{FF2B5EF4-FFF2-40B4-BE49-F238E27FC236}">
                              <a16:creationId xmlns:a16="http://schemas.microsoft.com/office/drawing/2014/main" id="{D5E284D4-5D55-F447-90A2-72DFA11FC56B}"/>
                            </a:ext>
                          </a:extLst>
                        </p:cNvPr>
                        <p:cNvSpPr>
                          <a:spLocks/>
                        </p:cNvSpPr>
                        <p:nvPr/>
                      </p:nvSpPr>
                      <p:spPr bwMode="auto">
                        <a:xfrm>
                          <a:off x="4058" y="2067"/>
                          <a:ext cx="384" cy="2876"/>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118" name="Freeform 22">
                          <a:extLst>
                            <a:ext uri="{FF2B5EF4-FFF2-40B4-BE49-F238E27FC236}">
                              <a16:creationId xmlns:a16="http://schemas.microsoft.com/office/drawing/2014/main" id="{A1993B45-55B5-AD4E-BCCA-4D227380965A}"/>
                            </a:ext>
                          </a:extLst>
                        </p:cNvPr>
                        <p:cNvSpPr>
                          <a:spLocks/>
                        </p:cNvSpPr>
                        <p:nvPr/>
                      </p:nvSpPr>
                      <p:spPr bwMode="auto">
                        <a:xfrm>
                          <a:off x="4331" y="2069"/>
                          <a:ext cx="384" cy="2872"/>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111" name="Group 23">
                        <a:extLst>
                          <a:ext uri="{FF2B5EF4-FFF2-40B4-BE49-F238E27FC236}">
                            <a16:creationId xmlns:a16="http://schemas.microsoft.com/office/drawing/2014/main" id="{EC9F46BC-4019-714F-815A-352043EFF4CD}"/>
                          </a:ext>
                        </a:extLst>
                      </p:cNvPr>
                      <p:cNvGrpSpPr>
                        <a:grpSpLocks/>
                      </p:cNvGrpSpPr>
                      <p:nvPr/>
                    </p:nvGrpSpPr>
                    <p:grpSpPr bwMode="auto">
                      <a:xfrm>
                        <a:off x="5153" y="2072"/>
                        <a:ext cx="657" cy="2872"/>
                        <a:chOff x="4058" y="2069"/>
                        <a:chExt cx="657" cy="2872"/>
                      </a:xfrm>
                    </p:grpSpPr>
                    <p:sp>
                      <p:nvSpPr>
                        <p:cNvPr id="115" name="Freeform 24">
                          <a:extLst>
                            <a:ext uri="{FF2B5EF4-FFF2-40B4-BE49-F238E27FC236}">
                              <a16:creationId xmlns:a16="http://schemas.microsoft.com/office/drawing/2014/main" id="{3C03D239-23DF-A54D-8CAE-B71C2B59D883}"/>
                            </a:ext>
                          </a:extLst>
                        </p:cNvPr>
                        <p:cNvSpPr>
                          <a:spLocks/>
                        </p:cNvSpPr>
                        <p:nvPr/>
                      </p:nvSpPr>
                      <p:spPr bwMode="auto">
                        <a:xfrm>
                          <a:off x="4058" y="2069"/>
                          <a:ext cx="384" cy="2872"/>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116" name="Freeform 25">
                          <a:extLst>
                            <a:ext uri="{FF2B5EF4-FFF2-40B4-BE49-F238E27FC236}">
                              <a16:creationId xmlns:a16="http://schemas.microsoft.com/office/drawing/2014/main" id="{4814282B-1A65-BE4A-820C-C1F1661CA0DE}"/>
                            </a:ext>
                          </a:extLst>
                        </p:cNvPr>
                        <p:cNvSpPr>
                          <a:spLocks/>
                        </p:cNvSpPr>
                        <p:nvPr/>
                      </p:nvSpPr>
                      <p:spPr bwMode="auto">
                        <a:xfrm>
                          <a:off x="4331" y="2069"/>
                          <a:ext cx="384" cy="2872"/>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112" name="Group 26">
                        <a:extLst>
                          <a:ext uri="{FF2B5EF4-FFF2-40B4-BE49-F238E27FC236}">
                            <a16:creationId xmlns:a16="http://schemas.microsoft.com/office/drawing/2014/main" id="{6CD2722E-A661-CC4C-AB7C-BB6204C68D7B}"/>
                          </a:ext>
                        </a:extLst>
                      </p:cNvPr>
                      <p:cNvGrpSpPr>
                        <a:grpSpLocks/>
                      </p:cNvGrpSpPr>
                      <p:nvPr/>
                    </p:nvGrpSpPr>
                    <p:grpSpPr bwMode="auto">
                      <a:xfrm>
                        <a:off x="3508" y="2060"/>
                        <a:ext cx="656" cy="2881"/>
                        <a:chOff x="4058" y="2060"/>
                        <a:chExt cx="656" cy="2881"/>
                      </a:xfrm>
                    </p:grpSpPr>
                    <p:sp>
                      <p:nvSpPr>
                        <p:cNvPr id="113" name="Freeform 27">
                          <a:extLst>
                            <a:ext uri="{FF2B5EF4-FFF2-40B4-BE49-F238E27FC236}">
                              <a16:creationId xmlns:a16="http://schemas.microsoft.com/office/drawing/2014/main" id="{08B2F561-CC2C-6141-8038-D4B624865949}"/>
                            </a:ext>
                          </a:extLst>
                        </p:cNvPr>
                        <p:cNvSpPr>
                          <a:spLocks/>
                        </p:cNvSpPr>
                        <p:nvPr/>
                      </p:nvSpPr>
                      <p:spPr bwMode="auto">
                        <a:xfrm>
                          <a:off x="4058" y="2069"/>
                          <a:ext cx="384" cy="2872"/>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114" name="Freeform 28">
                          <a:extLst>
                            <a:ext uri="{FF2B5EF4-FFF2-40B4-BE49-F238E27FC236}">
                              <a16:creationId xmlns:a16="http://schemas.microsoft.com/office/drawing/2014/main" id="{3915ECB1-74A4-C646-A88E-0088C4CA480F}"/>
                            </a:ext>
                          </a:extLst>
                        </p:cNvPr>
                        <p:cNvSpPr>
                          <a:spLocks/>
                        </p:cNvSpPr>
                        <p:nvPr/>
                      </p:nvSpPr>
                      <p:spPr bwMode="auto">
                        <a:xfrm>
                          <a:off x="4330" y="2060"/>
                          <a:ext cx="384" cy="2872"/>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sp>
                  <p:nvSpPr>
                    <p:cNvPr id="107" name="Line 29">
                      <a:extLst>
                        <a:ext uri="{FF2B5EF4-FFF2-40B4-BE49-F238E27FC236}">
                          <a16:creationId xmlns:a16="http://schemas.microsoft.com/office/drawing/2014/main" id="{870C7AB9-A06A-574C-ABFC-94E03F898F9A}"/>
                        </a:ext>
                      </a:extLst>
                    </p:cNvPr>
                    <p:cNvSpPr>
                      <a:spLocks noChangeShapeType="1"/>
                    </p:cNvSpPr>
                    <p:nvPr/>
                  </p:nvSpPr>
                  <p:spPr bwMode="auto">
                    <a:xfrm>
                      <a:off x="4468" y="2750"/>
                      <a:ext cx="226" cy="0"/>
                    </a:xfrm>
                    <a:prstGeom prst="line">
                      <a:avLst/>
                    </a:prstGeom>
                    <a:noFill/>
                    <a:ln w="25400">
                      <a:solidFill>
                        <a:schemeClr val="hlink"/>
                      </a:solidFill>
                      <a:round/>
                      <a:headEnd/>
                      <a:tailEnd type="none" w="med" len="lg"/>
                    </a:ln>
                  </p:spPr>
                  <p:txBody>
                    <a:bodyPr wrap="square">
                      <a:spAutoFit/>
                    </a:bodyPr>
                    <a:lstStyle/>
                    <a:p>
                      <a:endParaRPr lang="en-US"/>
                    </a:p>
                  </p:txBody>
                </p:sp>
                <p:sp>
                  <p:nvSpPr>
                    <p:cNvPr id="108" name="Line 30">
                      <a:extLst>
                        <a:ext uri="{FF2B5EF4-FFF2-40B4-BE49-F238E27FC236}">
                          <a16:creationId xmlns:a16="http://schemas.microsoft.com/office/drawing/2014/main" id="{8287B096-1380-8847-BD6E-874C87804FD3}"/>
                        </a:ext>
                      </a:extLst>
                    </p:cNvPr>
                    <p:cNvSpPr>
                      <a:spLocks noChangeShapeType="1"/>
                    </p:cNvSpPr>
                    <p:nvPr/>
                  </p:nvSpPr>
                  <p:spPr bwMode="auto">
                    <a:xfrm>
                      <a:off x="2064" y="2750"/>
                      <a:ext cx="181" cy="0"/>
                    </a:xfrm>
                    <a:prstGeom prst="line">
                      <a:avLst/>
                    </a:prstGeom>
                    <a:noFill/>
                    <a:ln w="25400">
                      <a:solidFill>
                        <a:schemeClr val="hlink"/>
                      </a:solidFill>
                      <a:round/>
                      <a:headEnd/>
                      <a:tailEnd type="none" w="med" len="lg"/>
                    </a:ln>
                  </p:spPr>
                  <p:txBody>
                    <a:bodyPr wrap="square">
                      <a:spAutoFit/>
                    </a:bodyPr>
                    <a:lstStyle/>
                    <a:p>
                      <a:endParaRPr lang="en-US"/>
                    </a:p>
                  </p:txBody>
                </p:sp>
              </p:grpSp>
              <p:grpSp>
                <p:nvGrpSpPr>
                  <p:cNvPr id="90" name="Group 31">
                    <a:extLst>
                      <a:ext uri="{FF2B5EF4-FFF2-40B4-BE49-F238E27FC236}">
                        <a16:creationId xmlns:a16="http://schemas.microsoft.com/office/drawing/2014/main" id="{4B0CC6BC-118B-AC44-94D7-55748ACDA78E}"/>
                      </a:ext>
                    </a:extLst>
                  </p:cNvPr>
                  <p:cNvGrpSpPr>
                    <a:grpSpLocks/>
                  </p:cNvGrpSpPr>
                  <p:nvPr/>
                </p:nvGrpSpPr>
                <p:grpSpPr bwMode="auto">
                  <a:xfrm flipV="1">
                    <a:off x="2089" y="1414"/>
                    <a:ext cx="1043" cy="1137"/>
                    <a:chOff x="2064" y="1581"/>
                    <a:chExt cx="2630" cy="2896"/>
                  </a:xfrm>
                </p:grpSpPr>
                <p:grpSp>
                  <p:nvGrpSpPr>
                    <p:cNvPr id="91" name="Group 32">
                      <a:extLst>
                        <a:ext uri="{FF2B5EF4-FFF2-40B4-BE49-F238E27FC236}">
                          <a16:creationId xmlns:a16="http://schemas.microsoft.com/office/drawing/2014/main" id="{A6E9B360-54E8-9047-9C50-266B9AD43784}"/>
                        </a:ext>
                      </a:extLst>
                    </p:cNvPr>
                    <p:cNvGrpSpPr>
                      <a:grpSpLocks/>
                    </p:cNvGrpSpPr>
                    <p:nvPr/>
                  </p:nvGrpSpPr>
                  <p:grpSpPr bwMode="auto">
                    <a:xfrm>
                      <a:off x="2195" y="1581"/>
                      <a:ext cx="2302" cy="2896"/>
                      <a:chOff x="3504" y="2080"/>
                      <a:chExt cx="2302" cy="2896"/>
                    </a:xfrm>
                  </p:grpSpPr>
                  <p:grpSp>
                    <p:nvGrpSpPr>
                      <p:cNvPr id="94" name="Group 33">
                        <a:extLst>
                          <a:ext uri="{FF2B5EF4-FFF2-40B4-BE49-F238E27FC236}">
                            <a16:creationId xmlns:a16="http://schemas.microsoft.com/office/drawing/2014/main" id="{235B03C5-424F-9240-BD7C-7B88956102D8}"/>
                          </a:ext>
                        </a:extLst>
                      </p:cNvPr>
                      <p:cNvGrpSpPr>
                        <a:grpSpLocks/>
                      </p:cNvGrpSpPr>
                      <p:nvPr/>
                    </p:nvGrpSpPr>
                    <p:grpSpPr bwMode="auto">
                      <a:xfrm>
                        <a:off x="4055" y="2085"/>
                        <a:ext cx="657" cy="2891"/>
                        <a:chOff x="4055" y="2085"/>
                        <a:chExt cx="657" cy="2891"/>
                      </a:xfrm>
                    </p:grpSpPr>
                    <p:sp>
                      <p:nvSpPr>
                        <p:cNvPr id="104" name="Freeform 34">
                          <a:extLst>
                            <a:ext uri="{FF2B5EF4-FFF2-40B4-BE49-F238E27FC236}">
                              <a16:creationId xmlns:a16="http://schemas.microsoft.com/office/drawing/2014/main" id="{C065FD2B-995B-1D42-9549-13A77242C20A}"/>
                            </a:ext>
                          </a:extLst>
                        </p:cNvPr>
                        <p:cNvSpPr>
                          <a:spLocks/>
                        </p:cNvSpPr>
                        <p:nvPr/>
                      </p:nvSpPr>
                      <p:spPr bwMode="auto">
                        <a:xfrm>
                          <a:off x="4055" y="2085"/>
                          <a:ext cx="384" cy="2890"/>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105" name="Freeform 35">
                          <a:extLst>
                            <a:ext uri="{FF2B5EF4-FFF2-40B4-BE49-F238E27FC236}">
                              <a16:creationId xmlns:a16="http://schemas.microsoft.com/office/drawing/2014/main" id="{C5435418-8387-1C46-88A5-B0E90A45FCD9}"/>
                            </a:ext>
                          </a:extLst>
                        </p:cNvPr>
                        <p:cNvSpPr>
                          <a:spLocks/>
                        </p:cNvSpPr>
                        <p:nvPr/>
                      </p:nvSpPr>
                      <p:spPr bwMode="auto">
                        <a:xfrm>
                          <a:off x="4328" y="2085"/>
                          <a:ext cx="384" cy="2891"/>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95" name="Group 36">
                        <a:extLst>
                          <a:ext uri="{FF2B5EF4-FFF2-40B4-BE49-F238E27FC236}">
                            <a16:creationId xmlns:a16="http://schemas.microsoft.com/office/drawing/2014/main" id="{AD34CCB7-13DE-F248-9649-D522191B0713}"/>
                          </a:ext>
                        </a:extLst>
                      </p:cNvPr>
                      <p:cNvGrpSpPr>
                        <a:grpSpLocks/>
                      </p:cNvGrpSpPr>
                      <p:nvPr/>
                    </p:nvGrpSpPr>
                    <p:grpSpPr bwMode="auto">
                      <a:xfrm>
                        <a:off x="4601" y="2080"/>
                        <a:ext cx="657" cy="2893"/>
                        <a:chOff x="4054" y="2078"/>
                        <a:chExt cx="657" cy="2893"/>
                      </a:xfrm>
                    </p:grpSpPr>
                    <p:sp>
                      <p:nvSpPr>
                        <p:cNvPr id="102" name="Freeform 37">
                          <a:extLst>
                            <a:ext uri="{FF2B5EF4-FFF2-40B4-BE49-F238E27FC236}">
                              <a16:creationId xmlns:a16="http://schemas.microsoft.com/office/drawing/2014/main" id="{A0250E17-47B6-B745-A82D-FE7B8C2FF114}"/>
                            </a:ext>
                          </a:extLst>
                        </p:cNvPr>
                        <p:cNvSpPr>
                          <a:spLocks/>
                        </p:cNvSpPr>
                        <p:nvPr/>
                      </p:nvSpPr>
                      <p:spPr bwMode="auto">
                        <a:xfrm>
                          <a:off x="4054" y="2079"/>
                          <a:ext cx="384" cy="2892"/>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103" name="Freeform 38">
                          <a:extLst>
                            <a:ext uri="{FF2B5EF4-FFF2-40B4-BE49-F238E27FC236}">
                              <a16:creationId xmlns:a16="http://schemas.microsoft.com/office/drawing/2014/main" id="{60C1927B-6B41-634C-8E4A-1E4122A7E52B}"/>
                            </a:ext>
                          </a:extLst>
                        </p:cNvPr>
                        <p:cNvSpPr>
                          <a:spLocks/>
                        </p:cNvSpPr>
                        <p:nvPr/>
                      </p:nvSpPr>
                      <p:spPr bwMode="auto">
                        <a:xfrm>
                          <a:off x="4327" y="2078"/>
                          <a:ext cx="384" cy="2893"/>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96" name="Group 39">
                        <a:extLst>
                          <a:ext uri="{FF2B5EF4-FFF2-40B4-BE49-F238E27FC236}">
                            <a16:creationId xmlns:a16="http://schemas.microsoft.com/office/drawing/2014/main" id="{9DD4BE25-1F4E-4542-B7C4-52B75BDE21D4}"/>
                          </a:ext>
                        </a:extLst>
                      </p:cNvPr>
                      <p:cNvGrpSpPr>
                        <a:grpSpLocks/>
                      </p:cNvGrpSpPr>
                      <p:nvPr/>
                    </p:nvGrpSpPr>
                    <p:grpSpPr bwMode="auto">
                      <a:xfrm>
                        <a:off x="5149" y="2082"/>
                        <a:ext cx="657" cy="2892"/>
                        <a:chOff x="4054" y="2079"/>
                        <a:chExt cx="657" cy="2892"/>
                      </a:xfrm>
                    </p:grpSpPr>
                    <p:sp>
                      <p:nvSpPr>
                        <p:cNvPr id="100" name="Freeform 40">
                          <a:extLst>
                            <a:ext uri="{FF2B5EF4-FFF2-40B4-BE49-F238E27FC236}">
                              <a16:creationId xmlns:a16="http://schemas.microsoft.com/office/drawing/2014/main" id="{56B1F6F1-83C9-D349-96FC-226D35492FDA}"/>
                            </a:ext>
                          </a:extLst>
                        </p:cNvPr>
                        <p:cNvSpPr>
                          <a:spLocks/>
                        </p:cNvSpPr>
                        <p:nvPr/>
                      </p:nvSpPr>
                      <p:spPr bwMode="auto">
                        <a:xfrm>
                          <a:off x="4054" y="2079"/>
                          <a:ext cx="384" cy="2891"/>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101" name="Freeform 41">
                          <a:extLst>
                            <a:ext uri="{FF2B5EF4-FFF2-40B4-BE49-F238E27FC236}">
                              <a16:creationId xmlns:a16="http://schemas.microsoft.com/office/drawing/2014/main" id="{2F05F7F9-4F8A-1D4C-A01B-6FC6F8AF489C}"/>
                            </a:ext>
                          </a:extLst>
                        </p:cNvPr>
                        <p:cNvSpPr>
                          <a:spLocks/>
                        </p:cNvSpPr>
                        <p:nvPr/>
                      </p:nvSpPr>
                      <p:spPr bwMode="auto">
                        <a:xfrm>
                          <a:off x="4327" y="2080"/>
                          <a:ext cx="384" cy="2891"/>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97" name="Group 42">
                        <a:extLst>
                          <a:ext uri="{FF2B5EF4-FFF2-40B4-BE49-F238E27FC236}">
                            <a16:creationId xmlns:a16="http://schemas.microsoft.com/office/drawing/2014/main" id="{1D331C2E-56A8-B342-A4B0-349546E73354}"/>
                          </a:ext>
                        </a:extLst>
                      </p:cNvPr>
                      <p:cNvGrpSpPr>
                        <a:grpSpLocks/>
                      </p:cNvGrpSpPr>
                      <p:nvPr/>
                    </p:nvGrpSpPr>
                    <p:grpSpPr bwMode="auto">
                      <a:xfrm>
                        <a:off x="3504" y="2080"/>
                        <a:ext cx="657" cy="2891"/>
                        <a:chOff x="4054" y="2080"/>
                        <a:chExt cx="657" cy="2891"/>
                      </a:xfrm>
                    </p:grpSpPr>
                    <p:sp>
                      <p:nvSpPr>
                        <p:cNvPr id="98" name="Freeform 43">
                          <a:extLst>
                            <a:ext uri="{FF2B5EF4-FFF2-40B4-BE49-F238E27FC236}">
                              <a16:creationId xmlns:a16="http://schemas.microsoft.com/office/drawing/2014/main" id="{33D9E048-3831-3045-9A53-974B983C9460}"/>
                            </a:ext>
                          </a:extLst>
                        </p:cNvPr>
                        <p:cNvSpPr>
                          <a:spLocks/>
                        </p:cNvSpPr>
                        <p:nvPr/>
                      </p:nvSpPr>
                      <p:spPr bwMode="auto">
                        <a:xfrm>
                          <a:off x="4054" y="2080"/>
                          <a:ext cx="384" cy="2891"/>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99" name="Freeform 44">
                          <a:extLst>
                            <a:ext uri="{FF2B5EF4-FFF2-40B4-BE49-F238E27FC236}">
                              <a16:creationId xmlns:a16="http://schemas.microsoft.com/office/drawing/2014/main" id="{1714EEAB-975B-EA4E-9789-499D994D3BAA}"/>
                            </a:ext>
                          </a:extLst>
                        </p:cNvPr>
                        <p:cNvSpPr>
                          <a:spLocks/>
                        </p:cNvSpPr>
                        <p:nvPr/>
                      </p:nvSpPr>
                      <p:spPr bwMode="auto">
                        <a:xfrm>
                          <a:off x="4327" y="2080"/>
                          <a:ext cx="384" cy="2891"/>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sp>
                  <p:nvSpPr>
                    <p:cNvPr id="92" name="Line 45">
                      <a:extLst>
                        <a:ext uri="{FF2B5EF4-FFF2-40B4-BE49-F238E27FC236}">
                          <a16:creationId xmlns:a16="http://schemas.microsoft.com/office/drawing/2014/main" id="{49F1072B-E581-B84C-BE73-211F85D2B0DF}"/>
                        </a:ext>
                      </a:extLst>
                    </p:cNvPr>
                    <p:cNvSpPr>
                      <a:spLocks noChangeShapeType="1"/>
                    </p:cNvSpPr>
                    <p:nvPr/>
                  </p:nvSpPr>
                  <p:spPr bwMode="auto">
                    <a:xfrm>
                      <a:off x="4468" y="2750"/>
                      <a:ext cx="226" cy="0"/>
                    </a:xfrm>
                    <a:prstGeom prst="line">
                      <a:avLst/>
                    </a:prstGeom>
                    <a:noFill/>
                    <a:ln w="25400">
                      <a:solidFill>
                        <a:schemeClr val="hlink"/>
                      </a:solidFill>
                      <a:round/>
                      <a:headEnd/>
                      <a:tailEnd type="none" w="med" len="lg"/>
                    </a:ln>
                  </p:spPr>
                  <p:txBody>
                    <a:bodyPr wrap="square">
                      <a:spAutoFit/>
                    </a:bodyPr>
                    <a:lstStyle/>
                    <a:p>
                      <a:endParaRPr lang="en-US"/>
                    </a:p>
                  </p:txBody>
                </p:sp>
                <p:sp>
                  <p:nvSpPr>
                    <p:cNvPr id="93" name="Line 46">
                      <a:extLst>
                        <a:ext uri="{FF2B5EF4-FFF2-40B4-BE49-F238E27FC236}">
                          <a16:creationId xmlns:a16="http://schemas.microsoft.com/office/drawing/2014/main" id="{CC7C40E4-61B0-554D-BA16-2AF870B41453}"/>
                        </a:ext>
                      </a:extLst>
                    </p:cNvPr>
                    <p:cNvSpPr>
                      <a:spLocks noChangeShapeType="1"/>
                    </p:cNvSpPr>
                    <p:nvPr/>
                  </p:nvSpPr>
                  <p:spPr bwMode="auto">
                    <a:xfrm>
                      <a:off x="2064" y="2750"/>
                      <a:ext cx="181" cy="0"/>
                    </a:xfrm>
                    <a:prstGeom prst="line">
                      <a:avLst/>
                    </a:prstGeom>
                    <a:noFill/>
                    <a:ln w="25400">
                      <a:solidFill>
                        <a:schemeClr val="hlink"/>
                      </a:solidFill>
                      <a:round/>
                      <a:headEnd/>
                      <a:tailEnd type="none" w="med" len="lg"/>
                    </a:ln>
                  </p:spPr>
                  <p:txBody>
                    <a:bodyPr wrap="square">
                      <a:spAutoFit/>
                    </a:bodyPr>
                    <a:lstStyle/>
                    <a:p>
                      <a:endParaRPr lang="en-US"/>
                    </a:p>
                  </p:txBody>
                </p:sp>
              </p:grpSp>
            </p:grpSp>
            <p:grpSp>
              <p:nvGrpSpPr>
                <p:cNvPr id="23" name="Group 47">
                  <a:extLst>
                    <a:ext uri="{FF2B5EF4-FFF2-40B4-BE49-F238E27FC236}">
                      <a16:creationId xmlns:a16="http://schemas.microsoft.com/office/drawing/2014/main" id="{4A0382B2-43D8-6744-A156-0076077D2AAD}"/>
                    </a:ext>
                  </a:extLst>
                </p:cNvPr>
                <p:cNvGrpSpPr>
                  <a:grpSpLocks/>
                </p:cNvGrpSpPr>
                <p:nvPr/>
              </p:nvGrpSpPr>
              <p:grpSpPr bwMode="auto">
                <a:xfrm rot="-6241731">
                  <a:off x="2330" y="1116"/>
                  <a:ext cx="535" cy="402"/>
                  <a:chOff x="2091" y="1424"/>
                  <a:chExt cx="1061" cy="1167"/>
                </a:xfrm>
              </p:grpSpPr>
              <p:grpSp>
                <p:nvGrpSpPr>
                  <p:cNvPr id="57" name="Group 48">
                    <a:extLst>
                      <a:ext uri="{FF2B5EF4-FFF2-40B4-BE49-F238E27FC236}">
                        <a16:creationId xmlns:a16="http://schemas.microsoft.com/office/drawing/2014/main" id="{CAF6B47C-744A-D94A-A26D-FE4CECD52592}"/>
                      </a:ext>
                    </a:extLst>
                  </p:cNvPr>
                  <p:cNvGrpSpPr>
                    <a:grpSpLocks/>
                  </p:cNvGrpSpPr>
                  <p:nvPr/>
                </p:nvGrpSpPr>
                <p:grpSpPr bwMode="auto">
                  <a:xfrm flipV="1">
                    <a:off x="2109" y="1424"/>
                    <a:ext cx="1043" cy="1167"/>
                    <a:chOff x="2064" y="1496"/>
                    <a:chExt cx="2630" cy="2987"/>
                  </a:xfrm>
                </p:grpSpPr>
                <p:grpSp>
                  <p:nvGrpSpPr>
                    <p:cNvPr id="74" name="Group 49">
                      <a:extLst>
                        <a:ext uri="{FF2B5EF4-FFF2-40B4-BE49-F238E27FC236}">
                          <a16:creationId xmlns:a16="http://schemas.microsoft.com/office/drawing/2014/main" id="{07B34FD8-7926-374D-B8FF-E75C7FF2531A}"/>
                        </a:ext>
                      </a:extLst>
                    </p:cNvPr>
                    <p:cNvGrpSpPr>
                      <a:grpSpLocks/>
                    </p:cNvGrpSpPr>
                    <p:nvPr/>
                  </p:nvGrpSpPr>
                  <p:grpSpPr bwMode="auto">
                    <a:xfrm>
                      <a:off x="2206" y="1496"/>
                      <a:ext cx="2301" cy="2987"/>
                      <a:chOff x="3515" y="1995"/>
                      <a:chExt cx="2301" cy="2987"/>
                    </a:xfrm>
                  </p:grpSpPr>
                  <p:grpSp>
                    <p:nvGrpSpPr>
                      <p:cNvPr id="77" name="Group 50">
                        <a:extLst>
                          <a:ext uri="{FF2B5EF4-FFF2-40B4-BE49-F238E27FC236}">
                            <a16:creationId xmlns:a16="http://schemas.microsoft.com/office/drawing/2014/main" id="{22EA4B39-68B1-B745-BD4C-944775B1D6F4}"/>
                          </a:ext>
                        </a:extLst>
                      </p:cNvPr>
                      <p:cNvGrpSpPr>
                        <a:grpSpLocks/>
                      </p:cNvGrpSpPr>
                      <p:nvPr/>
                    </p:nvGrpSpPr>
                    <p:grpSpPr bwMode="auto">
                      <a:xfrm>
                        <a:off x="4063" y="2022"/>
                        <a:ext cx="657" cy="2960"/>
                        <a:chOff x="4063" y="2022"/>
                        <a:chExt cx="657" cy="2960"/>
                      </a:xfrm>
                    </p:grpSpPr>
                    <p:sp>
                      <p:nvSpPr>
                        <p:cNvPr id="87" name="Freeform 51">
                          <a:extLst>
                            <a:ext uri="{FF2B5EF4-FFF2-40B4-BE49-F238E27FC236}">
                              <a16:creationId xmlns:a16="http://schemas.microsoft.com/office/drawing/2014/main" id="{2A6A3257-74E8-1148-8248-4B224DB881F8}"/>
                            </a:ext>
                          </a:extLst>
                        </p:cNvPr>
                        <p:cNvSpPr>
                          <a:spLocks/>
                        </p:cNvSpPr>
                        <p:nvPr/>
                      </p:nvSpPr>
                      <p:spPr bwMode="auto">
                        <a:xfrm>
                          <a:off x="4063" y="2024"/>
                          <a:ext cx="384" cy="2956"/>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88" name="Freeform 52">
                          <a:extLst>
                            <a:ext uri="{FF2B5EF4-FFF2-40B4-BE49-F238E27FC236}">
                              <a16:creationId xmlns:a16="http://schemas.microsoft.com/office/drawing/2014/main" id="{BD8EBD43-6B60-B44C-A0BD-749F374FA36E}"/>
                            </a:ext>
                          </a:extLst>
                        </p:cNvPr>
                        <p:cNvSpPr>
                          <a:spLocks/>
                        </p:cNvSpPr>
                        <p:nvPr/>
                      </p:nvSpPr>
                      <p:spPr bwMode="auto">
                        <a:xfrm>
                          <a:off x="4336" y="2022"/>
                          <a:ext cx="384" cy="2960"/>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78" name="Group 53">
                        <a:extLst>
                          <a:ext uri="{FF2B5EF4-FFF2-40B4-BE49-F238E27FC236}">
                            <a16:creationId xmlns:a16="http://schemas.microsoft.com/office/drawing/2014/main" id="{595D8906-51FA-BB47-A056-8566E742D968}"/>
                          </a:ext>
                        </a:extLst>
                      </p:cNvPr>
                      <p:cNvGrpSpPr>
                        <a:grpSpLocks/>
                      </p:cNvGrpSpPr>
                      <p:nvPr/>
                    </p:nvGrpSpPr>
                    <p:grpSpPr bwMode="auto">
                      <a:xfrm>
                        <a:off x="4611" y="2016"/>
                        <a:ext cx="658" cy="2961"/>
                        <a:chOff x="4064" y="2014"/>
                        <a:chExt cx="658" cy="2961"/>
                      </a:xfrm>
                    </p:grpSpPr>
                    <p:sp>
                      <p:nvSpPr>
                        <p:cNvPr id="85" name="Freeform 54">
                          <a:extLst>
                            <a:ext uri="{FF2B5EF4-FFF2-40B4-BE49-F238E27FC236}">
                              <a16:creationId xmlns:a16="http://schemas.microsoft.com/office/drawing/2014/main" id="{AC7AEAC2-2AD4-C845-A969-AC962E24850E}"/>
                            </a:ext>
                          </a:extLst>
                        </p:cNvPr>
                        <p:cNvSpPr>
                          <a:spLocks/>
                        </p:cNvSpPr>
                        <p:nvPr/>
                      </p:nvSpPr>
                      <p:spPr bwMode="auto">
                        <a:xfrm>
                          <a:off x="4064" y="2019"/>
                          <a:ext cx="384" cy="2956"/>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86" name="Freeform 55">
                          <a:extLst>
                            <a:ext uri="{FF2B5EF4-FFF2-40B4-BE49-F238E27FC236}">
                              <a16:creationId xmlns:a16="http://schemas.microsoft.com/office/drawing/2014/main" id="{13B0AC56-39C5-4E4E-8C6A-49E376EB089C}"/>
                            </a:ext>
                          </a:extLst>
                        </p:cNvPr>
                        <p:cNvSpPr>
                          <a:spLocks/>
                        </p:cNvSpPr>
                        <p:nvPr/>
                      </p:nvSpPr>
                      <p:spPr bwMode="auto">
                        <a:xfrm>
                          <a:off x="4338" y="2014"/>
                          <a:ext cx="384" cy="295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79" name="Group 56">
                        <a:extLst>
                          <a:ext uri="{FF2B5EF4-FFF2-40B4-BE49-F238E27FC236}">
                            <a16:creationId xmlns:a16="http://schemas.microsoft.com/office/drawing/2014/main" id="{6AD923D3-F081-F84E-AAEA-B47642298D3A}"/>
                          </a:ext>
                        </a:extLst>
                      </p:cNvPr>
                      <p:cNvGrpSpPr>
                        <a:grpSpLocks/>
                      </p:cNvGrpSpPr>
                      <p:nvPr/>
                    </p:nvGrpSpPr>
                    <p:grpSpPr bwMode="auto">
                      <a:xfrm>
                        <a:off x="5160" y="2002"/>
                        <a:ext cx="656" cy="2962"/>
                        <a:chOff x="4065" y="1999"/>
                        <a:chExt cx="656" cy="2962"/>
                      </a:xfrm>
                    </p:grpSpPr>
                    <p:sp>
                      <p:nvSpPr>
                        <p:cNvPr id="83" name="Freeform 57">
                          <a:extLst>
                            <a:ext uri="{FF2B5EF4-FFF2-40B4-BE49-F238E27FC236}">
                              <a16:creationId xmlns:a16="http://schemas.microsoft.com/office/drawing/2014/main" id="{E84F7762-78D7-684A-8595-BF85B373355A}"/>
                            </a:ext>
                          </a:extLst>
                        </p:cNvPr>
                        <p:cNvSpPr>
                          <a:spLocks/>
                        </p:cNvSpPr>
                        <p:nvPr/>
                      </p:nvSpPr>
                      <p:spPr bwMode="auto">
                        <a:xfrm>
                          <a:off x="4065" y="2006"/>
                          <a:ext cx="384" cy="295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84" name="Freeform 58">
                          <a:extLst>
                            <a:ext uri="{FF2B5EF4-FFF2-40B4-BE49-F238E27FC236}">
                              <a16:creationId xmlns:a16="http://schemas.microsoft.com/office/drawing/2014/main" id="{9285A28F-9646-B54C-AB5F-8DF6B98EB392}"/>
                            </a:ext>
                          </a:extLst>
                        </p:cNvPr>
                        <p:cNvSpPr>
                          <a:spLocks/>
                        </p:cNvSpPr>
                        <p:nvPr/>
                      </p:nvSpPr>
                      <p:spPr bwMode="auto">
                        <a:xfrm>
                          <a:off x="4337" y="1999"/>
                          <a:ext cx="384" cy="295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80" name="Group 59">
                        <a:extLst>
                          <a:ext uri="{FF2B5EF4-FFF2-40B4-BE49-F238E27FC236}">
                            <a16:creationId xmlns:a16="http://schemas.microsoft.com/office/drawing/2014/main" id="{37D8C557-0845-C846-B2F2-E70B363B0E3D}"/>
                          </a:ext>
                        </a:extLst>
                      </p:cNvPr>
                      <p:cNvGrpSpPr>
                        <a:grpSpLocks/>
                      </p:cNvGrpSpPr>
                      <p:nvPr/>
                    </p:nvGrpSpPr>
                    <p:grpSpPr bwMode="auto">
                      <a:xfrm>
                        <a:off x="3515" y="1995"/>
                        <a:ext cx="657" cy="2954"/>
                        <a:chOff x="4065" y="1995"/>
                        <a:chExt cx="657" cy="2954"/>
                      </a:xfrm>
                    </p:grpSpPr>
                    <p:sp>
                      <p:nvSpPr>
                        <p:cNvPr id="81" name="Freeform 60">
                          <a:extLst>
                            <a:ext uri="{FF2B5EF4-FFF2-40B4-BE49-F238E27FC236}">
                              <a16:creationId xmlns:a16="http://schemas.microsoft.com/office/drawing/2014/main" id="{35F8DEF4-667D-FB48-97A0-9FC16D3F8376}"/>
                            </a:ext>
                          </a:extLst>
                        </p:cNvPr>
                        <p:cNvSpPr>
                          <a:spLocks/>
                        </p:cNvSpPr>
                        <p:nvPr/>
                      </p:nvSpPr>
                      <p:spPr bwMode="auto">
                        <a:xfrm>
                          <a:off x="4065" y="1995"/>
                          <a:ext cx="384" cy="2954"/>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82" name="Freeform 61">
                          <a:extLst>
                            <a:ext uri="{FF2B5EF4-FFF2-40B4-BE49-F238E27FC236}">
                              <a16:creationId xmlns:a16="http://schemas.microsoft.com/office/drawing/2014/main" id="{89B56A43-3CE6-CA4B-B3A9-5E86832A4EB8}"/>
                            </a:ext>
                          </a:extLst>
                        </p:cNvPr>
                        <p:cNvSpPr>
                          <a:spLocks/>
                        </p:cNvSpPr>
                        <p:nvPr/>
                      </p:nvSpPr>
                      <p:spPr bwMode="auto">
                        <a:xfrm>
                          <a:off x="4338" y="1995"/>
                          <a:ext cx="384" cy="2954"/>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sp>
                  <p:nvSpPr>
                    <p:cNvPr id="75" name="Line 62">
                      <a:extLst>
                        <a:ext uri="{FF2B5EF4-FFF2-40B4-BE49-F238E27FC236}">
                          <a16:creationId xmlns:a16="http://schemas.microsoft.com/office/drawing/2014/main" id="{C87184AF-57A3-AC4F-8FDA-02E62512EA5A}"/>
                        </a:ext>
                      </a:extLst>
                    </p:cNvPr>
                    <p:cNvSpPr>
                      <a:spLocks noChangeShapeType="1"/>
                    </p:cNvSpPr>
                    <p:nvPr/>
                  </p:nvSpPr>
                  <p:spPr bwMode="auto">
                    <a:xfrm>
                      <a:off x="4468" y="2750"/>
                      <a:ext cx="226" cy="0"/>
                    </a:xfrm>
                    <a:prstGeom prst="line">
                      <a:avLst/>
                    </a:prstGeom>
                    <a:noFill/>
                    <a:ln w="25400">
                      <a:solidFill>
                        <a:schemeClr val="hlink"/>
                      </a:solidFill>
                      <a:round/>
                      <a:headEnd/>
                      <a:tailEnd type="none" w="med" len="lg"/>
                    </a:ln>
                  </p:spPr>
                  <p:txBody>
                    <a:bodyPr wrap="square">
                      <a:spAutoFit/>
                    </a:bodyPr>
                    <a:lstStyle/>
                    <a:p>
                      <a:endParaRPr lang="en-US"/>
                    </a:p>
                  </p:txBody>
                </p:sp>
                <p:sp>
                  <p:nvSpPr>
                    <p:cNvPr id="76" name="Line 63">
                      <a:extLst>
                        <a:ext uri="{FF2B5EF4-FFF2-40B4-BE49-F238E27FC236}">
                          <a16:creationId xmlns:a16="http://schemas.microsoft.com/office/drawing/2014/main" id="{D33F2623-0AB6-7E44-8CBC-5C0F4E0358FA}"/>
                        </a:ext>
                      </a:extLst>
                    </p:cNvPr>
                    <p:cNvSpPr>
                      <a:spLocks noChangeShapeType="1"/>
                    </p:cNvSpPr>
                    <p:nvPr/>
                  </p:nvSpPr>
                  <p:spPr bwMode="auto">
                    <a:xfrm>
                      <a:off x="2064" y="2750"/>
                      <a:ext cx="181" cy="0"/>
                    </a:xfrm>
                    <a:prstGeom prst="line">
                      <a:avLst/>
                    </a:prstGeom>
                    <a:noFill/>
                    <a:ln w="25400">
                      <a:solidFill>
                        <a:schemeClr val="hlink"/>
                      </a:solidFill>
                      <a:round/>
                      <a:headEnd/>
                      <a:tailEnd type="none" w="med" len="lg"/>
                    </a:ln>
                  </p:spPr>
                  <p:txBody>
                    <a:bodyPr wrap="square">
                      <a:spAutoFit/>
                    </a:bodyPr>
                    <a:lstStyle/>
                    <a:p>
                      <a:endParaRPr lang="en-US"/>
                    </a:p>
                  </p:txBody>
                </p:sp>
              </p:grpSp>
              <p:grpSp>
                <p:nvGrpSpPr>
                  <p:cNvPr id="58" name="Group 64">
                    <a:extLst>
                      <a:ext uri="{FF2B5EF4-FFF2-40B4-BE49-F238E27FC236}">
                        <a16:creationId xmlns:a16="http://schemas.microsoft.com/office/drawing/2014/main" id="{AE5978F1-EC7C-AA4A-B727-A94F50B0C1FC}"/>
                      </a:ext>
                    </a:extLst>
                  </p:cNvPr>
                  <p:cNvGrpSpPr>
                    <a:grpSpLocks/>
                  </p:cNvGrpSpPr>
                  <p:nvPr/>
                </p:nvGrpSpPr>
                <p:grpSpPr bwMode="auto">
                  <a:xfrm flipV="1">
                    <a:off x="2091" y="1427"/>
                    <a:ext cx="1043" cy="1158"/>
                    <a:chOff x="2064" y="1491"/>
                    <a:chExt cx="2630" cy="2949"/>
                  </a:xfrm>
                </p:grpSpPr>
                <p:grpSp>
                  <p:nvGrpSpPr>
                    <p:cNvPr id="59" name="Group 65">
                      <a:extLst>
                        <a:ext uri="{FF2B5EF4-FFF2-40B4-BE49-F238E27FC236}">
                          <a16:creationId xmlns:a16="http://schemas.microsoft.com/office/drawing/2014/main" id="{88B022E0-CAF2-0F49-817A-718ECDD642E2}"/>
                        </a:ext>
                      </a:extLst>
                    </p:cNvPr>
                    <p:cNvGrpSpPr>
                      <a:grpSpLocks/>
                    </p:cNvGrpSpPr>
                    <p:nvPr/>
                  </p:nvGrpSpPr>
                  <p:grpSpPr bwMode="auto">
                    <a:xfrm>
                      <a:off x="2207" y="1491"/>
                      <a:ext cx="2302" cy="2949"/>
                      <a:chOff x="3516" y="1990"/>
                      <a:chExt cx="2302" cy="2949"/>
                    </a:xfrm>
                  </p:grpSpPr>
                  <p:grpSp>
                    <p:nvGrpSpPr>
                      <p:cNvPr id="62" name="Group 66">
                        <a:extLst>
                          <a:ext uri="{FF2B5EF4-FFF2-40B4-BE49-F238E27FC236}">
                            <a16:creationId xmlns:a16="http://schemas.microsoft.com/office/drawing/2014/main" id="{A9E80D2A-57F3-B844-8679-C59614B2D99A}"/>
                          </a:ext>
                        </a:extLst>
                      </p:cNvPr>
                      <p:cNvGrpSpPr>
                        <a:grpSpLocks/>
                      </p:cNvGrpSpPr>
                      <p:nvPr/>
                    </p:nvGrpSpPr>
                    <p:grpSpPr bwMode="auto">
                      <a:xfrm>
                        <a:off x="4066" y="1995"/>
                        <a:ext cx="658" cy="2944"/>
                        <a:chOff x="4066" y="1995"/>
                        <a:chExt cx="658" cy="2944"/>
                      </a:xfrm>
                    </p:grpSpPr>
                    <p:sp>
                      <p:nvSpPr>
                        <p:cNvPr id="72" name="Freeform 67">
                          <a:extLst>
                            <a:ext uri="{FF2B5EF4-FFF2-40B4-BE49-F238E27FC236}">
                              <a16:creationId xmlns:a16="http://schemas.microsoft.com/office/drawing/2014/main" id="{4DEC9552-0283-E64C-8B3F-244B019D5B65}"/>
                            </a:ext>
                          </a:extLst>
                        </p:cNvPr>
                        <p:cNvSpPr>
                          <a:spLocks/>
                        </p:cNvSpPr>
                        <p:nvPr/>
                      </p:nvSpPr>
                      <p:spPr bwMode="auto">
                        <a:xfrm>
                          <a:off x="4066" y="1999"/>
                          <a:ext cx="384" cy="2940"/>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73" name="Freeform 68">
                          <a:extLst>
                            <a:ext uri="{FF2B5EF4-FFF2-40B4-BE49-F238E27FC236}">
                              <a16:creationId xmlns:a16="http://schemas.microsoft.com/office/drawing/2014/main" id="{E964A0CD-044F-C740-8C31-75B3B795FB0B}"/>
                            </a:ext>
                          </a:extLst>
                        </p:cNvPr>
                        <p:cNvSpPr>
                          <a:spLocks/>
                        </p:cNvSpPr>
                        <p:nvPr/>
                      </p:nvSpPr>
                      <p:spPr bwMode="auto">
                        <a:xfrm>
                          <a:off x="4340" y="1995"/>
                          <a:ext cx="384" cy="2940"/>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63" name="Group 69">
                        <a:extLst>
                          <a:ext uri="{FF2B5EF4-FFF2-40B4-BE49-F238E27FC236}">
                            <a16:creationId xmlns:a16="http://schemas.microsoft.com/office/drawing/2014/main" id="{8998B24B-4F4D-224D-B936-A2DF56963E79}"/>
                          </a:ext>
                        </a:extLst>
                      </p:cNvPr>
                      <p:cNvGrpSpPr>
                        <a:grpSpLocks/>
                      </p:cNvGrpSpPr>
                      <p:nvPr/>
                    </p:nvGrpSpPr>
                    <p:grpSpPr bwMode="auto">
                      <a:xfrm>
                        <a:off x="4613" y="1991"/>
                        <a:ext cx="657" cy="2939"/>
                        <a:chOff x="4066" y="1989"/>
                        <a:chExt cx="657" cy="2939"/>
                      </a:xfrm>
                    </p:grpSpPr>
                    <p:sp>
                      <p:nvSpPr>
                        <p:cNvPr id="70" name="Freeform 70">
                          <a:extLst>
                            <a:ext uri="{FF2B5EF4-FFF2-40B4-BE49-F238E27FC236}">
                              <a16:creationId xmlns:a16="http://schemas.microsoft.com/office/drawing/2014/main" id="{6016D3A3-896E-1842-A54D-D6B2DAD621DA}"/>
                            </a:ext>
                          </a:extLst>
                        </p:cNvPr>
                        <p:cNvSpPr>
                          <a:spLocks/>
                        </p:cNvSpPr>
                        <p:nvPr/>
                      </p:nvSpPr>
                      <p:spPr bwMode="auto">
                        <a:xfrm>
                          <a:off x="4066" y="1989"/>
                          <a:ext cx="384" cy="2939"/>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71" name="Freeform 71">
                          <a:extLst>
                            <a:ext uri="{FF2B5EF4-FFF2-40B4-BE49-F238E27FC236}">
                              <a16:creationId xmlns:a16="http://schemas.microsoft.com/office/drawing/2014/main" id="{318F9EE6-A195-A240-BA86-5D21B741E3CF}"/>
                            </a:ext>
                          </a:extLst>
                        </p:cNvPr>
                        <p:cNvSpPr>
                          <a:spLocks/>
                        </p:cNvSpPr>
                        <p:nvPr/>
                      </p:nvSpPr>
                      <p:spPr bwMode="auto">
                        <a:xfrm>
                          <a:off x="4339" y="1990"/>
                          <a:ext cx="384" cy="2938"/>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64" name="Group 72">
                        <a:extLst>
                          <a:ext uri="{FF2B5EF4-FFF2-40B4-BE49-F238E27FC236}">
                            <a16:creationId xmlns:a16="http://schemas.microsoft.com/office/drawing/2014/main" id="{2DA77DF1-5D91-A04B-86CF-80425130F0EB}"/>
                          </a:ext>
                        </a:extLst>
                      </p:cNvPr>
                      <p:cNvGrpSpPr>
                        <a:grpSpLocks/>
                      </p:cNvGrpSpPr>
                      <p:nvPr/>
                    </p:nvGrpSpPr>
                    <p:grpSpPr bwMode="auto">
                      <a:xfrm>
                        <a:off x="5161" y="1993"/>
                        <a:ext cx="657" cy="2938"/>
                        <a:chOff x="4066" y="1990"/>
                        <a:chExt cx="657" cy="2938"/>
                      </a:xfrm>
                    </p:grpSpPr>
                    <p:sp>
                      <p:nvSpPr>
                        <p:cNvPr id="68" name="Freeform 73">
                          <a:extLst>
                            <a:ext uri="{FF2B5EF4-FFF2-40B4-BE49-F238E27FC236}">
                              <a16:creationId xmlns:a16="http://schemas.microsoft.com/office/drawing/2014/main" id="{8F8EA5D1-9FF4-3448-8141-463076708793}"/>
                            </a:ext>
                          </a:extLst>
                        </p:cNvPr>
                        <p:cNvSpPr>
                          <a:spLocks/>
                        </p:cNvSpPr>
                        <p:nvPr/>
                      </p:nvSpPr>
                      <p:spPr bwMode="auto">
                        <a:xfrm>
                          <a:off x="4066" y="1990"/>
                          <a:ext cx="384" cy="2938"/>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69" name="Freeform 74">
                          <a:extLst>
                            <a:ext uri="{FF2B5EF4-FFF2-40B4-BE49-F238E27FC236}">
                              <a16:creationId xmlns:a16="http://schemas.microsoft.com/office/drawing/2014/main" id="{5C2EC90C-A94F-104A-BFE4-29B1A934D54A}"/>
                            </a:ext>
                          </a:extLst>
                        </p:cNvPr>
                        <p:cNvSpPr>
                          <a:spLocks/>
                        </p:cNvSpPr>
                        <p:nvPr/>
                      </p:nvSpPr>
                      <p:spPr bwMode="auto">
                        <a:xfrm>
                          <a:off x="4339" y="1990"/>
                          <a:ext cx="384" cy="2938"/>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65" name="Group 75">
                        <a:extLst>
                          <a:ext uri="{FF2B5EF4-FFF2-40B4-BE49-F238E27FC236}">
                            <a16:creationId xmlns:a16="http://schemas.microsoft.com/office/drawing/2014/main" id="{CAD2DA06-EF03-4549-AF04-92A55D45B129}"/>
                          </a:ext>
                        </a:extLst>
                      </p:cNvPr>
                      <p:cNvGrpSpPr>
                        <a:grpSpLocks/>
                      </p:cNvGrpSpPr>
                      <p:nvPr/>
                    </p:nvGrpSpPr>
                    <p:grpSpPr bwMode="auto">
                      <a:xfrm>
                        <a:off x="3516" y="1990"/>
                        <a:ext cx="655" cy="2942"/>
                        <a:chOff x="4066" y="1990"/>
                        <a:chExt cx="655" cy="2942"/>
                      </a:xfrm>
                    </p:grpSpPr>
                    <p:sp>
                      <p:nvSpPr>
                        <p:cNvPr id="66" name="Freeform 76">
                          <a:extLst>
                            <a:ext uri="{FF2B5EF4-FFF2-40B4-BE49-F238E27FC236}">
                              <a16:creationId xmlns:a16="http://schemas.microsoft.com/office/drawing/2014/main" id="{0CFC99E7-DD74-A74D-B219-62243919F199}"/>
                            </a:ext>
                          </a:extLst>
                        </p:cNvPr>
                        <p:cNvSpPr>
                          <a:spLocks/>
                        </p:cNvSpPr>
                        <p:nvPr/>
                      </p:nvSpPr>
                      <p:spPr bwMode="auto">
                        <a:xfrm>
                          <a:off x="4066" y="1990"/>
                          <a:ext cx="384" cy="2938"/>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67" name="Freeform 77">
                          <a:extLst>
                            <a:ext uri="{FF2B5EF4-FFF2-40B4-BE49-F238E27FC236}">
                              <a16:creationId xmlns:a16="http://schemas.microsoft.com/office/drawing/2014/main" id="{EBB91801-7263-5D4F-B438-456B2F1982E7}"/>
                            </a:ext>
                          </a:extLst>
                        </p:cNvPr>
                        <p:cNvSpPr>
                          <a:spLocks/>
                        </p:cNvSpPr>
                        <p:nvPr/>
                      </p:nvSpPr>
                      <p:spPr bwMode="auto">
                        <a:xfrm>
                          <a:off x="4337" y="1993"/>
                          <a:ext cx="384" cy="2939"/>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sp>
                  <p:nvSpPr>
                    <p:cNvPr id="60" name="Line 78">
                      <a:extLst>
                        <a:ext uri="{FF2B5EF4-FFF2-40B4-BE49-F238E27FC236}">
                          <a16:creationId xmlns:a16="http://schemas.microsoft.com/office/drawing/2014/main" id="{CFD15026-831F-054D-95D2-E661834335B3}"/>
                        </a:ext>
                      </a:extLst>
                    </p:cNvPr>
                    <p:cNvSpPr>
                      <a:spLocks noChangeShapeType="1"/>
                    </p:cNvSpPr>
                    <p:nvPr/>
                  </p:nvSpPr>
                  <p:spPr bwMode="auto">
                    <a:xfrm>
                      <a:off x="4468" y="2750"/>
                      <a:ext cx="226" cy="0"/>
                    </a:xfrm>
                    <a:prstGeom prst="line">
                      <a:avLst/>
                    </a:prstGeom>
                    <a:noFill/>
                    <a:ln w="25400">
                      <a:solidFill>
                        <a:schemeClr val="hlink"/>
                      </a:solidFill>
                      <a:round/>
                      <a:headEnd/>
                      <a:tailEnd type="none" w="med" len="lg"/>
                    </a:ln>
                  </p:spPr>
                  <p:txBody>
                    <a:bodyPr wrap="square">
                      <a:spAutoFit/>
                    </a:bodyPr>
                    <a:lstStyle/>
                    <a:p>
                      <a:endParaRPr lang="en-US"/>
                    </a:p>
                  </p:txBody>
                </p:sp>
                <p:sp>
                  <p:nvSpPr>
                    <p:cNvPr id="61" name="Line 79">
                      <a:extLst>
                        <a:ext uri="{FF2B5EF4-FFF2-40B4-BE49-F238E27FC236}">
                          <a16:creationId xmlns:a16="http://schemas.microsoft.com/office/drawing/2014/main" id="{2D0D9070-539E-D84D-8E0C-F3EEBE793B44}"/>
                        </a:ext>
                      </a:extLst>
                    </p:cNvPr>
                    <p:cNvSpPr>
                      <a:spLocks noChangeShapeType="1"/>
                    </p:cNvSpPr>
                    <p:nvPr/>
                  </p:nvSpPr>
                  <p:spPr bwMode="auto">
                    <a:xfrm>
                      <a:off x="2064" y="2750"/>
                      <a:ext cx="181" cy="0"/>
                    </a:xfrm>
                    <a:prstGeom prst="line">
                      <a:avLst/>
                    </a:prstGeom>
                    <a:noFill/>
                    <a:ln w="25400">
                      <a:solidFill>
                        <a:schemeClr val="hlink"/>
                      </a:solidFill>
                      <a:round/>
                      <a:headEnd/>
                      <a:tailEnd type="none" w="med" len="lg"/>
                    </a:ln>
                  </p:spPr>
                  <p:txBody>
                    <a:bodyPr wrap="square">
                      <a:spAutoFit/>
                    </a:bodyPr>
                    <a:lstStyle/>
                    <a:p>
                      <a:endParaRPr lang="en-US"/>
                    </a:p>
                  </p:txBody>
                </p:sp>
              </p:grpSp>
            </p:grpSp>
            <p:grpSp>
              <p:nvGrpSpPr>
                <p:cNvPr id="24" name="Group 80">
                  <a:extLst>
                    <a:ext uri="{FF2B5EF4-FFF2-40B4-BE49-F238E27FC236}">
                      <a16:creationId xmlns:a16="http://schemas.microsoft.com/office/drawing/2014/main" id="{83C0CE2F-B363-EE47-B979-80E3DD623E27}"/>
                    </a:ext>
                  </a:extLst>
                </p:cNvPr>
                <p:cNvGrpSpPr>
                  <a:grpSpLocks/>
                </p:cNvGrpSpPr>
                <p:nvPr/>
              </p:nvGrpSpPr>
              <p:grpSpPr bwMode="auto">
                <a:xfrm rot="1735558">
                  <a:off x="2441" y="1605"/>
                  <a:ext cx="289" cy="416"/>
                  <a:chOff x="2089" y="1318"/>
                  <a:chExt cx="1066" cy="1444"/>
                </a:xfrm>
              </p:grpSpPr>
              <p:grpSp>
                <p:nvGrpSpPr>
                  <p:cNvPr id="25" name="Group 81">
                    <a:extLst>
                      <a:ext uri="{FF2B5EF4-FFF2-40B4-BE49-F238E27FC236}">
                        <a16:creationId xmlns:a16="http://schemas.microsoft.com/office/drawing/2014/main" id="{61041BAD-B3FF-334D-85CF-60DCF86716DB}"/>
                      </a:ext>
                    </a:extLst>
                  </p:cNvPr>
                  <p:cNvGrpSpPr>
                    <a:grpSpLocks/>
                  </p:cNvGrpSpPr>
                  <p:nvPr/>
                </p:nvGrpSpPr>
                <p:grpSpPr bwMode="auto">
                  <a:xfrm flipV="1">
                    <a:off x="2110" y="1330"/>
                    <a:ext cx="1045" cy="1432"/>
                    <a:chOff x="2064" y="1066"/>
                    <a:chExt cx="2630" cy="3659"/>
                  </a:xfrm>
                </p:grpSpPr>
                <p:grpSp>
                  <p:nvGrpSpPr>
                    <p:cNvPr id="42" name="Group 82">
                      <a:extLst>
                        <a:ext uri="{FF2B5EF4-FFF2-40B4-BE49-F238E27FC236}">
                          <a16:creationId xmlns:a16="http://schemas.microsoft.com/office/drawing/2014/main" id="{6CAADB88-98FB-8645-8D93-748F657AC9E7}"/>
                        </a:ext>
                      </a:extLst>
                    </p:cNvPr>
                    <p:cNvGrpSpPr>
                      <a:grpSpLocks/>
                    </p:cNvGrpSpPr>
                    <p:nvPr/>
                  </p:nvGrpSpPr>
                  <p:grpSpPr bwMode="auto">
                    <a:xfrm>
                      <a:off x="2237" y="1066"/>
                      <a:ext cx="2304" cy="3659"/>
                      <a:chOff x="3546" y="1565"/>
                      <a:chExt cx="2304" cy="3659"/>
                    </a:xfrm>
                  </p:grpSpPr>
                  <p:grpSp>
                    <p:nvGrpSpPr>
                      <p:cNvPr id="45" name="Group 83">
                        <a:extLst>
                          <a:ext uri="{FF2B5EF4-FFF2-40B4-BE49-F238E27FC236}">
                            <a16:creationId xmlns:a16="http://schemas.microsoft.com/office/drawing/2014/main" id="{5AF0CE60-FB43-A548-979A-59441EF5B3DA}"/>
                          </a:ext>
                        </a:extLst>
                      </p:cNvPr>
                      <p:cNvGrpSpPr>
                        <a:grpSpLocks/>
                      </p:cNvGrpSpPr>
                      <p:nvPr/>
                    </p:nvGrpSpPr>
                    <p:grpSpPr bwMode="auto">
                      <a:xfrm>
                        <a:off x="4085" y="1576"/>
                        <a:ext cx="662" cy="3648"/>
                        <a:chOff x="4085" y="1576"/>
                        <a:chExt cx="662" cy="3648"/>
                      </a:xfrm>
                    </p:grpSpPr>
                    <p:sp>
                      <p:nvSpPr>
                        <p:cNvPr id="55" name="Freeform 84">
                          <a:extLst>
                            <a:ext uri="{FF2B5EF4-FFF2-40B4-BE49-F238E27FC236}">
                              <a16:creationId xmlns:a16="http://schemas.microsoft.com/office/drawing/2014/main" id="{45332A68-4F31-0A42-BA99-AA9FB84EA6FE}"/>
                            </a:ext>
                          </a:extLst>
                        </p:cNvPr>
                        <p:cNvSpPr>
                          <a:spLocks/>
                        </p:cNvSpPr>
                        <p:nvPr/>
                      </p:nvSpPr>
                      <p:spPr bwMode="auto">
                        <a:xfrm>
                          <a:off x="4085" y="1584"/>
                          <a:ext cx="384" cy="3640"/>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56" name="Freeform 85">
                          <a:extLst>
                            <a:ext uri="{FF2B5EF4-FFF2-40B4-BE49-F238E27FC236}">
                              <a16:creationId xmlns:a16="http://schemas.microsoft.com/office/drawing/2014/main" id="{4C30C587-F5CB-E440-8052-4DB07D3E40E2}"/>
                            </a:ext>
                          </a:extLst>
                        </p:cNvPr>
                        <p:cNvSpPr>
                          <a:spLocks/>
                        </p:cNvSpPr>
                        <p:nvPr/>
                      </p:nvSpPr>
                      <p:spPr bwMode="auto">
                        <a:xfrm>
                          <a:off x="4363" y="1576"/>
                          <a:ext cx="384" cy="3643"/>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46" name="Group 86">
                        <a:extLst>
                          <a:ext uri="{FF2B5EF4-FFF2-40B4-BE49-F238E27FC236}">
                            <a16:creationId xmlns:a16="http://schemas.microsoft.com/office/drawing/2014/main" id="{25EB026F-CB9A-B745-B86A-852AC9723E3E}"/>
                          </a:ext>
                        </a:extLst>
                      </p:cNvPr>
                      <p:cNvGrpSpPr>
                        <a:grpSpLocks/>
                      </p:cNvGrpSpPr>
                      <p:nvPr/>
                    </p:nvGrpSpPr>
                    <p:grpSpPr bwMode="auto">
                      <a:xfrm>
                        <a:off x="4641" y="1571"/>
                        <a:ext cx="657" cy="3645"/>
                        <a:chOff x="4094" y="1569"/>
                        <a:chExt cx="657" cy="3645"/>
                      </a:xfrm>
                    </p:grpSpPr>
                    <p:sp>
                      <p:nvSpPr>
                        <p:cNvPr id="53" name="Freeform 87">
                          <a:extLst>
                            <a:ext uri="{FF2B5EF4-FFF2-40B4-BE49-F238E27FC236}">
                              <a16:creationId xmlns:a16="http://schemas.microsoft.com/office/drawing/2014/main" id="{AADE0A5C-2148-A44B-B8C8-36A8CB8ADAFE}"/>
                            </a:ext>
                          </a:extLst>
                        </p:cNvPr>
                        <p:cNvSpPr>
                          <a:spLocks/>
                        </p:cNvSpPr>
                        <p:nvPr/>
                      </p:nvSpPr>
                      <p:spPr bwMode="auto">
                        <a:xfrm>
                          <a:off x="4094" y="1571"/>
                          <a:ext cx="384" cy="3642"/>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54" name="Freeform 88">
                          <a:extLst>
                            <a:ext uri="{FF2B5EF4-FFF2-40B4-BE49-F238E27FC236}">
                              <a16:creationId xmlns:a16="http://schemas.microsoft.com/office/drawing/2014/main" id="{FD29008C-DD27-EC46-9B62-1DE71ADABA56}"/>
                            </a:ext>
                          </a:extLst>
                        </p:cNvPr>
                        <p:cNvSpPr>
                          <a:spLocks/>
                        </p:cNvSpPr>
                        <p:nvPr/>
                      </p:nvSpPr>
                      <p:spPr bwMode="auto">
                        <a:xfrm>
                          <a:off x="4367" y="1569"/>
                          <a:ext cx="384" cy="364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47" name="Group 89">
                        <a:extLst>
                          <a:ext uri="{FF2B5EF4-FFF2-40B4-BE49-F238E27FC236}">
                            <a16:creationId xmlns:a16="http://schemas.microsoft.com/office/drawing/2014/main" id="{5480F053-50AE-D84D-8137-F49A9DE6EB14}"/>
                          </a:ext>
                        </a:extLst>
                      </p:cNvPr>
                      <p:cNvGrpSpPr>
                        <a:grpSpLocks/>
                      </p:cNvGrpSpPr>
                      <p:nvPr/>
                    </p:nvGrpSpPr>
                    <p:grpSpPr bwMode="auto">
                      <a:xfrm>
                        <a:off x="5189" y="1565"/>
                        <a:ext cx="661" cy="3653"/>
                        <a:chOff x="4094" y="1562"/>
                        <a:chExt cx="661" cy="3653"/>
                      </a:xfrm>
                    </p:grpSpPr>
                    <p:sp>
                      <p:nvSpPr>
                        <p:cNvPr id="51" name="Freeform 90">
                          <a:extLst>
                            <a:ext uri="{FF2B5EF4-FFF2-40B4-BE49-F238E27FC236}">
                              <a16:creationId xmlns:a16="http://schemas.microsoft.com/office/drawing/2014/main" id="{18CFDAE3-114D-0D4A-A40B-D3F0658BC7DB}"/>
                            </a:ext>
                          </a:extLst>
                        </p:cNvPr>
                        <p:cNvSpPr>
                          <a:spLocks/>
                        </p:cNvSpPr>
                        <p:nvPr/>
                      </p:nvSpPr>
                      <p:spPr bwMode="auto">
                        <a:xfrm>
                          <a:off x="4094" y="1568"/>
                          <a:ext cx="384" cy="364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52" name="Freeform 91">
                          <a:extLst>
                            <a:ext uri="{FF2B5EF4-FFF2-40B4-BE49-F238E27FC236}">
                              <a16:creationId xmlns:a16="http://schemas.microsoft.com/office/drawing/2014/main" id="{05163669-9FE8-2F4D-B9A1-3B09A55639B6}"/>
                            </a:ext>
                          </a:extLst>
                        </p:cNvPr>
                        <p:cNvSpPr>
                          <a:spLocks/>
                        </p:cNvSpPr>
                        <p:nvPr/>
                      </p:nvSpPr>
                      <p:spPr bwMode="auto">
                        <a:xfrm>
                          <a:off x="4371" y="1562"/>
                          <a:ext cx="384" cy="364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48" name="Group 92">
                        <a:extLst>
                          <a:ext uri="{FF2B5EF4-FFF2-40B4-BE49-F238E27FC236}">
                            <a16:creationId xmlns:a16="http://schemas.microsoft.com/office/drawing/2014/main" id="{920D3B99-7B37-FB40-969E-C971668FB4E0}"/>
                          </a:ext>
                        </a:extLst>
                      </p:cNvPr>
                      <p:cNvGrpSpPr>
                        <a:grpSpLocks/>
                      </p:cNvGrpSpPr>
                      <p:nvPr/>
                    </p:nvGrpSpPr>
                    <p:grpSpPr bwMode="auto">
                      <a:xfrm>
                        <a:off x="3546" y="1569"/>
                        <a:ext cx="659" cy="3645"/>
                        <a:chOff x="4096" y="1569"/>
                        <a:chExt cx="659" cy="3645"/>
                      </a:xfrm>
                    </p:grpSpPr>
                    <p:sp>
                      <p:nvSpPr>
                        <p:cNvPr id="49" name="Freeform 93">
                          <a:extLst>
                            <a:ext uri="{FF2B5EF4-FFF2-40B4-BE49-F238E27FC236}">
                              <a16:creationId xmlns:a16="http://schemas.microsoft.com/office/drawing/2014/main" id="{C7523B34-6E77-834E-933C-551E1DFBF3C9}"/>
                            </a:ext>
                          </a:extLst>
                        </p:cNvPr>
                        <p:cNvSpPr>
                          <a:spLocks/>
                        </p:cNvSpPr>
                        <p:nvPr/>
                      </p:nvSpPr>
                      <p:spPr bwMode="auto">
                        <a:xfrm>
                          <a:off x="4096" y="1569"/>
                          <a:ext cx="384" cy="3644"/>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50" name="Freeform 94">
                          <a:extLst>
                            <a:ext uri="{FF2B5EF4-FFF2-40B4-BE49-F238E27FC236}">
                              <a16:creationId xmlns:a16="http://schemas.microsoft.com/office/drawing/2014/main" id="{83787460-6EA7-9846-949E-61AEE511DB7D}"/>
                            </a:ext>
                          </a:extLst>
                        </p:cNvPr>
                        <p:cNvSpPr>
                          <a:spLocks/>
                        </p:cNvSpPr>
                        <p:nvPr/>
                      </p:nvSpPr>
                      <p:spPr bwMode="auto">
                        <a:xfrm>
                          <a:off x="4371" y="1570"/>
                          <a:ext cx="384" cy="3644"/>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sp>
                  <p:nvSpPr>
                    <p:cNvPr id="43" name="Line 95">
                      <a:extLst>
                        <a:ext uri="{FF2B5EF4-FFF2-40B4-BE49-F238E27FC236}">
                          <a16:creationId xmlns:a16="http://schemas.microsoft.com/office/drawing/2014/main" id="{9D81934C-51D1-4E4D-9BAA-7BB15A3DBB3A}"/>
                        </a:ext>
                      </a:extLst>
                    </p:cNvPr>
                    <p:cNvSpPr>
                      <a:spLocks noChangeShapeType="1"/>
                    </p:cNvSpPr>
                    <p:nvPr/>
                  </p:nvSpPr>
                  <p:spPr bwMode="auto">
                    <a:xfrm>
                      <a:off x="4468" y="2750"/>
                      <a:ext cx="226" cy="0"/>
                    </a:xfrm>
                    <a:prstGeom prst="line">
                      <a:avLst/>
                    </a:prstGeom>
                    <a:noFill/>
                    <a:ln w="25400">
                      <a:solidFill>
                        <a:schemeClr val="hlink"/>
                      </a:solidFill>
                      <a:round/>
                      <a:headEnd/>
                      <a:tailEnd type="none" w="med" len="lg"/>
                    </a:ln>
                  </p:spPr>
                  <p:txBody>
                    <a:bodyPr wrap="square">
                      <a:spAutoFit/>
                    </a:bodyPr>
                    <a:lstStyle/>
                    <a:p>
                      <a:endParaRPr lang="en-US"/>
                    </a:p>
                  </p:txBody>
                </p:sp>
                <p:sp>
                  <p:nvSpPr>
                    <p:cNvPr id="44" name="Line 96">
                      <a:extLst>
                        <a:ext uri="{FF2B5EF4-FFF2-40B4-BE49-F238E27FC236}">
                          <a16:creationId xmlns:a16="http://schemas.microsoft.com/office/drawing/2014/main" id="{B24C9EA6-2F12-BF45-8A9E-BEACE6F2FE1B}"/>
                        </a:ext>
                      </a:extLst>
                    </p:cNvPr>
                    <p:cNvSpPr>
                      <a:spLocks noChangeShapeType="1"/>
                    </p:cNvSpPr>
                    <p:nvPr/>
                  </p:nvSpPr>
                  <p:spPr bwMode="auto">
                    <a:xfrm>
                      <a:off x="2064" y="2750"/>
                      <a:ext cx="181" cy="0"/>
                    </a:xfrm>
                    <a:prstGeom prst="line">
                      <a:avLst/>
                    </a:prstGeom>
                    <a:noFill/>
                    <a:ln w="25400">
                      <a:solidFill>
                        <a:schemeClr val="hlink"/>
                      </a:solidFill>
                      <a:round/>
                      <a:headEnd/>
                      <a:tailEnd type="none" w="med" len="lg"/>
                    </a:ln>
                  </p:spPr>
                  <p:txBody>
                    <a:bodyPr wrap="square">
                      <a:spAutoFit/>
                    </a:bodyPr>
                    <a:lstStyle/>
                    <a:p>
                      <a:endParaRPr lang="en-US"/>
                    </a:p>
                  </p:txBody>
                </p:sp>
              </p:grpSp>
              <p:grpSp>
                <p:nvGrpSpPr>
                  <p:cNvPr id="26" name="Group 97">
                    <a:extLst>
                      <a:ext uri="{FF2B5EF4-FFF2-40B4-BE49-F238E27FC236}">
                        <a16:creationId xmlns:a16="http://schemas.microsoft.com/office/drawing/2014/main" id="{D86E4FFD-D174-6B46-B7F3-73F8C48C958B}"/>
                      </a:ext>
                    </a:extLst>
                  </p:cNvPr>
                  <p:cNvGrpSpPr>
                    <a:grpSpLocks/>
                  </p:cNvGrpSpPr>
                  <p:nvPr/>
                </p:nvGrpSpPr>
                <p:grpSpPr bwMode="auto">
                  <a:xfrm flipV="1">
                    <a:off x="2089" y="1318"/>
                    <a:ext cx="1043" cy="1430"/>
                    <a:chOff x="2064" y="1066"/>
                    <a:chExt cx="2630" cy="3638"/>
                  </a:xfrm>
                </p:grpSpPr>
                <p:grpSp>
                  <p:nvGrpSpPr>
                    <p:cNvPr id="27" name="Group 98">
                      <a:extLst>
                        <a:ext uri="{FF2B5EF4-FFF2-40B4-BE49-F238E27FC236}">
                          <a16:creationId xmlns:a16="http://schemas.microsoft.com/office/drawing/2014/main" id="{AE820E20-6AED-4949-8F99-7A194D5F251D}"/>
                        </a:ext>
                      </a:extLst>
                    </p:cNvPr>
                    <p:cNvGrpSpPr>
                      <a:grpSpLocks/>
                    </p:cNvGrpSpPr>
                    <p:nvPr/>
                  </p:nvGrpSpPr>
                  <p:grpSpPr bwMode="auto">
                    <a:xfrm>
                      <a:off x="2240" y="1066"/>
                      <a:ext cx="2302" cy="3638"/>
                      <a:chOff x="3549" y="1565"/>
                      <a:chExt cx="2302" cy="3638"/>
                    </a:xfrm>
                  </p:grpSpPr>
                  <p:grpSp>
                    <p:nvGrpSpPr>
                      <p:cNvPr id="30" name="Group 99">
                        <a:extLst>
                          <a:ext uri="{FF2B5EF4-FFF2-40B4-BE49-F238E27FC236}">
                            <a16:creationId xmlns:a16="http://schemas.microsoft.com/office/drawing/2014/main" id="{A3811B1E-AD2F-AF4D-B10C-E3ECCD4167BE}"/>
                          </a:ext>
                        </a:extLst>
                      </p:cNvPr>
                      <p:cNvGrpSpPr>
                        <a:grpSpLocks/>
                      </p:cNvGrpSpPr>
                      <p:nvPr/>
                    </p:nvGrpSpPr>
                    <p:grpSpPr bwMode="auto">
                      <a:xfrm>
                        <a:off x="4097" y="1570"/>
                        <a:ext cx="657" cy="3628"/>
                        <a:chOff x="4097" y="1570"/>
                        <a:chExt cx="657" cy="3628"/>
                      </a:xfrm>
                    </p:grpSpPr>
                    <p:sp>
                      <p:nvSpPr>
                        <p:cNvPr id="40" name="Freeform 100">
                          <a:extLst>
                            <a:ext uri="{FF2B5EF4-FFF2-40B4-BE49-F238E27FC236}">
                              <a16:creationId xmlns:a16="http://schemas.microsoft.com/office/drawing/2014/main" id="{84B7BD84-5B98-0145-B569-E2931D912893}"/>
                            </a:ext>
                          </a:extLst>
                        </p:cNvPr>
                        <p:cNvSpPr>
                          <a:spLocks/>
                        </p:cNvSpPr>
                        <p:nvPr/>
                      </p:nvSpPr>
                      <p:spPr bwMode="auto">
                        <a:xfrm>
                          <a:off x="4097" y="1570"/>
                          <a:ext cx="384" cy="3628"/>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41" name="Freeform 101">
                          <a:extLst>
                            <a:ext uri="{FF2B5EF4-FFF2-40B4-BE49-F238E27FC236}">
                              <a16:creationId xmlns:a16="http://schemas.microsoft.com/office/drawing/2014/main" id="{A477795A-BC9C-7C44-8D35-6FC783F5A63A}"/>
                            </a:ext>
                          </a:extLst>
                        </p:cNvPr>
                        <p:cNvSpPr>
                          <a:spLocks/>
                        </p:cNvSpPr>
                        <p:nvPr/>
                      </p:nvSpPr>
                      <p:spPr bwMode="auto">
                        <a:xfrm>
                          <a:off x="4370" y="1570"/>
                          <a:ext cx="384" cy="3628"/>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31" name="Group 102">
                        <a:extLst>
                          <a:ext uri="{FF2B5EF4-FFF2-40B4-BE49-F238E27FC236}">
                            <a16:creationId xmlns:a16="http://schemas.microsoft.com/office/drawing/2014/main" id="{A2AC908A-5826-8E40-AFC5-1A350031C33A}"/>
                          </a:ext>
                        </a:extLst>
                      </p:cNvPr>
                      <p:cNvGrpSpPr>
                        <a:grpSpLocks/>
                      </p:cNvGrpSpPr>
                      <p:nvPr/>
                    </p:nvGrpSpPr>
                    <p:grpSpPr bwMode="auto">
                      <a:xfrm>
                        <a:off x="4648" y="1565"/>
                        <a:ext cx="657" cy="3628"/>
                        <a:chOff x="4101" y="1563"/>
                        <a:chExt cx="657" cy="3628"/>
                      </a:xfrm>
                    </p:grpSpPr>
                    <p:sp>
                      <p:nvSpPr>
                        <p:cNvPr id="38" name="Freeform 103">
                          <a:extLst>
                            <a:ext uri="{FF2B5EF4-FFF2-40B4-BE49-F238E27FC236}">
                              <a16:creationId xmlns:a16="http://schemas.microsoft.com/office/drawing/2014/main" id="{876EA2D7-4344-0B48-8C78-87B1F420DCA1}"/>
                            </a:ext>
                          </a:extLst>
                        </p:cNvPr>
                        <p:cNvSpPr>
                          <a:spLocks/>
                        </p:cNvSpPr>
                        <p:nvPr/>
                      </p:nvSpPr>
                      <p:spPr bwMode="auto">
                        <a:xfrm>
                          <a:off x="4101" y="1563"/>
                          <a:ext cx="384" cy="3628"/>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39" name="Freeform 104">
                          <a:extLst>
                            <a:ext uri="{FF2B5EF4-FFF2-40B4-BE49-F238E27FC236}">
                              <a16:creationId xmlns:a16="http://schemas.microsoft.com/office/drawing/2014/main" id="{E6AFF5B1-2BCE-D045-88CF-C6B21FE2848B}"/>
                            </a:ext>
                          </a:extLst>
                        </p:cNvPr>
                        <p:cNvSpPr>
                          <a:spLocks/>
                        </p:cNvSpPr>
                        <p:nvPr/>
                      </p:nvSpPr>
                      <p:spPr bwMode="auto">
                        <a:xfrm>
                          <a:off x="4374" y="1563"/>
                          <a:ext cx="384" cy="3628"/>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32" name="Group 105">
                        <a:extLst>
                          <a:ext uri="{FF2B5EF4-FFF2-40B4-BE49-F238E27FC236}">
                            <a16:creationId xmlns:a16="http://schemas.microsoft.com/office/drawing/2014/main" id="{EF5DF864-9D2A-F34A-9331-431A4A7C257F}"/>
                          </a:ext>
                        </a:extLst>
                      </p:cNvPr>
                      <p:cNvGrpSpPr>
                        <a:grpSpLocks/>
                      </p:cNvGrpSpPr>
                      <p:nvPr/>
                    </p:nvGrpSpPr>
                    <p:grpSpPr bwMode="auto">
                      <a:xfrm>
                        <a:off x="5196" y="1568"/>
                        <a:ext cx="655" cy="3635"/>
                        <a:chOff x="4101" y="1565"/>
                        <a:chExt cx="655" cy="3635"/>
                      </a:xfrm>
                    </p:grpSpPr>
                    <p:sp>
                      <p:nvSpPr>
                        <p:cNvPr id="36" name="Freeform 106">
                          <a:extLst>
                            <a:ext uri="{FF2B5EF4-FFF2-40B4-BE49-F238E27FC236}">
                              <a16:creationId xmlns:a16="http://schemas.microsoft.com/office/drawing/2014/main" id="{E076F50E-C461-DD40-9551-F0F636E8DDFE}"/>
                            </a:ext>
                          </a:extLst>
                        </p:cNvPr>
                        <p:cNvSpPr>
                          <a:spLocks/>
                        </p:cNvSpPr>
                        <p:nvPr/>
                      </p:nvSpPr>
                      <p:spPr bwMode="auto">
                        <a:xfrm>
                          <a:off x="4101" y="1565"/>
                          <a:ext cx="384" cy="3628"/>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37" name="Freeform 107">
                          <a:extLst>
                            <a:ext uri="{FF2B5EF4-FFF2-40B4-BE49-F238E27FC236}">
                              <a16:creationId xmlns:a16="http://schemas.microsoft.com/office/drawing/2014/main" id="{D2777F73-3BAA-4E42-BB87-B813EAF1B664}"/>
                            </a:ext>
                          </a:extLst>
                        </p:cNvPr>
                        <p:cNvSpPr>
                          <a:spLocks/>
                        </p:cNvSpPr>
                        <p:nvPr/>
                      </p:nvSpPr>
                      <p:spPr bwMode="auto">
                        <a:xfrm>
                          <a:off x="4372" y="1572"/>
                          <a:ext cx="384" cy="3628"/>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33" name="Group 108">
                        <a:extLst>
                          <a:ext uri="{FF2B5EF4-FFF2-40B4-BE49-F238E27FC236}">
                            <a16:creationId xmlns:a16="http://schemas.microsoft.com/office/drawing/2014/main" id="{C9E14C3F-20EF-1B47-B588-8FEF746649DE}"/>
                          </a:ext>
                        </a:extLst>
                      </p:cNvPr>
                      <p:cNvGrpSpPr>
                        <a:grpSpLocks/>
                      </p:cNvGrpSpPr>
                      <p:nvPr/>
                    </p:nvGrpSpPr>
                    <p:grpSpPr bwMode="auto">
                      <a:xfrm>
                        <a:off x="3549" y="1574"/>
                        <a:ext cx="657" cy="3624"/>
                        <a:chOff x="4099" y="1574"/>
                        <a:chExt cx="657" cy="3624"/>
                      </a:xfrm>
                    </p:grpSpPr>
                    <p:sp>
                      <p:nvSpPr>
                        <p:cNvPr id="34" name="Freeform 109">
                          <a:extLst>
                            <a:ext uri="{FF2B5EF4-FFF2-40B4-BE49-F238E27FC236}">
                              <a16:creationId xmlns:a16="http://schemas.microsoft.com/office/drawing/2014/main" id="{2524396C-D579-6146-8BC8-4E951372EF5B}"/>
                            </a:ext>
                          </a:extLst>
                        </p:cNvPr>
                        <p:cNvSpPr>
                          <a:spLocks/>
                        </p:cNvSpPr>
                        <p:nvPr/>
                      </p:nvSpPr>
                      <p:spPr bwMode="auto">
                        <a:xfrm>
                          <a:off x="4099" y="1574"/>
                          <a:ext cx="384" cy="3624"/>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35" name="Freeform 110">
                          <a:extLst>
                            <a:ext uri="{FF2B5EF4-FFF2-40B4-BE49-F238E27FC236}">
                              <a16:creationId xmlns:a16="http://schemas.microsoft.com/office/drawing/2014/main" id="{99F764AD-E7DA-B945-8B08-A835C26902FD}"/>
                            </a:ext>
                          </a:extLst>
                        </p:cNvPr>
                        <p:cNvSpPr>
                          <a:spLocks/>
                        </p:cNvSpPr>
                        <p:nvPr/>
                      </p:nvSpPr>
                      <p:spPr bwMode="auto">
                        <a:xfrm>
                          <a:off x="4372" y="1574"/>
                          <a:ext cx="384" cy="3624"/>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sp>
                  <p:nvSpPr>
                    <p:cNvPr id="28" name="Line 111">
                      <a:extLst>
                        <a:ext uri="{FF2B5EF4-FFF2-40B4-BE49-F238E27FC236}">
                          <a16:creationId xmlns:a16="http://schemas.microsoft.com/office/drawing/2014/main" id="{67C3A268-A08B-954D-B732-D03194E57E22}"/>
                        </a:ext>
                      </a:extLst>
                    </p:cNvPr>
                    <p:cNvSpPr>
                      <a:spLocks noChangeShapeType="1"/>
                    </p:cNvSpPr>
                    <p:nvPr/>
                  </p:nvSpPr>
                  <p:spPr bwMode="auto">
                    <a:xfrm>
                      <a:off x="4468" y="2750"/>
                      <a:ext cx="226" cy="0"/>
                    </a:xfrm>
                    <a:prstGeom prst="line">
                      <a:avLst/>
                    </a:prstGeom>
                    <a:noFill/>
                    <a:ln w="25400">
                      <a:solidFill>
                        <a:schemeClr val="hlink"/>
                      </a:solidFill>
                      <a:round/>
                      <a:headEnd/>
                      <a:tailEnd type="none" w="med" len="lg"/>
                    </a:ln>
                  </p:spPr>
                  <p:txBody>
                    <a:bodyPr wrap="square">
                      <a:spAutoFit/>
                    </a:bodyPr>
                    <a:lstStyle/>
                    <a:p>
                      <a:endParaRPr lang="en-US"/>
                    </a:p>
                  </p:txBody>
                </p:sp>
                <p:sp>
                  <p:nvSpPr>
                    <p:cNvPr id="29" name="Line 112">
                      <a:extLst>
                        <a:ext uri="{FF2B5EF4-FFF2-40B4-BE49-F238E27FC236}">
                          <a16:creationId xmlns:a16="http://schemas.microsoft.com/office/drawing/2014/main" id="{FF5993C2-E384-8A44-9682-4139E71B46B9}"/>
                        </a:ext>
                      </a:extLst>
                    </p:cNvPr>
                    <p:cNvSpPr>
                      <a:spLocks noChangeShapeType="1"/>
                    </p:cNvSpPr>
                    <p:nvPr/>
                  </p:nvSpPr>
                  <p:spPr bwMode="auto">
                    <a:xfrm>
                      <a:off x="2064" y="2750"/>
                      <a:ext cx="181" cy="0"/>
                    </a:xfrm>
                    <a:prstGeom prst="line">
                      <a:avLst/>
                    </a:prstGeom>
                    <a:noFill/>
                    <a:ln w="25400">
                      <a:solidFill>
                        <a:schemeClr val="hlink"/>
                      </a:solidFill>
                      <a:round/>
                      <a:headEnd/>
                      <a:tailEnd type="none" w="med" len="lg"/>
                    </a:ln>
                  </p:spPr>
                  <p:txBody>
                    <a:bodyPr wrap="square">
                      <a:spAutoFit/>
                    </a:bodyPr>
                    <a:lstStyle/>
                    <a:p>
                      <a:endParaRPr lang="en-US"/>
                    </a:p>
                  </p:txBody>
                </p:sp>
              </p:grpSp>
            </p:grpSp>
          </p:grpSp>
        </p:grpSp>
      </p:grpSp>
      <p:graphicFrame>
        <p:nvGraphicFramePr>
          <p:cNvPr id="121" name="Object 2">
            <a:extLst>
              <a:ext uri="{FF2B5EF4-FFF2-40B4-BE49-F238E27FC236}">
                <a16:creationId xmlns:a16="http://schemas.microsoft.com/office/drawing/2014/main" id="{90E47565-198A-0942-A6D6-FD10A268D2DB}"/>
              </a:ext>
            </a:extLst>
          </p:cNvPr>
          <p:cNvGraphicFramePr>
            <a:graphicFrameLocks noChangeAspect="1"/>
          </p:cNvGraphicFramePr>
          <p:nvPr>
            <p:extLst>
              <p:ext uri="{D42A27DB-BD31-4B8C-83A1-F6EECF244321}">
                <p14:modId xmlns:p14="http://schemas.microsoft.com/office/powerpoint/2010/main" val="861706197"/>
              </p:ext>
            </p:extLst>
          </p:nvPr>
        </p:nvGraphicFramePr>
        <p:xfrm>
          <a:off x="1334300" y="4386438"/>
          <a:ext cx="3096344" cy="680051"/>
        </p:xfrm>
        <a:graphic>
          <a:graphicData uri="http://schemas.openxmlformats.org/presentationml/2006/ole">
            <mc:AlternateContent xmlns:mc="http://schemas.openxmlformats.org/markup-compatibility/2006">
              <mc:Choice xmlns:v="urn:schemas-microsoft-com:vml" Requires="v">
                <p:oleObj spid="_x0000_s197785" name="Equation" r:id="rId4" imgW="2222280" imgH="444240" progId="Equation.3">
                  <p:embed/>
                </p:oleObj>
              </mc:Choice>
              <mc:Fallback>
                <p:oleObj name="Equation" r:id="rId4" imgW="2222280" imgH="444240" progId="Equation.3">
                  <p:embed/>
                  <p:pic>
                    <p:nvPicPr>
                      <p:cNvPr id="12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4300" y="4386438"/>
                        <a:ext cx="3096344" cy="680051"/>
                      </a:xfrm>
                      <a:prstGeom prst="rect">
                        <a:avLst/>
                      </a:prstGeom>
                      <a:solidFill>
                        <a:srgbClr val="FFFF99"/>
                      </a:solidFill>
                      <a:ln w="12700">
                        <a:solidFill>
                          <a:schemeClr val="tx1"/>
                        </a:solidFill>
                        <a:miter lim="800000"/>
                        <a:headEnd/>
                        <a:tailEnd/>
                      </a:ln>
                    </p:spPr>
                  </p:pic>
                </p:oleObj>
              </mc:Fallback>
            </mc:AlternateContent>
          </a:graphicData>
        </a:graphic>
      </p:graphicFrame>
      <p:sp>
        <p:nvSpPr>
          <p:cNvPr id="122" name="Text Box 10">
            <a:extLst>
              <a:ext uri="{FF2B5EF4-FFF2-40B4-BE49-F238E27FC236}">
                <a16:creationId xmlns:a16="http://schemas.microsoft.com/office/drawing/2014/main" id="{6D591918-0EC6-774F-B585-2007BFADC7E0}"/>
              </a:ext>
            </a:extLst>
          </p:cNvPr>
          <p:cNvSpPr txBox="1">
            <a:spLocks noChangeArrowheads="1"/>
          </p:cNvSpPr>
          <p:nvPr/>
        </p:nvSpPr>
        <p:spPr bwMode="auto">
          <a:xfrm>
            <a:off x="1910364" y="5106518"/>
            <a:ext cx="2221368" cy="339041"/>
          </a:xfrm>
          <a:prstGeom prst="rect">
            <a:avLst/>
          </a:prstGeom>
          <a:noFill/>
          <a:ln w="9525">
            <a:noFill/>
            <a:miter lim="800000"/>
            <a:headEnd/>
            <a:tailEnd/>
          </a:ln>
        </p:spPr>
        <p:txBody>
          <a:bodyPr wrap="none">
            <a:spAutoFit/>
          </a:bodyPr>
          <a:lstStyle/>
          <a:p>
            <a:r>
              <a:rPr lang="en-US" altLang="ja-JP" sz="1600" b="1" dirty="0">
                <a:sym typeface="Symbol" pitchFamily="18" charset="2"/>
              </a:rPr>
              <a:t></a:t>
            </a:r>
            <a:r>
              <a:rPr lang="en-US" altLang="ja-JP" sz="1600" b="1" baseline="-25000" dirty="0" err="1">
                <a:sym typeface="Symbol" pitchFamily="18" charset="2"/>
              </a:rPr>
              <a:t>em</a:t>
            </a:r>
            <a:r>
              <a:rPr lang="en-US" altLang="ja-JP" sz="1600" b="1" dirty="0">
                <a:sym typeface="Symbol" pitchFamily="18" charset="2"/>
              </a:rPr>
              <a:t>: photon self energy</a:t>
            </a:r>
            <a:endParaRPr lang="en-US" altLang="ja-JP" sz="1600" b="1" baseline="30000" dirty="0">
              <a:sym typeface="Symbol" pitchFamily="18" charset="2"/>
            </a:endParaRPr>
          </a:p>
        </p:txBody>
      </p:sp>
      <p:graphicFrame>
        <p:nvGraphicFramePr>
          <p:cNvPr id="123" name="Object 129">
            <a:extLst>
              <a:ext uri="{FF2B5EF4-FFF2-40B4-BE49-F238E27FC236}">
                <a16:creationId xmlns:a16="http://schemas.microsoft.com/office/drawing/2014/main" id="{77BC7E1E-DB9A-F144-8781-40667068CF7E}"/>
              </a:ext>
            </a:extLst>
          </p:cNvPr>
          <p:cNvGraphicFramePr>
            <a:graphicFrameLocks noChangeAspect="1"/>
          </p:cNvGraphicFramePr>
          <p:nvPr>
            <p:extLst>
              <p:ext uri="{D42A27DB-BD31-4B8C-83A1-F6EECF244321}">
                <p14:modId xmlns:p14="http://schemas.microsoft.com/office/powerpoint/2010/main" val="2523446521"/>
              </p:ext>
            </p:extLst>
          </p:nvPr>
        </p:nvGraphicFramePr>
        <p:xfrm>
          <a:off x="1478317" y="5466558"/>
          <a:ext cx="2815379" cy="660299"/>
        </p:xfrm>
        <a:graphic>
          <a:graphicData uri="http://schemas.openxmlformats.org/presentationml/2006/ole">
            <mc:AlternateContent xmlns:mc="http://schemas.openxmlformats.org/markup-compatibility/2006">
              <mc:Choice xmlns:v="urn:schemas-microsoft-com:vml" Requires="v">
                <p:oleObj spid="_x0000_s197786" name="Equation" r:id="rId6" imgW="2057400" imgH="482400" progId="Equation.3">
                  <p:embed/>
                </p:oleObj>
              </mc:Choice>
              <mc:Fallback>
                <p:oleObj name="Equation" r:id="rId6" imgW="2057400" imgH="482400" progId="Equation.3">
                  <p:embed/>
                  <p:pic>
                    <p:nvPicPr>
                      <p:cNvPr id="130" name="Object 1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8317" y="5466558"/>
                        <a:ext cx="2815379" cy="660299"/>
                      </a:xfrm>
                      <a:prstGeom prst="rect">
                        <a:avLst/>
                      </a:prstGeom>
                      <a:solidFill>
                        <a:srgbClr val="FFFF99"/>
                      </a:solidFill>
                      <a:ln w="12700">
                        <a:solidFill>
                          <a:schemeClr val="tx1"/>
                        </a:solidFill>
                      </a:ln>
                    </p:spPr>
                  </p:pic>
                </p:oleObj>
              </mc:Fallback>
            </mc:AlternateContent>
          </a:graphicData>
        </a:graphic>
      </p:graphicFrame>
      <p:sp>
        <p:nvSpPr>
          <p:cNvPr id="124" name="Down Arrow 130">
            <a:extLst>
              <a:ext uri="{FF2B5EF4-FFF2-40B4-BE49-F238E27FC236}">
                <a16:creationId xmlns:a16="http://schemas.microsoft.com/office/drawing/2014/main" id="{48AB288A-A16B-1945-89F1-E9B96421EE74}"/>
              </a:ext>
            </a:extLst>
          </p:cNvPr>
          <p:cNvSpPr/>
          <p:nvPr/>
        </p:nvSpPr>
        <p:spPr>
          <a:xfrm rot="16200000">
            <a:off x="5165229" y="4577992"/>
            <a:ext cx="792088" cy="1512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31">
            <a:extLst>
              <a:ext uri="{FF2B5EF4-FFF2-40B4-BE49-F238E27FC236}">
                <a16:creationId xmlns:a16="http://schemas.microsoft.com/office/drawing/2014/main" id="{EC5CD24E-4C8A-B140-9651-13A59E11C956}"/>
              </a:ext>
            </a:extLst>
          </p:cNvPr>
          <p:cNvSpPr txBox="1"/>
          <p:nvPr/>
        </p:nvSpPr>
        <p:spPr>
          <a:xfrm flipH="1">
            <a:off x="6375142" y="5043956"/>
            <a:ext cx="5349713" cy="646331"/>
          </a:xfrm>
          <a:prstGeom prst="rect">
            <a:avLst/>
          </a:prstGeom>
          <a:noFill/>
          <a:ln>
            <a:solidFill>
              <a:schemeClr val="tx1"/>
            </a:solidFill>
          </a:ln>
        </p:spPr>
        <p:txBody>
          <a:bodyPr wrap="square" rtlCol="0">
            <a:spAutoFit/>
          </a:bodyPr>
          <a:lstStyle/>
          <a:p>
            <a:pPr>
              <a:buFont typeface="Arial" pitchFamily="34" charset="0"/>
              <a:buChar char="•"/>
            </a:pPr>
            <a:r>
              <a:rPr lang="en-US" altLang="ja-JP" dirty="0"/>
              <a:t>Product of Bose distribution and transition probability</a:t>
            </a:r>
            <a:endParaRPr lang="en-US" altLang="ja-JP" sz="1600" dirty="0"/>
          </a:p>
          <a:p>
            <a:pPr>
              <a:buFont typeface="Arial" pitchFamily="34" charset="0"/>
              <a:buChar char="•"/>
            </a:pPr>
            <a:r>
              <a:rPr lang="en-US" dirty="0"/>
              <a:t>Slope at E&gt;&gt;T tells temperature</a:t>
            </a:r>
            <a:r>
              <a:rPr lang="ja-JP" altLang="en-US" dirty="0"/>
              <a:t> </a:t>
            </a:r>
            <a:r>
              <a:rPr lang="en-US" altLang="ja-JP" dirty="0"/>
              <a:t>(T~200MeV)</a:t>
            </a:r>
            <a:endParaRPr lang="en-US" dirty="0"/>
          </a:p>
        </p:txBody>
      </p:sp>
      <p:pic>
        <p:nvPicPr>
          <p:cNvPr id="127" name="図 126">
            <a:extLst>
              <a:ext uri="{FF2B5EF4-FFF2-40B4-BE49-F238E27FC236}">
                <a16:creationId xmlns:a16="http://schemas.microsoft.com/office/drawing/2014/main" id="{D2F0C5F9-D857-7E47-8185-68D6B142C618}"/>
              </a:ext>
            </a:extLst>
          </p:cNvPr>
          <p:cNvPicPr>
            <a:picLocks noChangeAspect="1"/>
          </p:cNvPicPr>
          <p:nvPr/>
        </p:nvPicPr>
        <p:blipFill>
          <a:blip r:embed="rId8"/>
          <a:stretch>
            <a:fillRect/>
          </a:stretch>
        </p:blipFill>
        <p:spPr>
          <a:xfrm>
            <a:off x="9338727" y="219262"/>
            <a:ext cx="2567523" cy="1981947"/>
          </a:xfrm>
          <a:prstGeom prst="rect">
            <a:avLst/>
          </a:prstGeom>
        </p:spPr>
      </p:pic>
      <p:sp>
        <p:nvSpPr>
          <p:cNvPr id="129" name="円/楕円 128">
            <a:extLst>
              <a:ext uri="{FF2B5EF4-FFF2-40B4-BE49-F238E27FC236}">
                <a16:creationId xmlns:a16="http://schemas.microsoft.com/office/drawing/2014/main" id="{E4C15741-20FE-2E4E-ADC5-CEC6C628B301}"/>
              </a:ext>
            </a:extLst>
          </p:cNvPr>
          <p:cNvSpPr/>
          <p:nvPr/>
        </p:nvSpPr>
        <p:spPr>
          <a:xfrm>
            <a:off x="10108138" y="672353"/>
            <a:ext cx="508000" cy="457200"/>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Tree>
    <p:extLst>
      <p:ext uri="{BB962C8B-B14F-4D97-AF65-F5344CB8AC3E}">
        <p14:creationId xmlns:p14="http://schemas.microsoft.com/office/powerpoint/2010/main" val="1818893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070916-9CBD-134C-B674-36BEDD875A28}"/>
              </a:ext>
            </a:extLst>
          </p:cNvPr>
          <p:cNvSpPr>
            <a:spLocks noGrp="1"/>
          </p:cNvSpPr>
          <p:nvPr>
            <p:ph type="title"/>
          </p:nvPr>
        </p:nvSpPr>
        <p:spPr/>
        <p:txBody>
          <a:bodyPr/>
          <a:lstStyle/>
          <a:p>
            <a:r>
              <a:rPr kumimoji="1" lang="en-US" altLang="ja-US" dirty="0"/>
              <a:t>QGP temperature from thermal photons</a:t>
            </a:r>
            <a:endParaRPr kumimoji="1" lang="ja-US" altLang="en-US" dirty="0"/>
          </a:p>
        </p:txBody>
      </p:sp>
      <p:sp>
        <p:nvSpPr>
          <p:cNvPr id="3" name="コンテンツ プレースホルダー 2">
            <a:extLst>
              <a:ext uri="{FF2B5EF4-FFF2-40B4-BE49-F238E27FC236}">
                <a16:creationId xmlns:a16="http://schemas.microsoft.com/office/drawing/2014/main" id="{590E0BDA-8178-BC48-BB50-839733A21ABF}"/>
              </a:ext>
            </a:extLst>
          </p:cNvPr>
          <p:cNvSpPr>
            <a:spLocks noGrp="1"/>
          </p:cNvSpPr>
          <p:nvPr>
            <p:ph idx="1"/>
          </p:nvPr>
        </p:nvSpPr>
        <p:spPr>
          <a:xfrm>
            <a:off x="838200" y="1290919"/>
            <a:ext cx="10515600" cy="697921"/>
          </a:xfrm>
        </p:spPr>
        <p:txBody>
          <a:bodyPr>
            <a:normAutofit fontScale="85000" lnSpcReduction="20000"/>
          </a:bodyPr>
          <a:lstStyle/>
          <a:p>
            <a:r>
              <a:rPr lang="en-US" altLang="ja-JP" dirty="0"/>
              <a:t>RHIC,</a:t>
            </a:r>
            <a:r>
              <a:rPr lang="ja-JP" altLang="en-US"/>
              <a:t> </a:t>
            </a:r>
            <a:r>
              <a:rPr lang="en-US" altLang="ja-JP" dirty="0" err="1"/>
              <a:t>Au+Au</a:t>
            </a:r>
            <a:r>
              <a:rPr lang="ja-JP" altLang="en-US"/>
              <a:t> </a:t>
            </a:r>
            <a:r>
              <a:rPr lang="en-US" altLang="ja-JP" dirty="0"/>
              <a:t>200GeV: </a:t>
            </a:r>
            <a:r>
              <a:rPr lang="en-US" altLang="ja-JP" dirty="0" err="1"/>
              <a:t>T</a:t>
            </a:r>
            <a:r>
              <a:rPr lang="en-US" altLang="ja-JP" baseline="-25000" dirty="0" err="1"/>
              <a:t>ave</a:t>
            </a:r>
            <a:r>
              <a:rPr lang="en-US" altLang="ja-JP" dirty="0"/>
              <a:t> = ~220</a:t>
            </a:r>
            <a:r>
              <a:rPr lang="en-US" altLang="ja-JP" baseline="30000" dirty="0">
                <a:sym typeface="Symbol" pitchFamily="18" charset="2"/>
              </a:rPr>
              <a:t> </a:t>
            </a:r>
            <a:r>
              <a:rPr lang="en-US" altLang="ja-JP" dirty="0">
                <a:sym typeface="Symbol" pitchFamily="18" charset="2"/>
              </a:rPr>
              <a:t>MeV = 2.5 trillion K</a:t>
            </a:r>
          </a:p>
          <a:p>
            <a:r>
              <a:rPr lang="en-US" altLang="ja-JP" dirty="0"/>
              <a:t>LHC,</a:t>
            </a:r>
            <a:r>
              <a:rPr lang="ja-JP" altLang="en-US"/>
              <a:t> </a:t>
            </a:r>
            <a:r>
              <a:rPr lang="en-US" altLang="ja-JP" dirty="0" err="1"/>
              <a:t>Pb+Pb</a:t>
            </a:r>
            <a:r>
              <a:rPr lang="ja-JP" altLang="en-US"/>
              <a:t> </a:t>
            </a:r>
            <a:r>
              <a:rPr lang="en-US" altLang="ja-JP" dirty="0"/>
              <a:t>2.76TeV: </a:t>
            </a:r>
            <a:r>
              <a:rPr lang="en-US" altLang="ja-JP" dirty="0" err="1"/>
              <a:t>T</a:t>
            </a:r>
            <a:r>
              <a:rPr lang="en-US" altLang="ja-JP" baseline="-25000" dirty="0" err="1"/>
              <a:t>ave</a:t>
            </a:r>
            <a:r>
              <a:rPr lang="en-US" altLang="ja-JP" dirty="0"/>
              <a:t> = ~304 </a:t>
            </a:r>
            <a:r>
              <a:rPr lang="en-US" altLang="ja-JP" dirty="0">
                <a:sym typeface="Symbol" pitchFamily="18" charset="2"/>
              </a:rPr>
              <a:t>MeV  = 3.5 trillion K</a:t>
            </a:r>
            <a:endParaRPr lang="en-US" altLang="ja-JP" dirty="0"/>
          </a:p>
        </p:txBody>
      </p:sp>
      <p:sp>
        <p:nvSpPr>
          <p:cNvPr id="4" name="日付プレースホルダー 3">
            <a:extLst>
              <a:ext uri="{FF2B5EF4-FFF2-40B4-BE49-F238E27FC236}">
                <a16:creationId xmlns:a16="http://schemas.microsoft.com/office/drawing/2014/main" id="{45E5BD69-A071-8C4F-A861-C264B93D57C9}"/>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CF9392B3-9700-C343-BB2D-76D8E4D538A0}"/>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4964D704-2C01-7D49-99FD-5DBCBD2565D3}"/>
              </a:ext>
            </a:extLst>
          </p:cNvPr>
          <p:cNvSpPr>
            <a:spLocks noGrp="1"/>
          </p:cNvSpPr>
          <p:nvPr>
            <p:ph type="sldNum" sz="quarter" idx="12"/>
          </p:nvPr>
        </p:nvSpPr>
        <p:spPr/>
        <p:txBody>
          <a:bodyPr/>
          <a:lstStyle/>
          <a:p>
            <a:fld id="{F9291847-EA59-7F4D-8477-4EA9F25CEBB2}" type="slidenum">
              <a:rPr kumimoji="1" lang="ja-US" altLang="en-US" smtClean="0"/>
              <a:pPr/>
              <a:t>26</a:t>
            </a:fld>
            <a:endParaRPr kumimoji="1" lang="ja-US" altLang="en-US"/>
          </a:p>
        </p:txBody>
      </p:sp>
      <p:grpSp>
        <p:nvGrpSpPr>
          <p:cNvPr id="7" name="Group 14">
            <a:extLst>
              <a:ext uri="{FF2B5EF4-FFF2-40B4-BE49-F238E27FC236}">
                <a16:creationId xmlns:a16="http://schemas.microsoft.com/office/drawing/2014/main" id="{80396FA9-0629-DF4A-82E9-E613EFD140F3}"/>
              </a:ext>
            </a:extLst>
          </p:cNvPr>
          <p:cNvGrpSpPr/>
          <p:nvPr/>
        </p:nvGrpSpPr>
        <p:grpSpPr>
          <a:xfrm>
            <a:off x="1047449" y="2164482"/>
            <a:ext cx="3715667" cy="4277932"/>
            <a:chOff x="713357" y="2363417"/>
            <a:chExt cx="3783690" cy="4356248"/>
          </a:xfrm>
        </p:grpSpPr>
        <p:pic>
          <p:nvPicPr>
            <p:cNvPr id="8" name="Picture 13">
              <a:extLst>
                <a:ext uri="{FF2B5EF4-FFF2-40B4-BE49-F238E27FC236}">
                  <a16:creationId xmlns:a16="http://schemas.microsoft.com/office/drawing/2014/main" id="{452F3FDF-08D5-434D-BB4D-7F4045EAE389}"/>
                </a:ext>
              </a:extLst>
            </p:cNvPr>
            <p:cNvPicPr>
              <a:picLocks noChangeAspect="1"/>
            </p:cNvPicPr>
            <p:nvPr/>
          </p:nvPicPr>
          <p:blipFill>
            <a:blip r:embed="rId2" cstate="print"/>
            <a:srcRect/>
            <a:stretch>
              <a:fillRect/>
            </a:stretch>
          </p:blipFill>
          <p:spPr bwMode="auto">
            <a:xfrm>
              <a:off x="713357" y="2363417"/>
              <a:ext cx="3783690" cy="4356248"/>
            </a:xfrm>
            <a:prstGeom prst="rect">
              <a:avLst/>
            </a:prstGeom>
            <a:noFill/>
            <a:ln w="9525">
              <a:noFill/>
              <a:miter lim="800000"/>
              <a:headEnd/>
              <a:tailEnd/>
            </a:ln>
          </p:spPr>
        </p:pic>
        <p:sp>
          <p:nvSpPr>
            <p:cNvPr id="9" name="Rectangle 16">
              <a:extLst>
                <a:ext uri="{FF2B5EF4-FFF2-40B4-BE49-F238E27FC236}">
                  <a16:creationId xmlns:a16="http://schemas.microsoft.com/office/drawing/2014/main" id="{C76AEEC8-473B-894E-A2FF-47492055A437}"/>
                </a:ext>
              </a:extLst>
            </p:cNvPr>
            <p:cNvSpPr>
              <a:spLocks noChangeArrowheads="1"/>
            </p:cNvSpPr>
            <p:nvPr/>
          </p:nvSpPr>
          <p:spPr bwMode="auto">
            <a:xfrm>
              <a:off x="805001" y="2380567"/>
              <a:ext cx="3600400" cy="276999"/>
            </a:xfrm>
            <a:prstGeom prst="rect">
              <a:avLst/>
            </a:prstGeom>
            <a:solidFill>
              <a:srgbClr val="FFFF00"/>
            </a:solidFill>
            <a:ln w="9525">
              <a:noFill/>
              <a:miter lim="800000"/>
              <a:headEnd/>
              <a:tailEnd/>
            </a:ln>
          </p:spPr>
          <p:txBody>
            <a:bodyPr wrap="square">
              <a:prstTxWarp prst="textNoShape">
                <a:avLst/>
              </a:prstTxWarp>
              <a:spAutoFit/>
            </a:bodyPr>
            <a:lstStyle/>
            <a:p>
              <a:pPr algn="ctr" eaLnBrk="1" hangingPunct="1"/>
              <a:r>
                <a:rPr kumimoji="1" lang="en-US" altLang="ja-JP" sz="1200" b="1" dirty="0">
                  <a:latin typeface="Arial" charset="0"/>
                  <a:ea typeface="ＭＳ Ｐゴシック" charset="-128"/>
                  <a:cs typeface="ＭＳ Ｐゴシック" charset="-128"/>
                </a:rPr>
                <a:t>PRL104,132301(2010), arXiv:0804.4168</a:t>
              </a:r>
              <a:endParaRPr kumimoji="1" lang="ja-JP" altLang="en-US" sz="1200" b="1" dirty="0">
                <a:latin typeface="Arial" charset="0"/>
                <a:ea typeface="ＭＳ Ｐゴシック" charset="-128"/>
                <a:cs typeface="ＭＳ Ｐゴシック" charset="-128"/>
              </a:endParaRPr>
            </a:p>
          </p:txBody>
        </p:sp>
        <p:sp>
          <p:nvSpPr>
            <p:cNvPr id="10" name="TextBox 8">
              <a:extLst>
                <a:ext uri="{FF2B5EF4-FFF2-40B4-BE49-F238E27FC236}">
                  <a16:creationId xmlns:a16="http://schemas.microsoft.com/office/drawing/2014/main" id="{D1129F36-98FF-4D4A-8A33-8AC8E9422C73}"/>
                </a:ext>
              </a:extLst>
            </p:cNvPr>
            <p:cNvSpPr txBox="1"/>
            <p:nvPr/>
          </p:nvSpPr>
          <p:spPr>
            <a:xfrm>
              <a:off x="1475656" y="3068960"/>
              <a:ext cx="681597" cy="307777"/>
            </a:xfrm>
            <a:prstGeom prst="rect">
              <a:avLst/>
            </a:prstGeom>
            <a:noFill/>
          </p:spPr>
          <p:txBody>
            <a:bodyPr wrap="none" rtlCol="0">
              <a:spAutoFit/>
            </a:bodyPr>
            <a:lstStyle/>
            <a:p>
              <a:r>
                <a:rPr lang="en-US" sz="1400" b="1" i="1" u="sng" dirty="0" err="1"/>
                <a:t>Au+Au</a:t>
              </a:r>
              <a:endParaRPr lang="en-US" sz="1400" b="1" i="1" u="sng" dirty="0"/>
            </a:p>
          </p:txBody>
        </p:sp>
      </p:grpSp>
      <p:pic>
        <p:nvPicPr>
          <p:cNvPr id="11" name="Picture 13" descr="Screen Shot 2015-06-14 at 1.31.44 PM.png">
            <a:extLst>
              <a:ext uri="{FF2B5EF4-FFF2-40B4-BE49-F238E27FC236}">
                <a16:creationId xmlns:a16="http://schemas.microsoft.com/office/drawing/2014/main" id="{1B30CC36-D4FE-DB41-893A-0E05903E9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2127" y="2791970"/>
            <a:ext cx="4957276" cy="3457960"/>
          </a:xfrm>
          <a:prstGeom prst="rect">
            <a:avLst/>
          </a:prstGeom>
        </p:spPr>
      </p:pic>
      <p:sp>
        <p:nvSpPr>
          <p:cNvPr id="12" name="TextBox 15">
            <a:extLst>
              <a:ext uri="{FF2B5EF4-FFF2-40B4-BE49-F238E27FC236}">
                <a16:creationId xmlns:a16="http://schemas.microsoft.com/office/drawing/2014/main" id="{584D3681-24F3-8540-ABEB-1CD4B45AD6A6}"/>
              </a:ext>
            </a:extLst>
          </p:cNvPr>
          <p:cNvSpPr txBox="1"/>
          <p:nvPr/>
        </p:nvSpPr>
        <p:spPr>
          <a:xfrm>
            <a:off x="7500809" y="2541840"/>
            <a:ext cx="2219582" cy="307777"/>
          </a:xfrm>
          <a:prstGeom prst="rect">
            <a:avLst/>
          </a:prstGeom>
          <a:solidFill>
            <a:srgbClr val="FFFF00"/>
          </a:solidFill>
        </p:spPr>
        <p:txBody>
          <a:bodyPr wrap="none" rtlCol="0">
            <a:spAutoFit/>
          </a:bodyPr>
          <a:lstStyle/>
          <a:p>
            <a:r>
              <a:rPr lang="en-US" sz="1400" b="1" dirty="0"/>
              <a:t>ALICE, NPA 904 (2013) 573c</a:t>
            </a:r>
          </a:p>
        </p:txBody>
      </p:sp>
      <p:pic>
        <p:nvPicPr>
          <p:cNvPr id="14" name="図 13">
            <a:extLst>
              <a:ext uri="{FF2B5EF4-FFF2-40B4-BE49-F238E27FC236}">
                <a16:creationId xmlns:a16="http://schemas.microsoft.com/office/drawing/2014/main" id="{64CF4788-D8E7-D24B-B7A5-908AA3F83246}"/>
              </a:ext>
            </a:extLst>
          </p:cNvPr>
          <p:cNvPicPr>
            <a:picLocks noChangeAspect="1"/>
          </p:cNvPicPr>
          <p:nvPr/>
        </p:nvPicPr>
        <p:blipFill>
          <a:blip r:embed="rId4"/>
          <a:stretch>
            <a:fillRect/>
          </a:stretch>
        </p:blipFill>
        <p:spPr>
          <a:xfrm>
            <a:off x="9338727" y="219262"/>
            <a:ext cx="2567523" cy="1981947"/>
          </a:xfrm>
          <a:prstGeom prst="rect">
            <a:avLst/>
          </a:prstGeom>
        </p:spPr>
      </p:pic>
      <p:sp>
        <p:nvSpPr>
          <p:cNvPr id="15" name="円/楕円 14">
            <a:extLst>
              <a:ext uri="{FF2B5EF4-FFF2-40B4-BE49-F238E27FC236}">
                <a16:creationId xmlns:a16="http://schemas.microsoft.com/office/drawing/2014/main" id="{BB3FC914-7B22-374F-938C-E9D9BF4B902F}"/>
              </a:ext>
            </a:extLst>
          </p:cNvPr>
          <p:cNvSpPr/>
          <p:nvPr/>
        </p:nvSpPr>
        <p:spPr>
          <a:xfrm>
            <a:off x="10108138" y="672353"/>
            <a:ext cx="508000" cy="457200"/>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Tree>
    <p:extLst>
      <p:ext uri="{BB962C8B-B14F-4D97-AF65-F5344CB8AC3E}">
        <p14:creationId xmlns:p14="http://schemas.microsoft.com/office/powerpoint/2010/main" val="2888011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1412776"/>
            <a:ext cx="7992888" cy="1224136"/>
          </a:xfrm>
          <a:ln w="12700">
            <a:solidFill>
              <a:srgbClr val="C00000"/>
            </a:solidFill>
          </a:ln>
        </p:spPr>
        <p:txBody>
          <a:bodyPr>
            <a:normAutofit fontScale="90000"/>
          </a:bodyPr>
          <a:lstStyle/>
          <a:p>
            <a:pPr algn="ctr"/>
            <a:r>
              <a:rPr lang="en-US" altLang="ja-JP" dirty="0"/>
              <a:t>New probes available since RHIC</a:t>
            </a:r>
            <a:r>
              <a:rPr lang="ja-JP" altLang="en-US"/>
              <a:t>：</a:t>
            </a:r>
            <a:br>
              <a:rPr lang="ja-JP" altLang="en-US"/>
            </a:br>
            <a:r>
              <a:rPr lang="en-US" altLang="ja-JP" dirty="0"/>
              <a:t>Probes from initial hard scattering (jets, heavy quarks</a:t>
            </a:r>
            <a:r>
              <a:rPr lang="ja-JP" altLang="en-US"/>
              <a:t>）</a:t>
            </a:r>
            <a:endParaRPr lang="en-US" dirty="0"/>
          </a:p>
        </p:txBody>
      </p:sp>
      <p:sp>
        <p:nvSpPr>
          <p:cNvPr id="3" name="Date Placeholder 2"/>
          <p:cNvSpPr>
            <a:spLocks noGrp="1"/>
          </p:cNvSpPr>
          <p:nvPr>
            <p:ph type="dt" sz="half" idx="10"/>
          </p:nvPr>
        </p:nvSpPr>
        <p:spPr/>
        <p:txBody>
          <a:bodyPr/>
          <a:lstStyle/>
          <a:p>
            <a:r>
              <a:rPr lang="en-US" altLang="ja-JP"/>
              <a:t>1/8/2021</a:t>
            </a:r>
            <a:endParaRPr lang="en-US"/>
          </a:p>
        </p:txBody>
      </p:sp>
      <p:sp>
        <p:nvSpPr>
          <p:cNvPr id="4" name="Footer Placeholder 3"/>
          <p:cNvSpPr>
            <a:spLocks noGrp="1"/>
          </p:cNvSpPr>
          <p:nvPr>
            <p:ph type="ftr" sz="quarter" idx="11"/>
          </p:nvPr>
        </p:nvSpPr>
        <p:spPr/>
        <p:txBody>
          <a:bodyPr/>
          <a:lstStyle/>
          <a:p>
            <a:r>
              <a:rPr lang="en" altLang="ja-JP"/>
              <a:t>T. Sakaguchi @ Saga U Lecture</a:t>
            </a:r>
            <a:endParaRPr lang="en-US" dirty="0"/>
          </a:p>
        </p:txBody>
      </p:sp>
      <p:sp>
        <p:nvSpPr>
          <p:cNvPr id="5" name="Slide Number Placeholder 4"/>
          <p:cNvSpPr>
            <a:spLocks noGrp="1"/>
          </p:cNvSpPr>
          <p:nvPr>
            <p:ph type="sldNum" sz="quarter" idx="12"/>
          </p:nvPr>
        </p:nvSpPr>
        <p:spPr/>
        <p:txBody>
          <a:bodyPr/>
          <a:lstStyle/>
          <a:p>
            <a:fld id="{DAC47C41-2C94-4CD1-B8C5-7FD71BAD9323}" type="slidenum">
              <a:rPr lang="en-US" smtClean="0"/>
              <a:pPr/>
              <a:t>27</a:t>
            </a:fld>
            <a:endParaRPr lang="en-US"/>
          </a:p>
        </p:txBody>
      </p:sp>
      <p:grpSp>
        <p:nvGrpSpPr>
          <p:cNvPr id="7" name="Group 5"/>
          <p:cNvGrpSpPr>
            <a:grpSpLocks/>
          </p:cNvGrpSpPr>
          <p:nvPr/>
        </p:nvGrpSpPr>
        <p:grpSpPr bwMode="auto">
          <a:xfrm>
            <a:off x="2222716" y="3789040"/>
            <a:ext cx="4665373" cy="2490744"/>
            <a:chOff x="1532" y="623"/>
            <a:chExt cx="2997" cy="1610"/>
          </a:xfrm>
        </p:grpSpPr>
        <p:grpSp>
          <p:nvGrpSpPr>
            <p:cNvPr id="8" name="Group 6"/>
            <p:cNvGrpSpPr>
              <a:grpSpLocks/>
            </p:cNvGrpSpPr>
            <p:nvPr/>
          </p:nvGrpSpPr>
          <p:grpSpPr bwMode="auto">
            <a:xfrm>
              <a:off x="1532" y="623"/>
              <a:ext cx="2997" cy="1536"/>
              <a:chOff x="1532" y="623"/>
              <a:chExt cx="2997" cy="1536"/>
            </a:xfrm>
          </p:grpSpPr>
          <p:sp>
            <p:nvSpPr>
              <p:cNvPr id="10" name="Rectangle 7"/>
              <p:cNvSpPr>
                <a:spLocks noChangeArrowheads="1"/>
              </p:cNvSpPr>
              <p:nvPr/>
            </p:nvSpPr>
            <p:spPr bwMode="auto">
              <a:xfrm>
                <a:off x="2656" y="1376"/>
                <a:ext cx="412" cy="303"/>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11" name="Oval 8"/>
              <p:cNvSpPr>
                <a:spLocks noChangeArrowheads="1"/>
              </p:cNvSpPr>
              <p:nvPr/>
            </p:nvSpPr>
            <p:spPr bwMode="auto">
              <a:xfrm>
                <a:off x="1945" y="1042"/>
                <a:ext cx="337" cy="26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2" name="Oval 9"/>
              <p:cNvSpPr>
                <a:spLocks noChangeArrowheads="1"/>
              </p:cNvSpPr>
              <p:nvPr/>
            </p:nvSpPr>
            <p:spPr bwMode="auto">
              <a:xfrm>
                <a:off x="1945" y="1717"/>
                <a:ext cx="337" cy="26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3" name="Oval 10"/>
              <p:cNvSpPr>
                <a:spLocks noChangeArrowheads="1"/>
              </p:cNvSpPr>
              <p:nvPr/>
            </p:nvSpPr>
            <p:spPr bwMode="auto">
              <a:xfrm>
                <a:off x="3370" y="1042"/>
                <a:ext cx="336" cy="26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4" name="Oval 11"/>
              <p:cNvSpPr>
                <a:spLocks noChangeArrowheads="1"/>
              </p:cNvSpPr>
              <p:nvPr/>
            </p:nvSpPr>
            <p:spPr bwMode="auto">
              <a:xfrm>
                <a:off x="3407" y="1717"/>
                <a:ext cx="337" cy="26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5" name="Line 12"/>
              <p:cNvSpPr>
                <a:spLocks noChangeShapeType="1"/>
              </p:cNvSpPr>
              <p:nvPr/>
            </p:nvSpPr>
            <p:spPr bwMode="auto">
              <a:xfrm>
                <a:off x="2282" y="1218"/>
                <a:ext cx="374" cy="206"/>
              </a:xfrm>
              <a:prstGeom prst="line">
                <a:avLst/>
              </a:prstGeom>
              <a:noFill/>
              <a:ln w="38100">
                <a:solidFill>
                  <a:schemeClr val="tx1"/>
                </a:solidFill>
                <a:round/>
                <a:headEnd/>
                <a:tailEnd/>
              </a:ln>
            </p:spPr>
            <p:txBody>
              <a:bodyPr/>
              <a:lstStyle/>
              <a:p>
                <a:endParaRPr lang="en-US"/>
              </a:p>
            </p:txBody>
          </p:sp>
          <p:sp>
            <p:nvSpPr>
              <p:cNvPr id="16" name="Line 13"/>
              <p:cNvSpPr>
                <a:spLocks noChangeShapeType="1"/>
              </p:cNvSpPr>
              <p:nvPr/>
            </p:nvSpPr>
            <p:spPr bwMode="auto">
              <a:xfrm flipV="1">
                <a:off x="2282" y="1629"/>
                <a:ext cx="374" cy="177"/>
              </a:xfrm>
              <a:prstGeom prst="line">
                <a:avLst/>
              </a:prstGeom>
              <a:noFill/>
              <a:ln w="28575">
                <a:solidFill>
                  <a:schemeClr val="tx1"/>
                </a:solidFill>
                <a:round/>
                <a:headEnd/>
                <a:tailEnd/>
              </a:ln>
            </p:spPr>
            <p:txBody>
              <a:bodyPr/>
              <a:lstStyle/>
              <a:p>
                <a:endParaRPr lang="en-US"/>
              </a:p>
            </p:txBody>
          </p:sp>
          <p:sp>
            <p:nvSpPr>
              <p:cNvPr id="17" name="Line 14"/>
              <p:cNvSpPr>
                <a:spLocks noChangeShapeType="1"/>
              </p:cNvSpPr>
              <p:nvPr/>
            </p:nvSpPr>
            <p:spPr bwMode="auto">
              <a:xfrm>
                <a:off x="3069" y="1629"/>
                <a:ext cx="353" cy="177"/>
              </a:xfrm>
              <a:prstGeom prst="line">
                <a:avLst/>
              </a:prstGeom>
              <a:noFill/>
              <a:ln w="28575">
                <a:solidFill>
                  <a:schemeClr val="tx1"/>
                </a:solidFill>
                <a:round/>
                <a:headEnd/>
                <a:tailEnd/>
              </a:ln>
            </p:spPr>
            <p:txBody>
              <a:bodyPr/>
              <a:lstStyle/>
              <a:p>
                <a:endParaRPr lang="en-US"/>
              </a:p>
            </p:txBody>
          </p:sp>
          <p:sp>
            <p:nvSpPr>
              <p:cNvPr id="18" name="Line 15"/>
              <p:cNvSpPr>
                <a:spLocks noChangeShapeType="1"/>
              </p:cNvSpPr>
              <p:nvPr/>
            </p:nvSpPr>
            <p:spPr bwMode="auto">
              <a:xfrm flipV="1">
                <a:off x="3069" y="1224"/>
                <a:ext cx="321" cy="200"/>
              </a:xfrm>
              <a:prstGeom prst="line">
                <a:avLst/>
              </a:prstGeom>
              <a:noFill/>
              <a:ln w="28575">
                <a:solidFill>
                  <a:schemeClr val="tx1"/>
                </a:solidFill>
                <a:round/>
                <a:headEnd/>
                <a:tailEnd/>
              </a:ln>
            </p:spPr>
            <p:txBody>
              <a:bodyPr/>
              <a:lstStyle/>
              <a:p>
                <a:endParaRPr lang="en-US"/>
              </a:p>
            </p:txBody>
          </p:sp>
          <p:sp>
            <p:nvSpPr>
              <p:cNvPr id="19" name="Line 16"/>
              <p:cNvSpPr>
                <a:spLocks noChangeShapeType="1"/>
              </p:cNvSpPr>
              <p:nvPr/>
            </p:nvSpPr>
            <p:spPr bwMode="auto">
              <a:xfrm>
                <a:off x="1532" y="1160"/>
                <a:ext cx="413" cy="0"/>
              </a:xfrm>
              <a:prstGeom prst="line">
                <a:avLst/>
              </a:prstGeom>
              <a:noFill/>
              <a:ln w="28575">
                <a:solidFill>
                  <a:schemeClr val="tx1"/>
                </a:solidFill>
                <a:round/>
                <a:headEnd/>
                <a:tailEnd/>
              </a:ln>
            </p:spPr>
            <p:txBody>
              <a:bodyPr/>
              <a:lstStyle/>
              <a:p>
                <a:endParaRPr lang="en-US"/>
              </a:p>
            </p:txBody>
          </p:sp>
          <p:sp>
            <p:nvSpPr>
              <p:cNvPr id="20" name="Line 17"/>
              <p:cNvSpPr>
                <a:spLocks noChangeShapeType="1"/>
              </p:cNvSpPr>
              <p:nvPr/>
            </p:nvSpPr>
            <p:spPr bwMode="auto">
              <a:xfrm>
                <a:off x="1532" y="1864"/>
                <a:ext cx="413" cy="0"/>
              </a:xfrm>
              <a:prstGeom prst="line">
                <a:avLst/>
              </a:prstGeom>
              <a:noFill/>
              <a:ln w="28575">
                <a:solidFill>
                  <a:schemeClr val="tx1"/>
                </a:solidFill>
                <a:round/>
                <a:headEnd/>
                <a:tailEnd/>
              </a:ln>
            </p:spPr>
            <p:txBody>
              <a:bodyPr/>
              <a:lstStyle/>
              <a:p>
                <a:endParaRPr lang="en-US"/>
              </a:p>
            </p:txBody>
          </p:sp>
          <p:sp>
            <p:nvSpPr>
              <p:cNvPr id="21" name="Line 18"/>
              <p:cNvSpPr>
                <a:spLocks noChangeShapeType="1"/>
              </p:cNvSpPr>
              <p:nvPr/>
            </p:nvSpPr>
            <p:spPr bwMode="auto">
              <a:xfrm>
                <a:off x="2222" y="1071"/>
                <a:ext cx="472" cy="0"/>
              </a:xfrm>
              <a:prstGeom prst="line">
                <a:avLst/>
              </a:prstGeom>
              <a:noFill/>
              <a:ln w="19050">
                <a:solidFill>
                  <a:schemeClr val="tx1"/>
                </a:solidFill>
                <a:round/>
                <a:headEnd/>
                <a:tailEnd/>
              </a:ln>
            </p:spPr>
            <p:txBody>
              <a:bodyPr/>
              <a:lstStyle/>
              <a:p>
                <a:endParaRPr lang="en-US"/>
              </a:p>
            </p:txBody>
          </p:sp>
          <p:sp>
            <p:nvSpPr>
              <p:cNvPr id="22" name="Line 19"/>
              <p:cNvSpPr>
                <a:spLocks noChangeShapeType="1"/>
              </p:cNvSpPr>
              <p:nvPr/>
            </p:nvSpPr>
            <p:spPr bwMode="auto">
              <a:xfrm flipV="1">
                <a:off x="2265" y="1122"/>
                <a:ext cx="410" cy="3"/>
              </a:xfrm>
              <a:prstGeom prst="line">
                <a:avLst/>
              </a:prstGeom>
              <a:noFill/>
              <a:ln w="19050">
                <a:solidFill>
                  <a:schemeClr val="tx1"/>
                </a:solidFill>
                <a:round/>
                <a:headEnd/>
                <a:tailEnd/>
              </a:ln>
            </p:spPr>
            <p:txBody>
              <a:bodyPr/>
              <a:lstStyle/>
              <a:p>
                <a:endParaRPr lang="en-US"/>
              </a:p>
            </p:txBody>
          </p:sp>
          <p:sp>
            <p:nvSpPr>
              <p:cNvPr id="23" name="Line 20"/>
              <p:cNvSpPr>
                <a:spLocks noChangeShapeType="1"/>
              </p:cNvSpPr>
              <p:nvPr/>
            </p:nvSpPr>
            <p:spPr bwMode="auto">
              <a:xfrm>
                <a:off x="2282" y="1188"/>
                <a:ext cx="412" cy="0"/>
              </a:xfrm>
              <a:prstGeom prst="line">
                <a:avLst/>
              </a:prstGeom>
              <a:noFill/>
              <a:ln w="19050">
                <a:solidFill>
                  <a:schemeClr val="tx1"/>
                </a:solidFill>
                <a:round/>
                <a:headEnd/>
                <a:tailEnd/>
              </a:ln>
            </p:spPr>
            <p:txBody>
              <a:bodyPr/>
              <a:lstStyle/>
              <a:p>
                <a:endParaRPr lang="en-US"/>
              </a:p>
            </p:txBody>
          </p:sp>
          <p:sp>
            <p:nvSpPr>
              <p:cNvPr id="24" name="Line 21"/>
              <p:cNvSpPr>
                <a:spLocks noChangeShapeType="1"/>
              </p:cNvSpPr>
              <p:nvPr/>
            </p:nvSpPr>
            <p:spPr bwMode="auto">
              <a:xfrm>
                <a:off x="2282" y="1864"/>
                <a:ext cx="374" cy="0"/>
              </a:xfrm>
              <a:prstGeom prst="line">
                <a:avLst/>
              </a:prstGeom>
              <a:noFill/>
              <a:ln w="19050">
                <a:solidFill>
                  <a:schemeClr val="tx1"/>
                </a:solidFill>
                <a:round/>
                <a:headEnd/>
                <a:tailEnd/>
              </a:ln>
            </p:spPr>
            <p:txBody>
              <a:bodyPr/>
              <a:lstStyle/>
              <a:p>
                <a:endParaRPr lang="en-US"/>
              </a:p>
            </p:txBody>
          </p:sp>
          <p:sp>
            <p:nvSpPr>
              <p:cNvPr id="25" name="Line 22"/>
              <p:cNvSpPr>
                <a:spLocks noChangeShapeType="1"/>
              </p:cNvSpPr>
              <p:nvPr/>
            </p:nvSpPr>
            <p:spPr bwMode="auto">
              <a:xfrm>
                <a:off x="2244" y="1924"/>
                <a:ext cx="412" cy="0"/>
              </a:xfrm>
              <a:prstGeom prst="line">
                <a:avLst/>
              </a:prstGeom>
              <a:noFill/>
              <a:ln w="19050">
                <a:solidFill>
                  <a:schemeClr val="tx1"/>
                </a:solidFill>
                <a:round/>
                <a:headEnd/>
                <a:tailEnd/>
              </a:ln>
            </p:spPr>
            <p:txBody>
              <a:bodyPr/>
              <a:lstStyle/>
              <a:p>
                <a:endParaRPr lang="en-US"/>
              </a:p>
            </p:txBody>
          </p:sp>
          <p:sp>
            <p:nvSpPr>
              <p:cNvPr id="26" name="Line 23"/>
              <p:cNvSpPr>
                <a:spLocks noChangeShapeType="1"/>
              </p:cNvSpPr>
              <p:nvPr/>
            </p:nvSpPr>
            <p:spPr bwMode="auto">
              <a:xfrm>
                <a:off x="2169" y="1982"/>
                <a:ext cx="487" cy="0"/>
              </a:xfrm>
              <a:prstGeom prst="line">
                <a:avLst/>
              </a:prstGeom>
              <a:noFill/>
              <a:ln w="19050">
                <a:solidFill>
                  <a:schemeClr val="tx1"/>
                </a:solidFill>
                <a:round/>
                <a:headEnd/>
                <a:tailEnd/>
              </a:ln>
            </p:spPr>
            <p:txBody>
              <a:bodyPr/>
              <a:lstStyle/>
              <a:p>
                <a:endParaRPr lang="en-US"/>
              </a:p>
            </p:txBody>
          </p:sp>
          <p:sp>
            <p:nvSpPr>
              <p:cNvPr id="27" name="Line 24"/>
              <p:cNvSpPr>
                <a:spLocks noChangeShapeType="1"/>
              </p:cNvSpPr>
              <p:nvPr/>
            </p:nvSpPr>
            <p:spPr bwMode="auto">
              <a:xfrm flipV="1">
                <a:off x="3594" y="836"/>
                <a:ext cx="300" cy="206"/>
              </a:xfrm>
              <a:prstGeom prst="line">
                <a:avLst/>
              </a:prstGeom>
              <a:noFill/>
              <a:ln w="19050">
                <a:solidFill>
                  <a:schemeClr val="tx1"/>
                </a:solidFill>
                <a:round/>
                <a:headEnd/>
                <a:tailEnd/>
              </a:ln>
            </p:spPr>
            <p:txBody>
              <a:bodyPr/>
              <a:lstStyle/>
              <a:p>
                <a:endParaRPr lang="en-US"/>
              </a:p>
            </p:txBody>
          </p:sp>
          <p:sp>
            <p:nvSpPr>
              <p:cNvPr id="28" name="Line 25"/>
              <p:cNvSpPr>
                <a:spLocks noChangeShapeType="1"/>
              </p:cNvSpPr>
              <p:nvPr/>
            </p:nvSpPr>
            <p:spPr bwMode="auto">
              <a:xfrm flipV="1">
                <a:off x="3668" y="924"/>
                <a:ext cx="263" cy="176"/>
              </a:xfrm>
              <a:prstGeom prst="line">
                <a:avLst/>
              </a:prstGeom>
              <a:noFill/>
              <a:ln w="19050">
                <a:solidFill>
                  <a:schemeClr val="tx1"/>
                </a:solidFill>
                <a:round/>
                <a:headEnd/>
                <a:tailEnd/>
              </a:ln>
            </p:spPr>
            <p:txBody>
              <a:bodyPr/>
              <a:lstStyle/>
              <a:p>
                <a:endParaRPr lang="en-US"/>
              </a:p>
            </p:txBody>
          </p:sp>
          <p:sp>
            <p:nvSpPr>
              <p:cNvPr id="29" name="Line 26"/>
              <p:cNvSpPr>
                <a:spLocks noChangeShapeType="1"/>
              </p:cNvSpPr>
              <p:nvPr/>
            </p:nvSpPr>
            <p:spPr bwMode="auto">
              <a:xfrm flipV="1">
                <a:off x="3706" y="983"/>
                <a:ext cx="300" cy="205"/>
              </a:xfrm>
              <a:prstGeom prst="line">
                <a:avLst/>
              </a:prstGeom>
              <a:noFill/>
              <a:ln w="19050">
                <a:solidFill>
                  <a:schemeClr val="tx1"/>
                </a:solidFill>
                <a:round/>
                <a:headEnd/>
                <a:tailEnd/>
              </a:ln>
            </p:spPr>
            <p:txBody>
              <a:bodyPr/>
              <a:lstStyle/>
              <a:p>
                <a:endParaRPr lang="en-US"/>
              </a:p>
            </p:txBody>
          </p:sp>
          <p:sp>
            <p:nvSpPr>
              <p:cNvPr id="30" name="Line 27"/>
              <p:cNvSpPr>
                <a:spLocks noChangeShapeType="1"/>
              </p:cNvSpPr>
              <p:nvPr/>
            </p:nvSpPr>
            <p:spPr bwMode="auto">
              <a:xfrm>
                <a:off x="3706" y="1924"/>
                <a:ext cx="300" cy="147"/>
              </a:xfrm>
              <a:prstGeom prst="line">
                <a:avLst/>
              </a:prstGeom>
              <a:noFill/>
              <a:ln w="19050">
                <a:solidFill>
                  <a:schemeClr val="tx1"/>
                </a:solidFill>
                <a:round/>
                <a:headEnd/>
                <a:tailEnd/>
              </a:ln>
            </p:spPr>
            <p:txBody>
              <a:bodyPr/>
              <a:lstStyle/>
              <a:p>
                <a:endParaRPr lang="en-US"/>
              </a:p>
            </p:txBody>
          </p:sp>
          <p:sp>
            <p:nvSpPr>
              <p:cNvPr id="31" name="Line 28"/>
              <p:cNvSpPr>
                <a:spLocks noChangeShapeType="1"/>
              </p:cNvSpPr>
              <p:nvPr/>
            </p:nvSpPr>
            <p:spPr bwMode="auto">
              <a:xfrm>
                <a:off x="3744" y="1864"/>
                <a:ext cx="300" cy="147"/>
              </a:xfrm>
              <a:prstGeom prst="line">
                <a:avLst/>
              </a:prstGeom>
              <a:noFill/>
              <a:ln w="19050">
                <a:solidFill>
                  <a:schemeClr val="tx1"/>
                </a:solidFill>
                <a:round/>
                <a:headEnd/>
                <a:tailEnd/>
              </a:ln>
            </p:spPr>
            <p:txBody>
              <a:bodyPr/>
              <a:lstStyle/>
              <a:p>
                <a:endParaRPr lang="en-US"/>
              </a:p>
            </p:txBody>
          </p:sp>
          <p:sp>
            <p:nvSpPr>
              <p:cNvPr id="32" name="Line 29"/>
              <p:cNvSpPr>
                <a:spLocks noChangeShapeType="1"/>
              </p:cNvSpPr>
              <p:nvPr/>
            </p:nvSpPr>
            <p:spPr bwMode="auto">
              <a:xfrm>
                <a:off x="3594" y="1982"/>
                <a:ext cx="337" cy="177"/>
              </a:xfrm>
              <a:prstGeom prst="line">
                <a:avLst/>
              </a:prstGeom>
              <a:noFill/>
              <a:ln w="19050">
                <a:solidFill>
                  <a:schemeClr val="tx1"/>
                </a:solidFill>
                <a:round/>
                <a:headEnd/>
                <a:tailEnd/>
              </a:ln>
            </p:spPr>
            <p:txBody>
              <a:bodyPr/>
              <a:lstStyle/>
              <a:p>
                <a:endParaRPr lang="en-US"/>
              </a:p>
            </p:txBody>
          </p:sp>
          <p:sp>
            <p:nvSpPr>
              <p:cNvPr id="33" name="Text Box 30"/>
              <p:cNvSpPr txBox="1">
                <a:spLocks noChangeArrowheads="1"/>
              </p:cNvSpPr>
              <p:nvPr/>
            </p:nvSpPr>
            <p:spPr bwMode="auto">
              <a:xfrm>
                <a:off x="1569" y="911"/>
                <a:ext cx="338" cy="298"/>
              </a:xfrm>
              <a:prstGeom prst="rect">
                <a:avLst/>
              </a:prstGeom>
              <a:noFill/>
              <a:ln w="9525">
                <a:noFill/>
                <a:miter lim="800000"/>
                <a:headEnd/>
                <a:tailEnd/>
              </a:ln>
            </p:spPr>
            <p:txBody>
              <a:bodyPr>
                <a:spAutoFit/>
              </a:bodyPr>
              <a:lstStyle/>
              <a:p>
                <a:pPr>
                  <a:spcBef>
                    <a:spcPct val="50000"/>
                  </a:spcBef>
                </a:pPr>
                <a:r>
                  <a:rPr lang="en-US" altLang="ja-JP" sz="2400">
                    <a:latin typeface="Times New Roman" pitchFamily="18" charset="0"/>
                  </a:rPr>
                  <a:t>P1</a:t>
                </a:r>
              </a:p>
            </p:txBody>
          </p:sp>
          <p:sp>
            <p:nvSpPr>
              <p:cNvPr id="34" name="Text Box 31"/>
              <p:cNvSpPr txBox="1">
                <a:spLocks noChangeArrowheads="1"/>
              </p:cNvSpPr>
              <p:nvPr/>
            </p:nvSpPr>
            <p:spPr bwMode="auto">
              <a:xfrm>
                <a:off x="1585" y="1570"/>
                <a:ext cx="388" cy="298"/>
              </a:xfrm>
              <a:prstGeom prst="rect">
                <a:avLst/>
              </a:prstGeom>
              <a:noFill/>
              <a:ln w="9525">
                <a:noFill/>
                <a:miter lim="800000"/>
                <a:headEnd/>
                <a:tailEnd/>
              </a:ln>
            </p:spPr>
            <p:txBody>
              <a:bodyPr>
                <a:spAutoFit/>
              </a:bodyPr>
              <a:lstStyle/>
              <a:p>
                <a:pPr>
                  <a:spcBef>
                    <a:spcPct val="50000"/>
                  </a:spcBef>
                </a:pPr>
                <a:r>
                  <a:rPr lang="en-US" altLang="ja-JP" sz="2400">
                    <a:latin typeface="Times New Roman" pitchFamily="18" charset="0"/>
                  </a:rPr>
                  <a:t>P2</a:t>
                </a:r>
              </a:p>
            </p:txBody>
          </p:sp>
          <p:sp>
            <p:nvSpPr>
              <p:cNvPr id="35" name="Text Box 32"/>
              <p:cNvSpPr txBox="1">
                <a:spLocks noChangeArrowheads="1"/>
              </p:cNvSpPr>
              <p:nvPr/>
            </p:nvSpPr>
            <p:spPr bwMode="auto">
              <a:xfrm>
                <a:off x="2436" y="1158"/>
                <a:ext cx="535" cy="239"/>
              </a:xfrm>
              <a:prstGeom prst="rect">
                <a:avLst/>
              </a:prstGeom>
              <a:noFill/>
              <a:ln w="9525">
                <a:noFill/>
                <a:miter lim="800000"/>
                <a:headEnd/>
                <a:tailEnd/>
              </a:ln>
            </p:spPr>
            <p:txBody>
              <a:bodyPr>
                <a:spAutoFit/>
              </a:bodyPr>
              <a:lstStyle/>
              <a:p>
                <a:pPr>
                  <a:spcBef>
                    <a:spcPct val="50000"/>
                  </a:spcBef>
                </a:pPr>
                <a:r>
                  <a:rPr lang="en-US" altLang="ja-JP" b="1">
                    <a:latin typeface="Times New Roman" pitchFamily="18" charset="0"/>
                  </a:rPr>
                  <a:t>x</a:t>
                </a:r>
                <a:r>
                  <a:rPr lang="en-US" altLang="ja-JP" b="1" baseline="-25000">
                    <a:latin typeface="Times New Roman" pitchFamily="18" charset="0"/>
                  </a:rPr>
                  <a:t>1</a:t>
                </a:r>
                <a:r>
                  <a:rPr lang="en-US" altLang="ja-JP" b="1">
                    <a:latin typeface="Times New Roman" pitchFamily="18" charset="0"/>
                  </a:rPr>
                  <a:t>P</a:t>
                </a:r>
                <a:r>
                  <a:rPr lang="en-US" altLang="ja-JP" b="1" baseline="-25000">
                    <a:latin typeface="Times New Roman" pitchFamily="18" charset="0"/>
                  </a:rPr>
                  <a:t>1</a:t>
                </a:r>
              </a:p>
            </p:txBody>
          </p:sp>
          <p:sp>
            <p:nvSpPr>
              <p:cNvPr id="36" name="Text Box 33"/>
              <p:cNvSpPr txBox="1">
                <a:spLocks noChangeArrowheads="1"/>
              </p:cNvSpPr>
              <p:nvPr/>
            </p:nvSpPr>
            <p:spPr bwMode="auto">
              <a:xfrm>
                <a:off x="2154" y="1487"/>
                <a:ext cx="449" cy="239"/>
              </a:xfrm>
              <a:prstGeom prst="rect">
                <a:avLst/>
              </a:prstGeom>
              <a:noFill/>
              <a:ln w="9525">
                <a:noFill/>
                <a:miter lim="800000"/>
                <a:headEnd/>
                <a:tailEnd/>
              </a:ln>
            </p:spPr>
            <p:txBody>
              <a:bodyPr>
                <a:spAutoFit/>
              </a:bodyPr>
              <a:lstStyle/>
              <a:p>
                <a:pPr>
                  <a:spcBef>
                    <a:spcPct val="50000"/>
                  </a:spcBef>
                </a:pPr>
                <a:r>
                  <a:rPr lang="en-US" altLang="ja-JP" b="1" dirty="0">
                    <a:latin typeface="Times New Roman" pitchFamily="18" charset="0"/>
                  </a:rPr>
                  <a:t>x</a:t>
                </a:r>
                <a:r>
                  <a:rPr lang="en-US" altLang="ja-JP" b="1" baseline="-25000" dirty="0">
                    <a:latin typeface="Times New Roman" pitchFamily="18" charset="0"/>
                  </a:rPr>
                  <a:t>2</a:t>
                </a:r>
                <a:r>
                  <a:rPr lang="en-US" altLang="ja-JP" b="1" dirty="0">
                    <a:latin typeface="Times New Roman" pitchFamily="18" charset="0"/>
                  </a:rPr>
                  <a:t>P</a:t>
                </a:r>
                <a:r>
                  <a:rPr lang="en-US" altLang="ja-JP" b="1" baseline="-25000" dirty="0">
                    <a:latin typeface="Times New Roman" pitchFamily="18" charset="0"/>
                  </a:rPr>
                  <a:t>2</a:t>
                </a:r>
              </a:p>
            </p:txBody>
          </p:sp>
          <p:sp>
            <p:nvSpPr>
              <p:cNvPr id="37" name="Text Box 34"/>
              <p:cNvSpPr txBox="1">
                <a:spLocks noChangeArrowheads="1"/>
              </p:cNvSpPr>
              <p:nvPr/>
            </p:nvSpPr>
            <p:spPr bwMode="auto">
              <a:xfrm>
                <a:off x="3144" y="1247"/>
                <a:ext cx="226" cy="298"/>
              </a:xfrm>
              <a:prstGeom prst="rect">
                <a:avLst/>
              </a:prstGeom>
              <a:noFill/>
              <a:ln w="9525">
                <a:noFill/>
                <a:miter lim="800000"/>
                <a:headEnd/>
                <a:tailEnd/>
              </a:ln>
            </p:spPr>
            <p:txBody>
              <a:bodyPr>
                <a:spAutoFit/>
              </a:bodyPr>
              <a:lstStyle/>
              <a:p>
                <a:pPr>
                  <a:spcBef>
                    <a:spcPct val="50000"/>
                  </a:spcBef>
                </a:pPr>
                <a:r>
                  <a:rPr lang="en-US" altLang="ja-JP" sz="2400" dirty="0">
                    <a:latin typeface="Times New Roman" pitchFamily="18" charset="0"/>
                  </a:rPr>
                  <a:t>c</a:t>
                </a:r>
              </a:p>
            </p:txBody>
          </p:sp>
          <p:sp>
            <p:nvSpPr>
              <p:cNvPr id="38" name="Text Box 35"/>
              <p:cNvSpPr txBox="1">
                <a:spLocks noChangeArrowheads="1"/>
              </p:cNvSpPr>
              <p:nvPr/>
            </p:nvSpPr>
            <p:spPr bwMode="auto">
              <a:xfrm>
                <a:off x="3107" y="1679"/>
                <a:ext cx="188" cy="298"/>
              </a:xfrm>
              <a:prstGeom prst="rect">
                <a:avLst/>
              </a:prstGeom>
              <a:noFill/>
              <a:ln w="9525">
                <a:noFill/>
                <a:miter lim="800000"/>
                <a:headEnd/>
                <a:tailEnd/>
              </a:ln>
            </p:spPr>
            <p:txBody>
              <a:bodyPr>
                <a:spAutoFit/>
              </a:bodyPr>
              <a:lstStyle/>
              <a:p>
                <a:pPr>
                  <a:spcBef>
                    <a:spcPct val="50000"/>
                  </a:spcBef>
                </a:pPr>
                <a:r>
                  <a:rPr lang="en-US" altLang="ja-JP" sz="2400">
                    <a:latin typeface="Times New Roman" pitchFamily="18" charset="0"/>
                  </a:rPr>
                  <a:t>d</a:t>
                </a:r>
              </a:p>
            </p:txBody>
          </p:sp>
          <p:sp>
            <p:nvSpPr>
              <p:cNvPr id="39" name="Text Box 36"/>
              <p:cNvSpPr txBox="1">
                <a:spLocks noChangeArrowheads="1"/>
              </p:cNvSpPr>
              <p:nvPr/>
            </p:nvSpPr>
            <p:spPr bwMode="auto">
              <a:xfrm>
                <a:off x="3836" y="623"/>
                <a:ext cx="250" cy="298"/>
              </a:xfrm>
              <a:prstGeom prst="rect">
                <a:avLst/>
              </a:prstGeom>
              <a:noFill/>
              <a:ln w="9525">
                <a:noFill/>
                <a:miter lim="800000"/>
                <a:headEnd/>
                <a:tailEnd/>
              </a:ln>
            </p:spPr>
            <p:txBody>
              <a:bodyPr wrap="none">
                <a:spAutoFit/>
              </a:bodyPr>
              <a:lstStyle/>
              <a:p>
                <a:r>
                  <a:rPr lang="en-US" altLang="ja-JP" sz="2400">
                    <a:latin typeface="Times New Roman" pitchFamily="18" charset="0"/>
                  </a:rPr>
                  <a:t>C</a:t>
                </a:r>
              </a:p>
            </p:txBody>
          </p:sp>
          <p:graphicFrame>
            <p:nvGraphicFramePr>
              <p:cNvPr id="40" name="Object 2"/>
              <p:cNvGraphicFramePr>
                <a:graphicFrameLocks noChangeAspect="1"/>
              </p:cNvGraphicFramePr>
              <p:nvPr/>
            </p:nvGraphicFramePr>
            <p:xfrm>
              <a:off x="1939" y="1098"/>
              <a:ext cx="337" cy="137"/>
            </p:xfrm>
            <a:graphic>
              <a:graphicData uri="http://schemas.openxmlformats.org/presentationml/2006/ole">
                <mc:AlternateContent xmlns:mc="http://schemas.openxmlformats.org/markup-compatibility/2006">
                  <mc:Choice xmlns:v="urn:schemas-microsoft-com:vml" Requires="v">
                    <p:oleObj spid="_x0000_s149930" name="Equation" r:id="rId3" imgW="444500" imgH="203200" progId="Equation.3">
                      <p:embed/>
                    </p:oleObj>
                  </mc:Choice>
                  <mc:Fallback>
                    <p:oleObj name="Equation" r:id="rId3" imgW="444500" imgH="203200" progId="Equation.3">
                      <p:embed/>
                      <p:pic>
                        <p:nvPicPr>
                          <p:cNvPr id="4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 y="1098"/>
                            <a:ext cx="337" cy="13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1" name="Object 3"/>
              <p:cNvGraphicFramePr>
                <a:graphicFrameLocks noChangeAspect="1"/>
              </p:cNvGraphicFramePr>
              <p:nvPr/>
            </p:nvGraphicFramePr>
            <p:xfrm>
              <a:off x="3393" y="1089"/>
              <a:ext cx="289" cy="163"/>
            </p:xfrm>
            <a:graphic>
              <a:graphicData uri="http://schemas.openxmlformats.org/presentationml/2006/ole">
                <mc:AlternateContent xmlns:mc="http://schemas.openxmlformats.org/markup-compatibility/2006">
                  <mc:Choice xmlns:v="urn:schemas-microsoft-com:vml" Requires="v">
                    <p:oleObj spid="_x0000_s149931" name="Equation" r:id="rId5" imgW="380880" imgH="241200" progId="Equation.3">
                      <p:embed/>
                    </p:oleObj>
                  </mc:Choice>
                  <mc:Fallback>
                    <p:oleObj name="Equation" r:id="rId5" imgW="380880" imgH="241200" progId="Equation.3">
                      <p:embed/>
                      <p:pic>
                        <p:nvPicPr>
                          <p:cNvPr id="4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3" y="1089"/>
                            <a:ext cx="289" cy="1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2" name="Object 4"/>
              <p:cNvGraphicFramePr>
                <a:graphicFrameLocks noChangeAspect="1"/>
              </p:cNvGraphicFramePr>
              <p:nvPr/>
            </p:nvGraphicFramePr>
            <p:xfrm>
              <a:off x="1945" y="1779"/>
              <a:ext cx="337" cy="130"/>
            </p:xfrm>
            <a:graphic>
              <a:graphicData uri="http://schemas.openxmlformats.org/presentationml/2006/ole">
                <mc:AlternateContent xmlns:mc="http://schemas.openxmlformats.org/markup-compatibility/2006">
                  <mc:Choice xmlns:v="urn:schemas-microsoft-com:vml" Requires="v">
                    <p:oleObj spid="_x0000_s149932" name="Equation" r:id="rId7" imgW="469900" imgH="203200" progId="Equation.3">
                      <p:embed/>
                    </p:oleObj>
                  </mc:Choice>
                  <mc:Fallback>
                    <p:oleObj name="Equation" r:id="rId7" imgW="469900" imgH="203200" progId="Equation.3">
                      <p:embed/>
                      <p:pic>
                        <p:nvPicPr>
                          <p:cNvPr id="4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5" y="1779"/>
                            <a:ext cx="337" cy="13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 name="Object 5"/>
              <p:cNvGraphicFramePr>
                <a:graphicFrameLocks noChangeAspect="1"/>
              </p:cNvGraphicFramePr>
              <p:nvPr/>
            </p:nvGraphicFramePr>
            <p:xfrm>
              <a:off x="3434" y="1769"/>
              <a:ext cx="298" cy="161"/>
            </p:xfrm>
            <a:graphic>
              <a:graphicData uri="http://schemas.openxmlformats.org/presentationml/2006/ole">
                <mc:AlternateContent xmlns:mc="http://schemas.openxmlformats.org/markup-compatibility/2006">
                  <mc:Choice xmlns:v="urn:schemas-microsoft-com:vml" Requires="v">
                    <p:oleObj spid="_x0000_s149933" name="Equation" r:id="rId9" imgW="393480" imgH="241200" progId="Equation.3">
                      <p:embed/>
                    </p:oleObj>
                  </mc:Choice>
                  <mc:Fallback>
                    <p:oleObj name="Equation" r:id="rId9" imgW="393480" imgH="241200" progId="Equation.3">
                      <p:embed/>
                      <p:pic>
                        <p:nvPicPr>
                          <p:cNvPr id="43"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34" y="1769"/>
                            <a:ext cx="298" cy="161"/>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4" name="Object 6"/>
              <p:cNvGraphicFramePr>
                <a:graphicFrameLocks noChangeAspect="1"/>
              </p:cNvGraphicFramePr>
              <p:nvPr/>
            </p:nvGraphicFramePr>
            <p:xfrm>
              <a:off x="2690" y="1382"/>
              <a:ext cx="312" cy="293"/>
            </p:xfrm>
            <a:graphic>
              <a:graphicData uri="http://schemas.openxmlformats.org/presentationml/2006/ole">
                <mc:AlternateContent xmlns:mc="http://schemas.openxmlformats.org/markup-compatibility/2006">
                  <mc:Choice xmlns:v="urn:schemas-microsoft-com:vml" Requires="v">
                    <p:oleObj spid="_x0000_s149934" name="Equation" r:id="rId11" imgW="330120" imgH="393480" progId="Equation.3">
                      <p:embed/>
                    </p:oleObj>
                  </mc:Choice>
                  <mc:Fallback>
                    <p:oleObj name="Equation" r:id="rId11" imgW="330120" imgH="393480" progId="Equation.3">
                      <p:embed/>
                      <p:pic>
                        <p:nvPicPr>
                          <p:cNvPr id="44"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90" y="1382"/>
                            <a:ext cx="312" cy="29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5" name="Text Box 42"/>
              <p:cNvSpPr txBox="1">
                <a:spLocks noChangeArrowheads="1"/>
              </p:cNvSpPr>
              <p:nvPr/>
            </p:nvSpPr>
            <p:spPr bwMode="auto">
              <a:xfrm>
                <a:off x="4304" y="1469"/>
                <a:ext cx="225" cy="298"/>
              </a:xfrm>
              <a:prstGeom prst="rect">
                <a:avLst/>
              </a:prstGeom>
              <a:noFill/>
              <a:ln w="9525">
                <a:noFill/>
                <a:miter lim="800000"/>
                <a:headEnd/>
                <a:tailEnd/>
              </a:ln>
            </p:spPr>
            <p:txBody>
              <a:bodyPr>
                <a:spAutoFit/>
              </a:bodyPr>
              <a:lstStyle/>
              <a:p>
                <a:pPr>
                  <a:spcBef>
                    <a:spcPct val="50000"/>
                  </a:spcBef>
                </a:pPr>
                <a:r>
                  <a:rPr lang="en-US" altLang="ja-JP" sz="2400">
                    <a:latin typeface="Times New Roman" pitchFamily="18" charset="0"/>
                  </a:rPr>
                  <a:t>X</a:t>
                </a:r>
              </a:p>
            </p:txBody>
          </p:sp>
        </p:grpSp>
        <p:sp>
          <p:nvSpPr>
            <p:cNvPr id="9" name="AutoShape 43"/>
            <p:cNvSpPr>
              <a:spLocks/>
            </p:cNvSpPr>
            <p:nvPr/>
          </p:nvSpPr>
          <p:spPr bwMode="auto">
            <a:xfrm>
              <a:off x="3961" y="891"/>
              <a:ext cx="300" cy="1342"/>
            </a:xfrm>
            <a:prstGeom prst="rightBrace">
              <a:avLst>
                <a:gd name="adj1" fmla="val 37278"/>
                <a:gd name="adj2" fmla="val 50000"/>
              </a:avLst>
            </a:prstGeom>
            <a:noFill/>
            <a:ln w="9525">
              <a:solidFill>
                <a:schemeClr val="tx1"/>
              </a:solidFill>
              <a:round/>
              <a:headEnd/>
              <a:tailEnd/>
            </a:ln>
          </p:spPr>
          <p:txBody>
            <a:bodyPr wrap="none" anchor="ctr"/>
            <a:lstStyle/>
            <a:p>
              <a:endParaRPr lang="ja-JP" altLang="en-US"/>
            </a:p>
          </p:txBody>
        </p:sp>
      </p:grpSp>
      <p:pic>
        <p:nvPicPr>
          <p:cNvPr id="46" name="Picture 44"/>
          <p:cNvPicPr>
            <a:picLocks noChangeAspect="1" noChangeArrowheads="1"/>
          </p:cNvPicPr>
          <p:nvPr/>
        </p:nvPicPr>
        <p:blipFill>
          <a:blip r:embed="rId13" cstate="print"/>
          <a:srcRect r="9235"/>
          <a:stretch>
            <a:fillRect/>
          </a:stretch>
        </p:blipFill>
        <p:spPr bwMode="auto">
          <a:xfrm>
            <a:off x="2639616" y="2852936"/>
            <a:ext cx="6840760" cy="990592"/>
          </a:xfrm>
          <a:prstGeom prst="rect">
            <a:avLst/>
          </a:prstGeom>
          <a:noFill/>
          <a:ln w="9525">
            <a:noFill/>
            <a:miter lim="800000"/>
            <a:headEnd/>
            <a:tailEnd/>
          </a:ln>
        </p:spPr>
      </p:pic>
      <p:sp>
        <p:nvSpPr>
          <p:cNvPr id="47" name="Rectangle 111"/>
          <p:cNvSpPr>
            <a:spLocks noChangeArrowheads="1"/>
          </p:cNvSpPr>
          <p:nvPr/>
        </p:nvSpPr>
        <p:spPr bwMode="auto">
          <a:xfrm>
            <a:off x="7731809" y="4619698"/>
            <a:ext cx="2433464" cy="1316642"/>
          </a:xfrm>
          <a:prstGeom prst="rect">
            <a:avLst/>
          </a:prstGeom>
          <a:noFill/>
          <a:ln w="12700">
            <a:solidFill>
              <a:schemeClr val="tx1"/>
            </a:solidFill>
            <a:miter lim="800000"/>
            <a:headEnd/>
            <a:tailEnd/>
          </a:ln>
        </p:spPr>
        <p:txBody>
          <a:bodyPr wrap="square">
            <a:spAutoFit/>
          </a:bodyPr>
          <a:lstStyle/>
          <a:p>
            <a:pPr>
              <a:lnSpc>
                <a:spcPct val="80000"/>
              </a:lnSpc>
              <a:spcBef>
                <a:spcPct val="20000"/>
              </a:spcBef>
              <a:buClr>
                <a:schemeClr val="folHlink"/>
              </a:buClr>
              <a:buSzPct val="90000"/>
              <a:buFont typeface="Wingdings" pitchFamily="2" charset="2"/>
              <a:buNone/>
            </a:pPr>
            <a:r>
              <a:rPr lang="en-US" altLang="ja-JP" b="1" dirty="0"/>
              <a:t>Yield in A+A collisions </a:t>
            </a:r>
            <a:r>
              <a:rPr lang="en-US" altLang="ja-JP" b="1" dirty="0">
                <a:sym typeface="Symbol" pitchFamily="18" charset="2"/>
              </a:rPr>
              <a:t></a:t>
            </a:r>
            <a:r>
              <a:rPr lang="en-US" altLang="ja-JP" b="1" dirty="0"/>
              <a:t> </a:t>
            </a:r>
            <a:r>
              <a:rPr lang="en-US" altLang="ja-JP" b="1" dirty="0" err="1"/>
              <a:t>Ncoll</a:t>
            </a:r>
            <a:r>
              <a:rPr lang="en-US" altLang="ja-JP" b="1" dirty="0"/>
              <a:t> </a:t>
            </a:r>
            <a:r>
              <a:rPr lang="en-US" altLang="ja-JP" b="1" dirty="0">
                <a:sym typeface="Symbol" pitchFamily="18" charset="2"/>
              </a:rPr>
              <a:t> </a:t>
            </a:r>
            <a:r>
              <a:rPr lang="en-US" altLang="ja-JP" b="1" dirty="0" err="1"/>
              <a:t>p+p</a:t>
            </a:r>
            <a:r>
              <a:rPr lang="en-US" altLang="ja-JP" b="1" dirty="0"/>
              <a:t> collisions</a:t>
            </a:r>
          </a:p>
          <a:p>
            <a:pPr>
              <a:lnSpc>
                <a:spcPct val="80000"/>
              </a:lnSpc>
              <a:spcBef>
                <a:spcPct val="20000"/>
              </a:spcBef>
              <a:buClr>
                <a:schemeClr val="folHlink"/>
              </a:buClr>
              <a:buSzPct val="90000"/>
              <a:buFont typeface="Wingdings" pitchFamily="2" charset="2"/>
              <a:buNone/>
            </a:pPr>
            <a:endParaRPr lang="en-US" altLang="ja-JP" dirty="0"/>
          </a:p>
          <a:p>
            <a:pPr>
              <a:lnSpc>
                <a:spcPct val="80000"/>
              </a:lnSpc>
              <a:spcBef>
                <a:spcPct val="20000"/>
              </a:spcBef>
              <a:buClr>
                <a:schemeClr val="folHlink"/>
              </a:buClr>
              <a:buSzPct val="90000"/>
              <a:buFont typeface="Wingdings" pitchFamily="2" charset="2"/>
              <a:buNone/>
            </a:pPr>
            <a:r>
              <a:rPr lang="en-US" altLang="ja-JP" dirty="0" err="1"/>
              <a:t>Ncoll</a:t>
            </a:r>
            <a:r>
              <a:rPr lang="en-US" altLang="ja-JP" dirty="0"/>
              <a:t>: number of binary N-N collisions.</a:t>
            </a:r>
          </a:p>
        </p:txBody>
      </p:sp>
    </p:spTree>
    <p:extLst>
      <p:ext uri="{BB962C8B-B14F-4D97-AF65-F5344CB8AC3E}">
        <p14:creationId xmlns:p14="http://schemas.microsoft.com/office/powerpoint/2010/main" val="1001336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6914CA-B51C-814B-8AAE-D841E346533C}"/>
              </a:ext>
            </a:extLst>
          </p:cNvPr>
          <p:cNvSpPr>
            <a:spLocks noGrp="1"/>
          </p:cNvSpPr>
          <p:nvPr>
            <p:ph type="title"/>
          </p:nvPr>
        </p:nvSpPr>
        <p:spPr/>
        <p:txBody>
          <a:bodyPr/>
          <a:lstStyle/>
          <a:p>
            <a:r>
              <a:rPr kumimoji="1" lang="en-US" altLang="ja-US" dirty="0"/>
              <a:t>Probing non-perturbative region by perturbative probes</a:t>
            </a:r>
            <a:endParaRPr kumimoji="1" lang="ja-US" altLang="en-US" dirty="0"/>
          </a:p>
        </p:txBody>
      </p:sp>
      <p:sp>
        <p:nvSpPr>
          <p:cNvPr id="3" name="コンテンツ プレースホルダー 2">
            <a:extLst>
              <a:ext uri="{FF2B5EF4-FFF2-40B4-BE49-F238E27FC236}">
                <a16:creationId xmlns:a16="http://schemas.microsoft.com/office/drawing/2014/main" id="{FD412832-C9F6-5F4D-AA03-AC63C8C34522}"/>
              </a:ext>
            </a:extLst>
          </p:cNvPr>
          <p:cNvSpPr>
            <a:spLocks noGrp="1"/>
          </p:cNvSpPr>
          <p:nvPr>
            <p:ph idx="1"/>
          </p:nvPr>
        </p:nvSpPr>
        <p:spPr>
          <a:xfrm>
            <a:off x="838200" y="1278039"/>
            <a:ext cx="10515600" cy="778381"/>
          </a:xfrm>
        </p:spPr>
        <p:txBody>
          <a:bodyPr>
            <a:normAutofit fontScale="92500" lnSpcReduction="10000"/>
          </a:bodyPr>
          <a:lstStyle/>
          <a:p>
            <a:r>
              <a:rPr lang="en-US" altLang="ja-US" dirty="0"/>
              <a:t>Yield of jets or heavy quarks can be calculated using perturbative QCD (</a:t>
            </a:r>
            <a:r>
              <a:rPr lang="en-US" altLang="ja-US" dirty="0" err="1"/>
              <a:t>pQCD</a:t>
            </a:r>
            <a:r>
              <a:rPr lang="en-US" altLang="ja-US" dirty="0"/>
              <a:t>)</a:t>
            </a:r>
          </a:p>
          <a:p>
            <a:r>
              <a:rPr lang="en-US" altLang="ja-US" dirty="0"/>
              <a:t>Exploring non-perturbative region with perturbative probes</a:t>
            </a:r>
          </a:p>
        </p:txBody>
      </p:sp>
      <p:sp>
        <p:nvSpPr>
          <p:cNvPr id="4" name="日付プレースホルダー 3">
            <a:extLst>
              <a:ext uri="{FF2B5EF4-FFF2-40B4-BE49-F238E27FC236}">
                <a16:creationId xmlns:a16="http://schemas.microsoft.com/office/drawing/2014/main" id="{62FF9E60-F54D-B942-8C46-7A0D5EBCED04}"/>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87221A2D-B2BA-6844-9D6B-A410EE8FF66F}"/>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703A7758-1908-3843-97D7-C76B19C67957}"/>
              </a:ext>
            </a:extLst>
          </p:cNvPr>
          <p:cNvSpPr>
            <a:spLocks noGrp="1"/>
          </p:cNvSpPr>
          <p:nvPr>
            <p:ph type="sldNum" sz="quarter" idx="12"/>
          </p:nvPr>
        </p:nvSpPr>
        <p:spPr/>
        <p:txBody>
          <a:bodyPr/>
          <a:lstStyle/>
          <a:p>
            <a:fld id="{F9291847-EA59-7F4D-8477-4EA9F25CEBB2}" type="slidenum">
              <a:rPr kumimoji="1" lang="ja-US" altLang="en-US" smtClean="0"/>
              <a:pPr/>
              <a:t>28</a:t>
            </a:fld>
            <a:endParaRPr kumimoji="1" lang="ja-US" altLang="en-US"/>
          </a:p>
        </p:txBody>
      </p:sp>
      <p:pic>
        <p:nvPicPr>
          <p:cNvPr id="14" name="Picture 4">
            <a:extLst>
              <a:ext uri="{FF2B5EF4-FFF2-40B4-BE49-F238E27FC236}">
                <a16:creationId xmlns:a16="http://schemas.microsoft.com/office/drawing/2014/main" id="{3C770F96-9528-C04A-A0DC-5B8FA2A630C3}"/>
              </a:ext>
            </a:extLst>
          </p:cNvPr>
          <p:cNvPicPr>
            <a:picLocks noChangeAspect="1" noChangeArrowheads="1"/>
          </p:cNvPicPr>
          <p:nvPr/>
        </p:nvPicPr>
        <p:blipFill>
          <a:blip r:embed="rId2" cstate="print"/>
          <a:srcRect/>
          <a:stretch>
            <a:fillRect/>
          </a:stretch>
        </p:blipFill>
        <p:spPr bwMode="auto">
          <a:xfrm>
            <a:off x="3595044" y="2103485"/>
            <a:ext cx="4418967" cy="4304744"/>
          </a:xfrm>
          <a:prstGeom prst="rect">
            <a:avLst/>
          </a:prstGeom>
          <a:noFill/>
          <a:ln w="9525">
            <a:noFill/>
            <a:miter lim="800000"/>
            <a:headEnd/>
            <a:tailEnd/>
          </a:ln>
        </p:spPr>
      </p:pic>
      <p:sp>
        <p:nvSpPr>
          <p:cNvPr id="15" name="Rectangle 5">
            <a:extLst>
              <a:ext uri="{FF2B5EF4-FFF2-40B4-BE49-F238E27FC236}">
                <a16:creationId xmlns:a16="http://schemas.microsoft.com/office/drawing/2014/main" id="{39572B5E-6CDB-DE4D-ACD5-1D3BF4FCA4E6}"/>
              </a:ext>
            </a:extLst>
          </p:cNvPr>
          <p:cNvSpPr>
            <a:spLocks noChangeArrowheads="1"/>
          </p:cNvSpPr>
          <p:nvPr/>
        </p:nvSpPr>
        <p:spPr bwMode="auto">
          <a:xfrm flipH="1">
            <a:off x="5539729" y="2219366"/>
            <a:ext cx="1223963" cy="3655461"/>
          </a:xfrm>
          <a:prstGeom prst="rect">
            <a:avLst/>
          </a:prstGeom>
          <a:solidFill>
            <a:srgbClr val="3366FF">
              <a:alpha val="25098"/>
            </a:srgbClr>
          </a:solidFill>
          <a:ln w="9525">
            <a:noFill/>
            <a:miter lim="800000"/>
            <a:headEnd/>
            <a:tailEnd/>
          </a:ln>
        </p:spPr>
        <p:txBody>
          <a:bodyPr wrap="none" anchor="ctr"/>
          <a:lstStyle/>
          <a:p>
            <a:endParaRPr lang="ja-JP" altLang="en-US"/>
          </a:p>
        </p:txBody>
      </p:sp>
      <p:sp>
        <p:nvSpPr>
          <p:cNvPr id="16" name="Rectangle 6">
            <a:extLst>
              <a:ext uri="{FF2B5EF4-FFF2-40B4-BE49-F238E27FC236}">
                <a16:creationId xmlns:a16="http://schemas.microsoft.com/office/drawing/2014/main" id="{0C6C8F93-F901-7046-AA4D-979AB389E9DF}"/>
              </a:ext>
            </a:extLst>
          </p:cNvPr>
          <p:cNvSpPr>
            <a:spLocks noChangeArrowheads="1"/>
          </p:cNvSpPr>
          <p:nvPr/>
        </p:nvSpPr>
        <p:spPr bwMode="auto">
          <a:xfrm>
            <a:off x="4363022" y="2241668"/>
            <a:ext cx="361379" cy="3655461"/>
          </a:xfrm>
          <a:prstGeom prst="rect">
            <a:avLst/>
          </a:prstGeom>
          <a:solidFill>
            <a:srgbClr val="FF0000">
              <a:alpha val="25098"/>
            </a:srgbClr>
          </a:solidFill>
          <a:ln w="9525">
            <a:noFill/>
            <a:miter lim="800000"/>
            <a:headEnd/>
            <a:tailEnd/>
          </a:ln>
        </p:spPr>
        <p:txBody>
          <a:bodyPr wrap="none" anchor="ctr"/>
          <a:lstStyle/>
          <a:p>
            <a:endParaRPr lang="ja-JP" altLang="en-US"/>
          </a:p>
        </p:txBody>
      </p:sp>
      <p:sp>
        <p:nvSpPr>
          <p:cNvPr id="17" name="Line 7">
            <a:extLst>
              <a:ext uri="{FF2B5EF4-FFF2-40B4-BE49-F238E27FC236}">
                <a16:creationId xmlns:a16="http://schemas.microsoft.com/office/drawing/2014/main" id="{CD91C449-70CE-8544-9637-6D9D5DB6F43E}"/>
              </a:ext>
            </a:extLst>
          </p:cNvPr>
          <p:cNvSpPr>
            <a:spLocks noChangeShapeType="1"/>
          </p:cNvSpPr>
          <p:nvPr/>
        </p:nvSpPr>
        <p:spPr bwMode="auto">
          <a:xfrm flipV="1">
            <a:off x="2933700" y="4031629"/>
            <a:ext cx="1610010" cy="567359"/>
          </a:xfrm>
          <a:prstGeom prst="line">
            <a:avLst/>
          </a:prstGeom>
          <a:noFill/>
          <a:ln w="44450">
            <a:solidFill>
              <a:srgbClr val="C00000"/>
            </a:solidFill>
            <a:round/>
            <a:headEnd/>
            <a:tailEnd type="triangle" w="med" len="med"/>
          </a:ln>
        </p:spPr>
        <p:txBody>
          <a:bodyPr/>
          <a:lstStyle/>
          <a:p>
            <a:endParaRPr lang="en-US"/>
          </a:p>
        </p:txBody>
      </p:sp>
      <p:sp>
        <p:nvSpPr>
          <p:cNvPr id="18" name="Text Box 8">
            <a:extLst>
              <a:ext uri="{FF2B5EF4-FFF2-40B4-BE49-F238E27FC236}">
                <a16:creationId xmlns:a16="http://schemas.microsoft.com/office/drawing/2014/main" id="{0DDD5346-CCB5-894A-831D-D47B799ACAD2}"/>
              </a:ext>
            </a:extLst>
          </p:cNvPr>
          <p:cNvSpPr txBox="1">
            <a:spLocks noChangeArrowheads="1"/>
          </p:cNvSpPr>
          <p:nvPr/>
        </p:nvSpPr>
        <p:spPr bwMode="auto">
          <a:xfrm>
            <a:off x="1574328" y="4559657"/>
            <a:ext cx="2057401" cy="1169551"/>
          </a:xfrm>
          <a:prstGeom prst="rect">
            <a:avLst/>
          </a:prstGeom>
          <a:noFill/>
          <a:ln w="9525">
            <a:noFill/>
            <a:miter lim="800000"/>
            <a:headEnd/>
            <a:tailEnd/>
          </a:ln>
        </p:spPr>
        <p:txBody>
          <a:bodyPr wrap="square">
            <a:spAutoFit/>
          </a:bodyPr>
          <a:lstStyle/>
          <a:p>
            <a:r>
              <a:rPr lang="en-US" altLang="ja-JP" b="1" u="sng" dirty="0"/>
              <a:t>Thermal region</a:t>
            </a:r>
          </a:p>
          <a:p>
            <a:r>
              <a:rPr lang="en-US" altLang="ja-JP" sz="2000" b="1" dirty="0">
                <a:solidFill>
                  <a:srgbClr val="FF0000"/>
                </a:solidFill>
              </a:rPr>
              <a:t>QGP</a:t>
            </a:r>
          </a:p>
          <a:p>
            <a:r>
              <a:rPr lang="en-US" altLang="ja-JP" sz="1600" b="1" dirty="0"/>
              <a:t>Perturbative QCD</a:t>
            </a:r>
          </a:p>
          <a:p>
            <a:r>
              <a:rPr lang="en-US" altLang="ja-JP" sz="1600" b="1" dirty="0"/>
              <a:t>(</a:t>
            </a:r>
            <a:r>
              <a:rPr lang="en-US" altLang="ja-JP" sz="1600" b="1" dirty="0" err="1"/>
              <a:t>pQCD</a:t>
            </a:r>
            <a:r>
              <a:rPr lang="en-US" altLang="ja-JP" sz="1600" b="1" dirty="0"/>
              <a:t>) doesn’t work</a:t>
            </a:r>
          </a:p>
        </p:txBody>
      </p:sp>
      <p:sp>
        <p:nvSpPr>
          <p:cNvPr id="19" name="Text Box 9">
            <a:extLst>
              <a:ext uri="{FF2B5EF4-FFF2-40B4-BE49-F238E27FC236}">
                <a16:creationId xmlns:a16="http://schemas.microsoft.com/office/drawing/2014/main" id="{19F3678E-2B73-B245-87D5-F91730E83B28}"/>
              </a:ext>
            </a:extLst>
          </p:cNvPr>
          <p:cNvSpPr txBox="1">
            <a:spLocks noChangeArrowheads="1"/>
          </p:cNvSpPr>
          <p:nvPr/>
        </p:nvSpPr>
        <p:spPr bwMode="auto">
          <a:xfrm>
            <a:off x="8348019" y="4506914"/>
            <a:ext cx="2431598" cy="1169551"/>
          </a:xfrm>
          <a:prstGeom prst="rect">
            <a:avLst/>
          </a:prstGeom>
          <a:noFill/>
          <a:ln w="9525">
            <a:noFill/>
            <a:miter lim="800000"/>
            <a:headEnd/>
            <a:tailEnd/>
          </a:ln>
        </p:spPr>
        <p:txBody>
          <a:bodyPr wrap="square">
            <a:spAutoFit/>
          </a:bodyPr>
          <a:lstStyle/>
          <a:p>
            <a:r>
              <a:rPr lang="en-US" altLang="ja-JP" b="1" u="sng" dirty="0"/>
              <a:t>Hard region</a:t>
            </a:r>
          </a:p>
          <a:p>
            <a:r>
              <a:rPr lang="en-US" altLang="ja-JP" sz="2000" b="1" dirty="0">
                <a:solidFill>
                  <a:srgbClr val="FF0000"/>
                </a:solidFill>
              </a:rPr>
              <a:t>Jets, Heavy quarks</a:t>
            </a:r>
          </a:p>
          <a:p>
            <a:r>
              <a:rPr lang="en-US" altLang="ja-JP" sz="1600" b="1" dirty="0"/>
              <a:t>Perturbative QCD</a:t>
            </a:r>
          </a:p>
          <a:p>
            <a:r>
              <a:rPr lang="en-US" altLang="ja-JP" sz="1600" b="1" dirty="0"/>
              <a:t>(</a:t>
            </a:r>
            <a:r>
              <a:rPr lang="en-US" altLang="ja-JP" sz="1600" b="1" dirty="0" err="1"/>
              <a:t>pQCD</a:t>
            </a:r>
            <a:r>
              <a:rPr lang="en-US" altLang="ja-JP" sz="1600" b="1" dirty="0"/>
              <a:t>) works</a:t>
            </a:r>
          </a:p>
        </p:txBody>
      </p:sp>
      <p:sp>
        <p:nvSpPr>
          <p:cNvPr id="20" name="Line 10">
            <a:extLst>
              <a:ext uri="{FF2B5EF4-FFF2-40B4-BE49-F238E27FC236}">
                <a16:creationId xmlns:a16="http://schemas.microsoft.com/office/drawing/2014/main" id="{BBBD4DB1-8224-5D49-9F5B-D7A3B2E0B093}"/>
              </a:ext>
            </a:extLst>
          </p:cNvPr>
          <p:cNvSpPr>
            <a:spLocks noChangeShapeType="1"/>
          </p:cNvSpPr>
          <p:nvPr/>
        </p:nvSpPr>
        <p:spPr bwMode="auto">
          <a:xfrm flipH="1" flipV="1">
            <a:off x="6233753" y="4506913"/>
            <a:ext cx="2114265" cy="92073"/>
          </a:xfrm>
          <a:prstGeom prst="line">
            <a:avLst/>
          </a:prstGeom>
          <a:noFill/>
          <a:ln w="44450">
            <a:solidFill>
              <a:srgbClr val="0070C0"/>
            </a:solidFill>
            <a:round/>
            <a:headEnd/>
            <a:tailEnd type="triangle" w="med" len="med"/>
          </a:ln>
        </p:spPr>
        <p:txBody>
          <a:bodyPr/>
          <a:lstStyle/>
          <a:p>
            <a:endParaRPr lang="en-US"/>
          </a:p>
        </p:txBody>
      </p:sp>
    </p:spTree>
    <p:extLst>
      <p:ext uri="{BB962C8B-B14F-4D97-AF65-F5344CB8AC3E}">
        <p14:creationId xmlns:p14="http://schemas.microsoft.com/office/powerpoint/2010/main" val="2609256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2B2FB0-0157-0147-A792-800D62C432AD}"/>
              </a:ext>
            </a:extLst>
          </p:cNvPr>
          <p:cNvSpPr>
            <a:spLocks noGrp="1"/>
          </p:cNvSpPr>
          <p:nvPr>
            <p:ph type="title"/>
          </p:nvPr>
        </p:nvSpPr>
        <p:spPr/>
        <p:txBody>
          <a:bodyPr/>
          <a:lstStyle/>
          <a:p>
            <a:r>
              <a:rPr kumimoji="1" lang="en-US" altLang="ja-US" dirty="0"/>
              <a:t>A </a:t>
            </a:r>
            <a:r>
              <a:rPr kumimoji="1" lang="en-US" altLang="ja-US" dirty="0" err="1"/>
              <a:t>pQCD</a:t>
            </a:r>
            <a:r>
              <a:rPr kumimoji="1" lang="en-US" altLang="ja-US" dirty="0"/>
              <a:t> probe is well-calibrated</a:t>
            </a:r>
            <a:endParaRPr kumimoji="1" lang="ja-US" altLang="en-US" dirty="0"/>
          </a:p>
        </p:txBody>
      </p:sp>
      <p:sp>
        <p:nvSpPr>
          <p:cNvPr id="3" name="コンテンツ プレースホルダー 2">
            <a:extLst>
              <a:ext uri="{FF2B5EF4-FFF2-40B4-BE49-F238E27FC236}">
                <a16:creationId xmlns:a16="http://schemas.microsoft.com/office/drawing/2014/main" id="{6DA11759-540F-ED42-8517-82646EE6C747}"/>
              </a:ext>
            </a:extLst>
          </p:cNvPr>
          <p:cNvSpPr>
            <a:spLocks noGrp="1"/>
          </p:cNvSpPr>
          <p:nvPr>
            <p:ph idx="1"/>
          </p:nvPr>
        </p:nvSpPr>
        <p:spPr>
          <a:xfrm>
            <a:off x="838200" y="1290919"/>
            <a:ext cx="10515600" cy="1019554"/>
          </a:xfrm>
        </p:spPr>
        <p:txBody>
          <a:bodyPr>
            <a:normAutofit fontScale="85000" lnSpcReduction="20000"/>
          </a:bodyPr>
          <a:lstStyle/>
          <a:p>
            <a:r>
              <a:rPr lang="en-US" altLang="ja-JP" dirty="0"/>
              <a:t>Yields of jets, photons, and Z, W-bosons are well-reproduced by </a:t>
            </a:r>
            <a:r>
              <a:rPr lang="en-US" altLang="ja-JP" dirty="0" err="1"/>
              <a:t>pQCD</a:t>
            </a:r>
            <a:r>
              <a:rPr lang="en-US" altLang="ja-JP" dirty="0"/>
              <a:t> calculation</a:t>
            </a:r>
          </a:p>
          <a:p>
            <a:r>
              <a:rPr lang="en-US" altLang="ja-US" dirty="0"/>
              <a:t>This fact were confirmed both at RHIC and LHC</a:t>
            </a:r>
            <a:endParaRPr lang="en-US" altLang="ja-JP" dirty="0"/>
          </a:p>
          <a:p>
            <a:r>
              <a:rPr lang="en-US" altLang="ja-US" dirty="0"/>
              <a:t>Yields in </a:t>
            </a:r>
            <a:r>
              <a:rPr lang="en-US" altLang="ja-US" dirty="0" err="1"/>
              <a:t>Au+Au</a:t>
            </a:r>
            <a:r>
              <a:rPr lang="en-US" altLang="ja-US" dirty="0"/>
              <a:t>, </a:t>
            </a:r>
            <a:r>
              <a:rPr lang="en-US" altLang="ja-US" dirty="0" err="1"/>
              <a:t>Pb+Pb</a:t>
            </a:r>
            <a:r>
              <a:rPr lang="en-US" altLang="ja-US" dirty="0"/>
              <a:t> scale with number of binary-nucleon collisions (</a:t>
            </a:r>
            <a:r>
              <a:rPr lang="ja-JP" altLang="ja-JP"/>
              <a:t>N</a:t>
            </a:r>
            <a:r>
              <a:rPr lang="en-US" altLang="ja-JP" baseline="-25000" dirty="0" err="1"/>
              <a:t>coll</a:t>
            </a:r>
            <a:r>
              <a:rPr lang="en-US" altLang="ja-JP" dirty="0"/>
              <a:t>)</a:t>
            </a:r>
            <a:endParaRPr kumimoji="1" lang="ja-US" altLang="en-US" dirty="0"/>
          </a:p>
        </p:txBody>
      </p:sp>
      <p:sp>
        <p:nvSpPr>
          <p:cNvPr id="4" name="日付プレースホルダー 3">
            <a:extLst>
              <a:ext uri="{FF2B5EF4-FFF2-40B4-BE49-F238E27FC236}">
                <a16:creationId xmlns:a16="http://schemas.microsoft.com/office/drawing/2014/main" id="{352BAB8C-B95B-C742-A07E-99D39E3CC936}"/>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43B53203-C947-BE40-9D39-9CDB0308B8D0}"/>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78FDB25C-E913-124D-BF8C-7A6870BF507A}"/>
              </a:ext>
            </a:extLst>
          </p:cNvPr>
          <p:cNvSpPr>
            <a:spLocks noGrp="1"/>
          </p:cNvSpPr>
          <p:nvPr>
            <p:ph type="sldNum" sz="quarter" idx="12"/>
          </p:nvPr>
        </p:nvSpPr>
        <p:spPr/>
        <p:txBody>
          <a:bodyPr/>
          <a:lstStyle/>
          <a:p>
            <a:fld id="{F9291847-EA59-7F4D-8477-4EA9F25CEBB2}" type="slidenum">
              <a:rPr kumimoji="1" lang="ja-US" altLang="en-US" smtClean="0"/>
              <a:pPr/>
              <a:t>29</a:t>
            </a:fld>
            <a:endParaRPr kumimoji="1" lang="ja-US" altLang="en-US"/>
          </a:p>
        </p:txBody>
      </p:sp>
      <p:grpSp>
        <p:nvGrpSpPr>
          <p:cNvPr id="7" name="Group 9">
            <a:extLst>
              <a:ext uri="{FF2B5EF4-FFF2-40B4-BE49-F238E27FC236}">
                <a16:creationId xmlns:a16="http://schemas.microsoft.com/office/drawing/2014/main" id="{AD658CDF-903C-9040-8EFC-420899BF9B52}"/>
              </a:ext>
            </a:extLst>
          </p:cNvPr>
          <p:cNvGrpSpPr>
            <a:grpSpLocks/>
          </p:cNvGrpSpPr>
          <p:nvPr/>
        </p:nvGrpSpPr>
        <p:grpSpPr bwMode="auto">
          <a:xfrm>
            <a:off x="994606" y="2471839"/>
            <a:ext cx="4813765" cy="4002115"/>
            <a:chOff x="1882" y="780"/>
            <a:chExt cx="3878" cy="3331"/>
          </a:xfrm>
        </p:grpSpPr>
        <p:pic>
          <p:nvPicPr>
            <p:cNvPr id="8" name="Picture 10" descr="pbsc_dirphoton_qm06_compPP">
              <a:extLst>
                <a:ext uri="{FF2B5EF4-FFF2-40B4-BE49-F238E27FC236}">
                  <a16:creationId xmlns:a16="http://schemas.microsoft.com/office/drawing/2014/main" id="{C12E46A1-241C-B042-81BB-88EF596A54D5}"/>
                </a:ext>
              </a:extLst>
            </p:cNvPr>
            <p:cNvPicPr>
              <a:picLocks noChangeAspect="1" noChangeArrowheads="1"/>
            </p:cNvPicPr>
            <p:nvPr/>
          </p:nvPicPr>
          <p:blipFill>
            <a:blip r:embed="rId3" cstate="print"/>
            <a:srcRect/>
            <a:stretch>
              <a:fillRect/>
            </a:stretch>
          </p:blipFill>
          <p:spPr bwMode="auto">
            <a:xfrm>
              <a:off x="1882" y="780"/>
              <a:ext cx="3447" cy="3331"/>
            </a:xfrm>
            <a:prstGeom prst="rect">
              <a:avLst/>
            </a:prstGeom>
            <a:noFill/>
            <a:ln w="9525">
              <a:noFill/>
              <a:miter lim="800000"/>
              <a:headEnd/>
              <a:tailEnd/>
            </a:ln>
          </p:spPr>
        </p:pic>
        <p:sp>
          <p:nvSpPr>
            <p:cNvPr id="9" name="Text Box 11">
              <a:extLst>
                <a:ext uri="{FF2B5EF4-FFF2-40B4-BE49-F238E27FC236}">
                  <a16:creationId xmlns:a16="http://schemas.microsoft.com/office/drawing/2014/main" id="{D508FDFF-7AE3-FA46-B33D-8DEAC0FE5189}"/>
                </a:ext>
              </a:extLst>
            </p:cNvPr>
            <p:cNvSpPr txBox="1">
              <a:spLocks noChangeArrowheads="1"/>
            </p:cNvSpPr>
            <p:nvPr/>
          </p:nvSpPr>
          <p:spPr bwMode="auto">
            <a:xfrm>
              <a:off x="1943" y="780"/>
              <a:ext cx="3352" cy="284"/>
            </a:xfrm>
            <a:prstGeom prst="rect">
              <a:avLst/>
            </a:prstGeom>
            <a:solidFill>
              <a:schemeClr val="bg1"/>
            </a:solidFill>
            <a:ln w="9525">
              <a:solidFill>
                <a:schemeClr val="accent2"/>
              </a:solidFill>
              <a:miter lim="800000"/>
              <a:headEnd/>
              <a:tailEnd/>
            </a:ln>
          </p:spPr>
          <p:txBody>
            <a:bodyPr wrap="square">
              <a:spAutoFit/>
            </a:bodyPr>
            <a:lstStyle/>
            <a:p>
              <a:pPr algn="ctr"/>
              <a:r>
                <a:rPr lang="en-US" altLang="ja-JP" sz="1600" dirty="0"/>
                <a:t>Blue line: </a:t>
              </a:r>
              <a:r>
                <a:rPr lang="en-US" altLang="ja-JP" sz="1600" i="1" dirty="0" err="1"/>
                <a:t>N</a:t>
              </a:r>
              <a:r>
                <a:rPr lang="en-US" altLang="ja-JP" sz="1600" baseline="-25000" dirty="0" err="1"/>
                <a:t>coll</a:t>
              </a:r>
              <a:r>
                <a:rPr lang="en-US" altLang="ja-JP" sz="1600" dirty="0"/>
                <a:t> scaled </a:t>
              </a:r>
              <a:r>
                <a:rPr lang="en-US" altLang="ja-JP" sz="1600" dirty="0" err="1"/>
                <a:t>p+p</a:t>
              </a:r>
              <a:r>
                <a:rPr lang="en-US" altLang="ja-JP" sz="1600" dirty="0"/>
                <a:t> cross-section</a:t>
              </a:r>
            </a:p>
          </p:txBody>
        </p:sp>
        <p:pic>
          <p:nvPicPr>
            <p:cNvPr id="10" name="Picture 12" descr="Central">
              <a:extLst>
                <a:ext uri="{FF2B5EF4-FFF2-40B4-BE49-F238E27FC236}">
                  <a16:creationId xmlns:a16="http://schemas.microsoft.com/office/drawing/2014/main" id="{3A083D65-60D6-5F4E-A601-752E57F45EF0}"/>
                </a:ext>
              </a:extLst>
            </p:cNvPr>
            <p:cNvPicPr>
              <a:picLocks noChangeAspect="1" noChangeArrowheads="1"/>
            </p:cNvPicPr>
            <p:nvPr/>
          </p:nvPicPr>
          <p:blipFill>
            <a:blip r:embed="rId4" cstate="print"/>
            <a:srcRect/>
            <a:stretch>
              <a:fillRect/>
            </a:stretch>
          </p:blipFill>
          <p:spPr bwMode="auto">
            <a:xfrm>
              <a:off x="5239" y="1480"/>
              <a:ext cx="521" cy="425"/>
            </a:xfrm>
            <a:prstGeom prst="rect">
              <a:avLst/>
            </a:prstGeom>
            <a:noFill/>
            <a:ln w="9525">
              <a:noFill/>
              <a:miter lim="800000"/>
              <a:headEnd/>
              <a:tailEnd/>
            </a:ln>
          </p:spPr>
        </p:pic>
        <p:pic>
          <p:nvPicPr>
            <p:cNvPr id="11" name="Picture 13" descr="Peripheral">
              <a:extLst>
                <a:ext uri="{FF2B5EF4-FFF2-40B4-BE49-F238E27FC236}">
                  <a16:creationId xmlns:a16="http://schemas.microsoft.com/office/drawing/2014/main" id="{5812E8CA-5097-5947-9619-9846FA3D1DB8}"/>
                </a:ext>
              </a:extLst>
            </p:cNvPr>
            <p:cNvPicPr>
              <a:picLocks noChangeAspect="1" noChangeArrowheads="1"/>
            </p:cNvPicPr>
            <p:nvPr/>
          </p:nvPicPr>
          <p:blipFill>
            <a:blip r:embed="rId5" cstate="print"/>
            <a:srcRect/>
            <a:stretch>
              <a:fillRect/>
            </a:stretch>
          </p:blipFill>
          <p:spPr bwMode="auto">
            <a:xfrm>
              <a:off x="5284" y="3396"/>
              <a:ext cx="476" cy="389"/>
            </a:xfrm>
            <a:prstGeom prst="rect">
              <a:avLst/>
            </a:prstGeom>
            <a:noFill/>
            <a:ln w="9525">
              <a:noFill/>
              <a:miter lim="800000"/>
              <a:headEnd/>
              <a:tailEnd/>
            </a:ln>
          </p:spPr>
        </p:pic>
        <p:sp>
          <p:nvSpPr>
            <p:cNvPr id="12" name="Line 14">
              <a:extLst>
                <a:ext uri="{FF2B5EF4-FFF2-40B4-BE49-F238E27FC236}">
                  <a16:creationId xmlns:a16="http://schemas.microsoft.com/office/drawing/2014/main" id="{F7C60A68-FE73-EE41-9B4F-E6FA2DCB10B2}"/>
                </a:ext>
              </a:extLst>
            </p:cNvPr>
            <p:cNvSpPr>
              <a:spLocks noChangeShapeType="1"/>
            </p:cNvSpPr>
            <p:nvPr/>
          </p:nvSpPr>
          <p:spPr bwMode="auto">
            <a:xfrm flipV="1">
              <a:off x="5488" y="2160"/>
              <a:ext cx="0" cy="962"/>
            </a:xfrm>
            <a:prstGeom prst="line">
              <a:avLst/>
            </a:prstGeom>
            <a:noFill/>
            <a:ln w="76200">
              <a:solidFill>
                <a:schemeClr val="accent2"/>
              </a:solidFill>
              <a:round/>
              <a:headEnd/>
              <a:tailEnd type="triangle" w="med" len="med"/>
            </a:ln>
          </p:spPr>
          <p:txBody>
            <a:bodyPr/>
            <a:lstStyle/>
            <a:p>
              <a:endParaRPr lang="en-US"/>
            </a:p>
          </p:txBody>
        </p:sp>
      </p:grpSp>
      <p:sp>
        <p:nvSpPr>
          <p:cNvPr id="14" name="Rectangle 111">
            <a:extLst>
              <a:ext uri="{FF2B5EF4-FFF2-40B4-BE49-F238E27FC236}">
                <a16:creationId xmlns:a16="http://schemas.microsoft.com/office/drawing/2014/main" id="{E39BB458-F97F-EE48-B7BE-B2248A20365D}"/>
              </a:ext>
            </a:extLst>
          </p:cNvPr>
          <p:cNvSpPr>
            <a:spLocks noChangeArrowheads="1"/>
          </p:cNvSpPr>
          <p:nvPr/>
        </p:nvSpPr>
        <p:spPr bwMode="auto">
          <a:xfrm>
            <a:off x="7491841" y="637977"/>
            <a:ext cx="3935760" cy="292131"/>
          </a:xfrm>
          <a:prstGeom prst="rect">
            <a:avLst/>
          </a:prstGeom>
          <a:noFill/>
          <a:ln w="12700">
            <a:solidFill>
              <a:schemeClr val="tx1"/>
            </a:solidFill>
            <a:prstDash val="sysDash"/>
            <a:miter lim="800000"/>
            <a:headEnd/>
            <a:tailEnd/>
          </a:ln>
        </p:spPr>
        <p:txBody>
          <a:bodyPr wrap="square">
            <a:spAutoFit/>
          </a:bodyPr>
          <a:lstStyle/>
          <a:p>
            <a:pPr>
              <a:lnSpc>
                <a:spcPct val="80000"/>
              </a:lnSpc>
              <a:spcBef>
                <a:spcPct val="20000"/>
              </a:spcBef>
              <a:buClr>
                <a:schemeClr val="folHlink"/>
              </a:buClr>
              <a:buSzPct val="90000"/>
              <a:buFont typeface="Wingdings" pitchFamily="2" charset="2"/>
              <a:buNone/>
            </a:pPr>
            <a:r>
              <a:rPr lang="en-US" altLang="ja-JP" sz="1600" dirty="0"/>
              <a:t>Yield in A+A collisions </a:t>
            </a:r>
            <a:r>
              <a:rPr lang="en-US" altLang="ja-JP" sz="1600" dirty="0">
                <a:sym typeface="Symbol" pitchFamily="18" charset="2"/>
              </a:rPr>
              <a:t></a:t>
            </a:r>
            <a:r>
              <a:rPr lang="en-US" altLang="ja-JP" sz="1600" dirty="0"/>
              <a:t> </a:t>
            </a:r>
            <a:r>
              <a:rPr lang="en-US" altLang="ja-JP" sz="1600" dirty="0" err="1"/>
              <a:t>Ncoll</a:t>
            </a:r>
            <a:r>
              <a:rPr lang="en-US" altLang="ja-JP" sz="1600" dirty="0"/>
              <a:t> </a:t>
            </a:r>
            <a:r>
              <a:rPr lang="en-US" altLang="ja-JP" sz="1600" dirty="0">
                <a:sym typeface="Symbol" pitchFamily="18" charset="2"/>
              </a:rPr>
              <a:t> </a:t>
            </a:r>
            <a:r>
              <a:rPr lang="en-US" altLang="ja-JP" sz="1600" dirty="0" err="1"/>
              <a:t>p+p</a:t>
            </a:r>
            <a:r>
              <a:rPr lang="en-US" altLang="ja-JP" sz="1600" dirty="0"/>
              <a:t> collisions</a:t>
            </a:r>
          </a:p>
        </p:txBody>
      </p:sp>
      <p:sp>
        <p:nvSpPr>
          <p:cNvPr id="16" name="TextBox 16">
            <a:extLst>
              <a:ext uri="{FF2B5EF4-FFF2-40B4-BE49-F238E27FC236}">
                <a16:creationId xmlns:a16="http://schemas.microsoft.com/office/drawing/2014/main" id="{A098784D-97F1-B84D-B2D7-F4967B38F30B}"/>
              </a:ext>
            </a:extLst>
          </p:cNvPr>
          <p:cNvSpPr txBox="1"/>
          <p:nvPr/>
        </p:nvSpPr>
        <p:spPr>
          <a:xfrm>
            <a:off x="977732" y="6225758"/>
            <a:ext cx="2464136" cy="307777"/>
          </a:xfrm>
          <a:prstGeom prst="rect">
            <a:avLst/>
          </a:prstGeom>
          <a:solidFill>
            <a:srgbClr val="FFFF00"/>
          </a:solidFill>
        </p:spPr>
        <p:txBody>
          <a:bodyPr wrap="none" rtlCol="0">
            <a:spAutoFit/>
          </a:bodyPr>
          <a:lstStyle/>
          <a:p>
            <a:r>
              <a:rPr lang="en-US" sz="1400" dirty="0"/>
              <a:t>PHENIX, PRL109, 152302(2012)</a:t>
            </a:r>
          </a:p>
        </p:txBody>
      </p:sp>
      <p:pic>
        <p:nvPicPr>
          <p:cNvPr id="17" name="図 16">
            <a:extLst>
              <a:ext uri="{FF2B5EF4-FFF2-40B4-BE49-F238E27FC236}">
                <a16:creationId xmlns:a16="http://schemas.microsoft.com/office/drawing/2014/main" id="{8E11BDCD-6F65-1A45-A6B8-7783A5C77011}"/>
              </a:ext>
            </a:extLst>
          </p:cNvPr>
          <p:cNvPicPr>
            <a:picLocks noChangeAspect="1"/>
          </p:cNvPicPr>
          <p:nvPr/>
        </p:nvPicPr>
        <p:blipFill>
          <a:blip r:embed="rId6"/>
          <a:stretch>
            <a:fillRect/>
          </a:stretch>
        </p:blipFill>
        <p:spPr>
          <a:xfrm>
            <a:off x="7074423" y="2308312"/>
            <a:ext cx="3879502" cy="4171510"/>
          </a:xfrm>
          <a:prstGeom prst="rect">
            <a:avLst/>
          </a:prstGeom>
        </p:spPr>
      </p:pic>
      <p:sp>
        <p:nvSpPr>
          <p:cNvPr id="19" name="テキスト ボックス 18">
            <a:extLst>
              <a:ext uri="{FF2B5EF4-FFF2-40B4-BE49-F238E27FC236}">
                <a16:creationId xmlns:a16="http://schemas.microsoft.com/office/drawing/2014/main" id="{AC14C8FB-1DFF-A843-B48D-8C12DA9861D9}"/>
              </a:ext>
            </a:extLst>
          </p:cNvPr>
          <p:cNvSpPr txBox="1"/>
          <p:nvPr/>
        </p:nvSpPr>
        <p:spPr>
          <a:xfrm>
            <a:off x="9949217" y="1973557"/>
            <a:ext cx="2004075" cy="307777"/>
          </a:xfrm>
          <a:prstGeom prst="rect">
            <a:avLst/>
          </a:prstGeom>
          <a:solidFill>
            <a:srgbClr val="FFFF00"/>
          </a:solidFill>
        </p:spPr>
        <p:txBody>
          <a:bodyPr wrap="none" rtlCol="0">
            <a:spAutoFit/>
          </a:bodyPr>
          <a:lstStyle/>
          <a:p>
            <a:r>
              <a:rPr lang="en" altLang="ja-US" sz="1400" dirty="0"/>
              <a:t>CMS, JHEP 07 (2020) 116</a:t>
            </a:r>
          </a:p>
        </p:txBody>
      </p:sp>
    </p:spTree>
    <p:extLst>
      <p:ext uri="{BB962C8B-B14F-4D97-AF65-F5344CB8AC3E}">
        <p14:creationId xmlns:p14="http://schemas.microsoft.com/office/powerpoint/2010/main" val="4124593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4B803B-5865-814C-8DA6-B29716A4D571}"/>
              </a:ext>
            </a:extLst>
          </p:cNvPr>
          <p:cNvSpPr>
            <a:spLocks noGrp="1"/>
          </p:cNvSpPr>
          <p:nvPr>
            <p:ph type="title"/>
          </p:nvPr>
        </p:nvSpPr>
        <p:spPr/>
        <p:txBody>
          <a:bodyPr/>
          <a:lstStyle/>
          <a:p>
            <a:r>
              <a:rPr kumimoji="1" lang="en-US" altLang="ja-US" dirty="0"/>
              <a:t>Conventional heavy ion physics</a:t>
            </a:r>
            <a:endParaRPr kumimoji="1" lang="ja-US" altLang="en-US" dirty="0"/>
          </a:p>
        </p:txBody>
      </p:sp>
      <p:sp>
        <p:nvSpPr>
          <p:cNvPr id="4" name="日付プレースホルダー 3">
            <a:extLst>
              <a:ext uri="{FF2B5EF4-FFF2-40B4-BE49-F238E27FC236}">
                <a16:creationId xmlns:a16="http://schemas.microsoft.com/office/drawing/2014/main" id="{22EB3395-0F19-6746-A6D2-DA3886C0B2ED}"/>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099DCFED-FB85-A24E-A04C-C0FD1EDDFB99}"/>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9910A4D2-3016-4443-A58C-BA93E73BDC25}"/>
              </a:ext>
            </a:extLst>
          </p:cNvPr>
          <p:cNvSpPr>
            <a:spLocks noGrp="1"/>
          </p:cNvSpPr>
          <p:nvPr>
            <p:ph type="sldNum" sz="quarter" idx="12"/>
          </p:nvPr>
        </p:nvSpPr>
        <p:spPr/>
        <p:txBody>
          <a:bodyPr/>
          <a:lstStyle/>
          <a:p>
            <a:fld id="{F9291847-EA59-7F4D-8477-4EA9F25CEBB2}" type="slidenum">
              <a:rPr kumimoji="1" lang="ja-US" altLang="en-US" smtClean="0"/>
              <a:pPr/>
              <a:t>3</a:t>
            </a:fld>
            <a:endParaRPr kumimoji="1" lang="ja-US" altLang="en-US"/>
          </a:p>
        </p:txBody>
      </p:sp>
      <p:pic>
        <p:nvPicPr>
          <p:cNvPr id="7" name="Picture 4">
            <a:extLst>
              <a:ext uri="{FF2B5EF4-FFF2-40B4-BE49-F238E27FC236}">
                <a16:creationId xmlns:a16="http://schemas.microsoft.com/office/drawing/2014/main" id="{6DB89B00-E54A-4D40-8A16-986CE94D2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878" y="564416"/>
            <a:ext cx="4134644" cy="5821301"/>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FF99FF"/>
                </a:solidFill>
                <a:miter lim="800000"/>
                <a:headEnd/>
                <a:tailEnd/>
              </a14:hiddenLine>
            </a:ext>
          </a:extLst>
        </p:spPr>
      </p:pic>
      <p:sp>
        <p:nvSpPr>
          <p:cNvPr id="9" name="コンテンツ プレースホルダー 8">
            <a:extLst>
              <a:ext uri="{FF2B5EF4-FFF2-40B4-BE49-F238E27FC236}">
                <a16:creationId xmlns:a16="http://schemas.microsoft.com/office/drawing/2014/main" id="{C04B2C83-0651-8B45-BD0A-6A5FDDD439A3}"/>
              </a:ext>
            </a:extLst>
          </p:cNvPr>
          <p:cNvSpPr>
            <a:spLocks noGrp="1"/>
          </p:cNvSpPr>
          <p:nvPr>
            <p:ph idx="1"/>
          </p:nvPr>
        </p:nvSpPr>
        <p:spPr>
          <a:xfrm>
            <a:off x="838200" y="1215616"/>
            <a:ext cx="6950336" cy="2538803"/>
          </a:xfrm>
        </p:spPr>
        <p:txBody>
          <a:bodyPr>
            <a:normAutofit fontScale="85000" lnSpcReduction="20000"/>
          </a:bodyPr>
          <a:lstStyle/>
          <a:p>
            <a:pPr lvl="0"/>
            <a:r>
              <a:rPr kumimoji="1" lang="en-US" dirty="0"/>
              <a:t>Nuclear physics looks for collective nature of nucleus, composed of nucleons (protons and neutrons)</a:t>
            </a:r>
          </a:p>
          <a:p>
            <a:pPr lvl="1"/>
            <a:r>
              <a:rPr kumimoji="1" lang="en-US" dirty="0"/>
              <a:t>Smallest quantum many body systems on the earth</a:t>
            </a:r>
            <a:endParaRPr lang="ja-US" dirty="0"/>
          </a:p>
          <a:p>
            <a:pPr lvl="1"/>
            <a:r>
              <a:rPr kumimoji="1" lang="en-US" dirty="0"/>
              <a:t>Electro-magnetic and strong interaction system</a:t>
            </a:r>
          </a:p>
          <a:p>
            <a:pPr lvl="2"/>
            <a:endParaRPr kumimoji="1" lang="en-US" dirty="0"/>
          </a:p>
          <a:p>
            <a:r>
              <a:rPr kumimoji="1" lang="en-US" dirty="0"/>
              <a:t>Areas of research includes excited states, giant nucleus, Neutron-rich nucleus, and hot nuclear matter, </a:t>
            </a:r>
            <a:r>
              <a:rPr kumimoji="1" lang="en-US" dirty="0" err="1"/>
              <a:t>etc</a:t>
            </a:r>
            <a:r>
              <a:rPr kumimoji="1" lang="en-US" dirty="0"/>
              <a:t>…</a:t>
            </a:r>
          </a:p>
          <a:p>
            <a:pPr lvl="2"/>
            <a:endParaRPr kumimoji="1" lang="en-US" dirty="0"/>
          </a:p>
          <a:p>
            <a:r>
              <a:rPr kumimoji="1" lang="en-US" dirty="0"/>
              <a:t>Heavy ion collisions increase pressure and temperature</a:t>
            </a:r>
          </a:p>
        </p:txBody>
      </p:sp>
      <p:sp>
        <p:nvSpPr>
          <p:cNvPr id="10" name="Rectangle 9">
            <a:extLst>
              <a:ext uri="{FF2B5EF4-FFF2-40B4-BE49-F238E27FC236}">
                <a16:creationId xmlns:a16="http://schemas.microsoft.com/office/drawing/2014/main" id="{3D743E2D-E47A-4B99-8B47-9816541F1D44}"/>
              </a:ext>
            </a:extLst>
          </p:cNvPr>
          <p:cNvSpPr/>
          <p:nvPr/>
        </p:nvSpPr>
        <p:spPr>
          <a:xfrm>
            <a:off x="7914878" y="3238052"/>
            <a:ext cx="4134644" cy="3147665"/>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グループ化 15">
            <a:extLst>
              <a:ext uri="{FF2B5EF4-FFF2-40B4-BE49-F238E27FC236}">
                <a16:creationId xmlns:a16="http://schemas.microsoft.com/office/drawing/2014/main" id="{57D94BC0-873F-8D46-A4DC-DD54289DFB30}"/>
              </a:ext>
            </a:extLst>
          </p:cNvPr>
          <p:cNvGrpSpPr/>
          <p:nvPr/>
        </p:nvGrpSpPr>
        <p:grpSpPr>
          <a:xfrm>
            <a:off x="1577802" y="3754419"/>
            <a:ext cx="4602956" cy="3076882"/>
            <a:chOff x="1222127" y="3548094"/>
            <a:chExt cx="4602956" cy="3076882"/>
          </a:xfrm>
        </p:grpSpPr>
        <p:grpSp>
          <p:nvGrpSpPr>
            <p:cNvPr id="14" name="グループ化 13">
              <a:extLst>
                <a:ext uri="{FF2B5EF4-FFF2-40B4-BE49-F238E27FC236}">
                  <a16:creationId xmlns:a16="http://schemas.microsoft.com/office/drawing/2014/main" id="{AF564242-8A5B-6745-9458-D6B43996607A}"/>
                </a:ext>
              </a:extLst>
            </p:cNvPr>
            <p:cNvGrpSpPr/>
            <p:nvPr/>
          </p:nvGrpSpPr>
          <p:grpSpPr>
            <a:xfrm>
              <a:off x="1222127" y="3548094"/>
              <a:ext cx="4602956" cy="3076882"/>
              <a:chOff x="1222127" y="3548094"/>
              <a:chExt cx="4602956" cy="3076882"/>
            </a:xfrm>
          </p:grpSpPr>
          <p:pic>
            <p:nvPicPr>
              <p:cNvPr id="11" name="図 10" descr="スクリーンショット 2015-05-13 11.01.37.png">
                <a:extLst>
                  <a:ext uri="{FF2B5EF4-FFF2-40B4-BE49-F238E27FC236}">
                    <a16:creationId xmlns:a16="http://schemas.microsoft.com/office/drawing/2014/main" id="{A3902ECF-7BC4-9449-8FB2-D85C00FE0647}"/>
                  </a:ext>
                </a:extLst>
              </p:cNvPr>
              <p:cNvPicPr>
                <a:picLocks noChangeAspect="1"/>
              </p:cNvPicPr>
              <p:nvPr/>
            </p:nvPicPr>
            <p:blipFill rotWithShape="1">
              <a:blip r:embed="rId4">
                <a:extLst>
                  <a:ext uri="{28A0092B-C50C-407E-A947-70E740481C1C}">
                    <a14:useLocalDpi xmlns:a14="http://schemas.microsoft.com/office/drawing/2010/main" val="0"/>
                  </a:ext>
                </a:extLst>
              </a:blip>
              <a:srcRect l="511" t="9406" r="-511" b="37003"/>
              <a:stretch/>
            </p:blipFill>
            <p:spPr>
              <a:xfrm>
                <a:off x="1981687" y="3752573"/>
                <a:ext cx="3843396" cy="2627074"/>
              </a:xfrm>
              <a:prstGeom prst="rect">
                <a:avLst/>
              </a:prstGeom>
            </p:spPr>
          </p:pic>
          <p:sp>
            <p:nvSpPr>
              <p:cNvPr id="3" name="テキスト ボックス 2">
                <a:extLst>
                  <a:ext uri="{FF2B5EF4-FFF2-40B4-BE49-F238E27FC236}">
                    <a16:creationId xmlns:a16="http://schemas.microsoft.com/office/drawing/2014/main" id="{ED5789ED-D4FA-4243-B55F-162F9A68E880}"/>
                  </a:ext>
                </a:extLst>
              </p:cNvPr>
              <p:cNvSpPr txBox="1"/>
              <p:nvPr/>
            </p:nvSpPr>
            <p:spPr>
              <a:xfrm>
                <a:off x="1981687" y="3548094"/>
                <a:ext cx="1256947" cy="584775"/>
              </a:xfrm>
              <a:prstGeom prst="rect">
                <a:avLst/>
              </a:prstGeom>
              <a:solidFill>
                <a:schemeClr val="tx1"/>
              </a:solidFill>
            </p:spPr>
            <p:txBody>
              <a:bodyPr wrap="none" rtlCol="0">
                <a:spAutoFit/>
              </a:bodyPr>
              <a:lstStyle/>
              <a:p>
                <a:r>
                  <a:rPr kumimoji="1" lang="en-US" altLang="ja-US" sz="1600" dirty="0">
                    <a:solidFill>
                      <a:schemeClr val="bg1"/>
                    </a:solidFill>
                  </a:rPr>
                  <a:t>Neutron-rich</a:t>
                </a:r>
              </a:p>
              <a:p>
                <a:r>
                  <a:rPr kumimoji="1" lang="en-US" altLang="ja-US" sz="1600" dirty="0">
                    <a:solidFill>
                      <a:schemeClr val="bg1"/>
                    </a:solidFill>
                  </a:rPr>
                  <a:t>nucleus</a:t>
                </a:r>
                <a:endParaRPr kumimoji="1" lang="ja-US" altLang="en-US" sz="1600" dirty="0">
                  <a:solidFill>
                    <a:schemeClr val="bg1"/>
                  </a:solidFill>
                </a:endParaRPr>
              </a:p>
            </p:txBody>
          </p:sp>
          <p:sp>
            <p:nvSpPr>
              <p:cNvPr id="8" name="テキスト ボックス 7">
                <a:extLst>
                  <a:ext uri="{FF2B5EF4-FFF2-40B4-BE49-F238E27FC236}">
                    <a16:creationId xmlns:a16="http://schemas.microsoft.com/office/drawing/2014/main" id="{B47C1149-9683-0542-873E-061EFEE4822A}"/>
                  </a:ext>
                </a:extLst>
              </p:cNvPr>
              <p:cNvSpPr txBox="1"/>
              <p:nvPr/>
            </p:nvSpPr>
            <p:spPr>
              <a:xfrm>
                <a:off x="3455972" y="3548094"/>
                <a:ext cx="1072267" cy="830997"/>
              </a:xfrm>
              <a:prstGeom prst="rect">
                <a:avLst/>
              </a:prstGeom>
              <a:solidFill>
                <a:schemeClr val="tx1"/>
              </a:solidFill>
            </p:spPr>
            <p:txBody>
              <a:bodyPr wrap="square" rtlCol="0">
                <a:spAutoFit/>
              </a:bodyPr>
              <a:lstStyle/>
              <a:p>
                <a:r>
                  <a:rPr kumimoji="1" lang="en-US" altLang="ja-US" sz="1600" dirty="0">
                    <a:solidFill>
                      <a:schemeClr val="bg1"/>
                    </a:solidFill>
                  </a:rPr>
                  <a:t>High spin, deformed nucleus</a:t>
                </a:r>
              </a:p>
            </p:txBody>
          </p:sp>
          <p:sp>
            <p:nvSpPr>
              <p:cNvPr id="12" name="テキスト ボックス 11">
                <a:extLst>
                  <a:ext uri="{FF2B5EF4-FFF2-40B4-BE49-F238E27FC236}">
                    <a16:creationId xmlns:a16="http://schemas.microsoft.com/office/drawing/2014/main" id="{07D87BBF-433D-3642-BBCF-D2D150529E13}"/>
                  </a:ext>
                </a:extLst>
              </p:cNvPr>
              <p:cNvSpPr txBox="1"/>
              <p:nvPr/>
            </p:nvSpPr>
            <p:spPr>
              <a:xfrm>
                <a:off x="1222127" y="5548650"/>
                <a:ext cx="868046" cy="830997"/>
              </a:xfrm>
              <a:prstGeom prst="rect">
                <a:avLst/>
              </a:prstGeom>
              <a:solidFill>
                <a:schemeClr val="tx1"/>
              </a:solidFill>
            </p:spPr>
            <p:txBody>
              <a:bodyPr wrap="square" rtlCol="0">
                <a:spAutoFit/>
              </a:bodyPr>
              <a:lstStyle/>
              <a:p>
                <a:r>
                  <a:rPr kumimoji="1" lang="en-US" altLang="ja-US" sz="1600" dirty="0">
                    <a:solidFill>
                      <a:schemeClr val="bg1"/>
                    </a:solidFill>
                  </a:rPr>
                  <a:t>Hot nuclear matter</a:t>
                </a:r>
              </a:p>
            </p:txBody>
          </p:sp>
          <p:sp>
            <p:nvSpPr>
              <p:cNvPr id="13" name="テキスト ボックス 12">
                <a:extLst>
                  <a:ext uri="{FF2B5EF4-FFF2-40B4-BE49-F238E27FC236}">
                    <a16:creationId xmlns:a16="http://schemas.microsoft.com/office/drawing/2014/main" id="{49245D49-ABFD-2F47-B487-F1AFEACC5A7F}"/>
                  </a:ext>
                </a:extLst>
              </p:cNvPr>
              <p:cNvSpPr txBox="1"/>
              <p:nvPr/>
            </p:nvSpPr>
            <p:spPr>
              <a:xfrm>
                <a:off x="4528239" y="6040201"/>
                <a:ext cx="868046" cy="584775"/>
              </a:xfrm>
              <a:prstGeom prst="rect">
                <a:avLst/>
              </a:prstGeom>
              <a:solidFill>
                <a:schemeClr val="tx1"/>
              </a:solidFill>
            </p:spPr>
            <p:txBody>
              <a:bodyPr wrap="square" rtlCol="0">
                <a:spAutoFit/>
              </a:bodyPr>
              <a:lstStyle/>
              <a:p>
                <a:r>
                  <a:rPr kumimoji="1" lang="en-US" altLang="ja-US" sz="1600" dirty="0">
                    <a:solidFill>
                      <a:schemeClr val="bg1"/>
                    </a:solidFill>
                  </a:rPr>
                  <a:t>Giant nucleus</a:t>
                </a:r>
              </a:p>
            </p:txBody>
          </p:sp>
        </p:grpSp>
        <p:sp>
          <p:nvSpPr>
            <p:cNvPr id="15" name="テキスト ボックス 14">
              <a:extLst>
                <a:ext uri="{FF2B5EF4-FFF2-40B4-BE49-F238E27FC236}">
                  <a16:creationId xmlns:a16="http://schemas.microsoft.com/office/drawing/2014/main" id="{D0DA4854-B9F2-074D-B8CB-920FF16C09B0}"/>
                </a:ext>
              </a:extLst>
            </p:cNvPr>
            <p:cNvSpPr txBox="1"/>
            <p:nvPr/>
          </p:nvSpPr>
          <p:spPr>
            <a:xfrm>
              <a:off x="3340042" y="5786746"/>
              <a:ext cx="945396" cy="584775"/>
            </a:xfrm>
            <a:prstGeom prst="rect">
              <a:avLst/>
            </a:prstGeom>
            <a:solidFill>
              <a:schemeClr val="tx1"/>
            </a:solidFill>
          </p:spPr>
          <p:txBody>
            <a:bodyPr wrap="square" rtlCol="0">
              <a:spAutoFit/>
            </a:bodyPr>
            <a:lstStyle/>
            <a:p>
              <a:r>
                <a:rPr kumimoji="1" lang="en-US" altLang="ja-US" sz="1600" dirty="0">
                  <a:solidFill>
                    <a:schemeClr val="bg1"/>
                  </a:solidFill>
                </a:rPr>
                <a:t>Normal nucleus</a:t>
              </a:r>
              <a:endParaRPr kumimoji="1" lang="ja-US" altLang="en-US" sz="1600" dirty="0">
                <a:solidFill>
                  <a:schemeClr val="bg1"/>
                </a:solidFill>
              </a:endParaRPr>
            </a:p>
          </p:txBody>
        </p:sp>
      </p:grpSp>
    </p:spTree>
    <p:extLst>
      <p:ext uri="{BB962C8B-B14F-4D97-AF65-F5344CB8AC3E}">
        <p14:creationId xmlns:p14="http://schemas.microsoft.com/office/powerpoint/2010/main" val="1101706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ECE99-F81D-9C4D-8658-26EC4B2C4D4B}"/>
              </a:ext>
            </a:extLst>
          </p:cNvPr>
          <p:cNvSpPr>
            <a:spLocks noGrp="1"/>
          </p:cNvSpPr>
          <p:nvPr>
            <p:ph type="title"/>
          </p:nvPr>
        </p:nvSpPr>
        <p:spPr/>
        <p:txBody>
          <a:bodyPr/>
          <a:lstStyle/>
          <a:p>
            <a:r>
              <a:rPr lang="en-US" altLang="ja-US" dirty="0"/>
              <a:t>Jets in </a:t>
            </a:r>
            <a:r>
              <a:rPr lang="en-US" altLang="ja-US" dirty="0" err="1"/>
              <a:t>p+p</a:t>
            </a:r>
            <a:r>
              <a:rPr lang="en-US" altLang="ja-US" dirty="0"/>
              <a:t> (primordial hard scattering)</a:t>
            </a:r>
            <a:endParaRPr kumimoji="1" lang="ja-US" altLang="en-US" dirty="0"/>
          </a:p>
        </p:txBody>
      </p:sp>
      <p:sp>
        <p:nvSpPr>
          <p:cNvPr id="4" name="日付プレースホルダー 3">
            <a:extLst>
              <a:ext uri="{FF2B5EF4-FFF2-40B4-BE49-F238E27FC236}">
                <a16:creationId xmlns:a16="http://schemas.microsoft.com/office/drawing/2014/main" id="{FF6323E0-C52C-AC45-B940-F7982F7A6285}"/>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DB7E7C06-8C34-B84F-9D81-C666214F9031}"/>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F58E5673-A42A-FA42-BA17-ED9EEF7C5CB5}"/>
              </a:ext>
            </a:extLst>
          </p:cNvPr>
          <p:cNvSpPr>
            <a:spLocks noGrp="1"/>
          </p:cNvSpPr>
          <p:nvPr>
            <p:ph type="sldNum" sz="quarter" idx="12"/>
          </p:nvPr>
        </p:nvSpPr>
        <p:spPr/>
        <p:txBody>
          <a:bodyPr/>
          <a:lstStyle/>
          <a:p>
            <a:fld id="{F9291847-EA59-7F4D-8477-4EA9F25CEBB2}" type="slidenum">
              <a:rPr kumimoji="1" lang="ja-US" altLang="en-US" smtClean="0"/>
              <a:pPr/>
              <a:t>30</a:t>
            </a:fld>
            <a:endParaRPr kumimoji="1" lang="ja-US" altLang="en-US"/>
          </a:p>
        </p:txBody>
      </p:sp>
      <p:grpSp>
        <p:nvGrpSpPr>
          <p:cNvPr id="7" name="Group 49">
            <a:extLst>
              <a:ext uri="{FF2B5EF4-FFF2-40B4-BE49-F238E27FC236}">
                <a16:creationId xmlns:a16="http://schemas.microsoft.com/office/drawing/2014/main" id="{13E159B8-74C3-7D41-BDA7-8F1E03542C60}"/>
              </a:ext>
            </a:extLst>
          </p:cNvPr>
          <p:cNvGrpSpPr>
            <a:grpSpLocks/>
          </p:cNvGrpSpPr>
          <p:nvPr/>
        </p:nvGrpSpPr>
        <p:grpSpPr bwMode="auto">
          <a:xfrm>
            <a:off x="2587626" y="4591199"/>
            <a:ext cx="385763" cy="495300"/>
            <a:chOff x="402" y="2493"/>
            <a:chExt cx="243" cy="312"/>
          </a:xfrm>
        </p:grpSpPr>
        <p:sp>
          <p:nvSpPr>
            <p:cNvPr id="8" name="Line 50">
              <a:extLst>
                <a:ext uri="{FF2B5EF4-FFF2-40B4-BE49-F238E27FC236}">
                  <a16:creationId xmlns:a16="http://schemas.microsoft.com/office/drawing/2014/main" id="{A4A9C77A-DA59-9141-9E81-7D6AF7752B3C}"/>
                </a:ext>
              </a:extLst>
            </p:cNvPr>
            <p:cNvSpPr>
              <a:spLocks noChangeShapeType="1"/>
            </p:cNvSpPr>
            <p:nvPr/>
          </p:nvSpPr>
          <p:spPr bwMode="auto">
            <a:xfrm rot="-11547">
              <a:off x="471" y="2587"/>
              <a:ext cx="105" cy="0"/>
            </a:xfrm>
            <a:prstGeom prst="line">
              <a:avLst/>
            </a:prstGeom>
            <a:noFill/>
            <a:ln w="28575">
              <a:solidFill>
                <a:schemeClr val="tx1"/>
              </a:solidFill>
              <a:round/>
              <a:headEnd/>
              <a:tailEnd type="triangle" w="med" len="med"/>
            </a:ln>
          </p:spPr>
          <p:txBody>
            <a:bodyPr wrap="none" anchor="ctr"/>
            <a:lstStyle/>
            <a:p>
              <a:endParaRPr lang="en-US"/>
            </a:p>
          </p:txBody>
        </p:sp>
        <p:sp>
          <p:nvSpPr>
            <p:cNvPr id="9" name="Line 51">
              <a:extLst>
                <a:ext uri="{FF2B5EF4-FFF2-40B4-BE49-F238E27FC236}">
                  <a16:creationId xmlns:a16="http://schemas.microsoft.com/office/drawing/2014/main" id="{FCA3E262-2F1C-364C-80DB-B8C67287EE48}"/>
                </a:ext>
              </a:extLst>
            </p:cNvPr>
            <p:cNvSpPr>
              <a:spLocks noChangeShapeType="1"/>
            </p:cNvSpPr>
            <p:nvPr/>
          </p:nvSpPr>
          <p:spPr bwMode="auto">
            <a:xfrm rot="-11547">
              <a:off x="437" y="2587"/>
              <a:ext cx="208" cy="0"/>
            </a:xfrm>
            <a:prstGeom prst="line">
              <a:avLst/>
            </a:prstGeom>
            <a:noFill/>
            <a:ln w="28575">
              <a:solidFill>
                <a:schemeClr val="tx1"/>
              </a:solidFill>
              <a:round/>
              <a:headEnd/>
              <a:tailEnd/>
            </a:ln>
          </p:spPr>
          <p:txBody>
            <a:bodyPr wrap="none" anchor="ctr"/>
            <a:lstStyle/>
            <a:p>
              <a:endParaRPr lang="en-US"/>
            </a:p>
          </p:txBody>
        </p:sp>
        <p:sp>
          <p:nvSpPr>
            <p:cNvPr id="10" name="Line 52">
              <a:extLst>
                <a:ext uri="{FF2B5EF4-FFF2-40B4-BE49-F238E27FC236}">
                  <a16:creationId xmlns:a16="http://schemas.microsoft.com/office/drawing/2014/main" id="{F4B86C2C-F9B0-7947-A7A9-D88878B1BBF9}"/>
                </a:ext>
              </a:extLst>
            </p:cNvPr>
            <p:cNvSpPr>
              <a:spLocks noChangeShapeType="1"/>
            </p:cNvSpPr>
            <p:nvPr/>
          </p:nvSpPr>
          <p:spPr bwMode="auto">
            <a:xfrm rot="-11547">
              <a:off x="471" y="2649"/>
              <a:ext cx="105" cy="0"/>
            </a:xfrm>
            <a:prstGeom prst="line">
              <a:avLst/>
            </a:prstGeom>
            <a:noFill/>
            <a:ln w="28575">
              <a:solidFill>
                <a:schemeClr val="tx1"/>
              </a:solidFill>
              <a:round/>
              <a:headEnd/>
              <a:tailEnd type="triangle" w="med" len="med"/>
            </a:ln>
          </p:spPr>
          <p:txBody>
            <a:bodyPr wrap="none" anchor="ctr"/>
            <a:lstStyle/>
            <a:p>
              <a:endParaRPr lang="en-US"/>
            </a:p>
          </p:txBody>
        </p:sp>
        <p:sp>
          <p:nvSpPr>
            <p:cNvPr id="11" name="Line 53">
              <a:extLst>
                <a:ext uri="{FF2B5EF4-FFF2-40B4-BE49-F238E27FC236}">
                  <a16:creationId xmlns:a16="http://schemas.microsoft.com/office/drawing/2014/main" id="{DF20729D-9A37-B24D-B374-395CA5D1F3FB}"/>
                </a:ext>
              </a:extLst>
            </p:cNvPr>
            <p:cNvSpPr>
              <a:spLocks noChangeShapeType="1"/>
            </p:cNvSpPr>
            <p:nvPr/>
          </p:nvSpPr>
          <p:spPr bwMode="auto">
            <a:xfrm rot="-11547">
              <a:off x="437" y="2649"/>
              <a:ext cx="208" cy="0"/>
            </a:xfrm>
            <a:prstGeom prst="line">
              <a:avLst/>
            </a:prstGeom>
            <a:noFill/>
            <a:ln w="28575">
              <a:solidFill>
                <a:schemeClr val="tx1"/>
              </a:solidFill>
              <a:round/>
              <a:headEnd/>
              <a:tailEnd/>
            </a:ln>
          </p:spPr>
          <p:txBody>
            <a:bodyPr wrap="none" anchor="ctr"/>
            <a:lstStyle/>
            <a:p>
              <a:endParaRPr lang="en-US"/>
            </a:p>
          </p:txBody>
        </p:sp>
        <p:sp>
          <p:nvSpPr>
            <p:cNvPr id="12" name="Oval 54">
              <a:extLst>
                <a:ext uri="{FF2B5EF4-FFF2-40B4-BE49-F238E27FC236}">
                  <a16:creationId xmlns:a16="http://schemas.microsoft.com/office/drawing/2014/main" id="{693A970C-F0C9-604D-AC6D-877BB0D1CA6B}"/>
                </a:ext>
              </a:extLst>
            </p:cNvPr>
            <p:cNvSpPr>
              <a:spLocks noChangeArrowheads="1"/>
            </p:cNvSpPr>
            <p:nvPr/>
          </p:nvSpPr>
          <p:spPr bwMode="auto">
            <a:xfrm flipH="1">
              <a:off x="402" y="2493"/>
              <a:ext cx="69" cy="312"/>
            </a:xfrm>
            <a:prstGeom prst="ellipse">
              <a:avLst/>
            </a:prstGeom>
            <a:solidFill>
              <a:srgbClr val="000099"/>
            </a:solidFill>
            <a:ln w="9525">
              <a:solidFill>
                <a:schemeClr val="tx1"/>
              </a:solidFill>
              <a:round/>
              <a:headEnd/>
              <a:tailEnd/>
            </a:ln>
          </p:spPr>
          <p:txBody>
            <a:bodyPr wrap="none" anchor="ctr"/>
            <a:lstStyle/>
            <a:p>
              <a:endParaRPr lang="ja-JP" altLang="en-US"/>
            </a:p>
          </p:txBody>
        </p:sp>
      </p:grpSp>
      <p:grpSp>
        <p:nvGrpSpPr>
          <p:cNvPr id="13" name="Group 55">
            <a:extLst>
              <a:ext uri="{FF2B5EF4-FFF2-40B4-BE49-F238E27FC236}">
                <a16:creationId xmlns:a16="http://schemas.microsoft.com/office/drawing/2014/main" id="{A6F8A7E6-DE96-F04D-B79E-E759C33EB018}"/>
              </a:ext>
            </a:extLst>
          </p:cNvPr>
          <p:cNvGrpSpPr>
            <a:grpSpLocks/>
          </p:cNvGrpSpPr>
          <p:nvPr/>
        </p:nvGrpSpPr>
        <p:grpSpPr bwMode="auto">
          <a:xfrm>
            <a:off x="4964113" y="5296049"/>
            <a:ext cx="385762" cy="495300"/>
            <a:chOff x="1824" y="2929"/>
            <a:chExt cx="243" cy="312"/>
          </a:xfrm>
        </p:grpSpPr>
        <p:sp>
          <p:nvSpPr>
            <p:cNvPr id="14" name="Line 56">
              <a:extLst>
                <a:ext uri="{FF2B5EF4-FFF2-40B4-BE49-F238E27FC236}">
                  <a16:creationId xmlns:a16="http://schemas.microsoft.com/office/drawing/2014/main" id="{D2F5BB47-7103-9347-8925-90B22C5BBCD3}"/>
                </a:ext>
              </a:extLst>
            </p:cNvPr>
            <p:cNvSpPr>
              <a:spLocks noChangeShapeType="1"/>
            </p:cNvSpPr>
            <p:nvPr/>
          </p:nvSpPr>
          <p:spPr bwMode="auto">
            <a:xfrm rot="11547" flipH="1">
              <a:off x="1893" y="3085"/>
              <a:ext cx="105" cy="0"/>
            </a:xfrm>
            <a:prstGeom prst="line">
              <a:avLst/>
            </a:prstGeom>
            <a:noFill/>
            <a:ln w="28575">
              <a:solidFill>
                <a:schemeClr val="tx1"/>
              </a:solidFill>
              <a:round/>
              <a:headEnd/>
              <a:tailEnd type="triangle" w="med" len="med"/>
            </a:ln>
          </p:spPr>
          <p:txBody>
            <a:bodyPr wrap="none" anchor="ctr"/>
            <a:lstStyle/>
            <a:p>
              <a:endParaRPr lang="en-US"/>
            </a:p>
          </p:txBody>
        </p:sp>
        <p:sp>
          <p:nvSpPr>
            <p:cNvPr id="15" name="Line 57">
              <a:extLst>
                <a:ext uri="{FF2B5EF4-FFF2-40B4-BE49-F238E27FC236}">
                  <a16:creationId xmlns:a16="http://schemas.microsoft.com/office/drawing/2014/main" id="{9901D4DC-7AFB-2D48-94D9-25CF05F7013D}"/>
                </a:ext>
              </a:extLst>
            </p:cNvPr>
            <p:cNvSpPr>
              <a:spLocks noChangeShapeType="1"/>
            </p:cNvSpPr>
            <p:nvPr/>
          </p:nvSpPr>
          <p:spPr bwMode="auto">
            <a:xfrm rot="11547" flipH="1">
              <a:off x="1824" y="3085"/>
              <a:ext cx="209" cy="0"/>
            </a:xfrm>
            <a:prstGeom prst="line">
              <a:avLst/>
            </a:prstGeom>
            <a:noFill/>
            <a:ln w="28575">
              <a:solidFill>
                <a:schemeClr val="tx1"/>
              </a:solidFill>
              <a:round/>
              <a:headEnd/>
              <a:tailEnd/>
            </a:ln>
          </p:spPr>
          <p:txBody>
            <a:bodyPr wrap="none" anchor="ctr"/>
            <a:lstStyle/>
            <a:p>
              <a:endParaRPr lang="en-US"/>
            </a:p>
          </p:txBody>
        </p:sp>
        <p:sp>
          <p:nvSpPr>
            <p:cNvPr id="16" name="Line 58">
              <a:extLst>
                <a:ext uri="{FF2B5EF4-FFF2-40B4-BE49-F238E27FC236}">
                  <a16:creationId xmlns:a16="http://schemas.microsoft.com/office/drawing/2014/main" id="{59E6596E-78B4-654E-BE01-7DA41E8068A1}"/>
                </a:ext>
              </a:extLst>
            </p:cNvPr>
            <p:cNvSpPr>
              <a:spLocks noChangeShapeType="1"/>
            </p:cNvSpPr>
            <p:nvPr/>
          </p:nvSpPr>
          <p:spPr bwMode="auto">
            <a:xfrm rot="11547" flipH="1">
              <a:off x="1893" y="3147"/>
              <a:ext cx="105" cy="0"/>
            </a:xfrm>
            <a:prstGeom prst="line">
              <a:avLst/>
            </a:prstGeom>
            <a:noFill/>
            <a:ln w="28575">
              <a:solidFill>
                <a:schemeClr val="tx1"/>
              </a:solidFill>
              <a:round/>
              <a:headEnd/>
              <a:tailEnd type="triangle" w="med" len="med"/>
            </a:ln>
          </p:spPr>
          <p:txBody>
            <a:bodyPr wrap="none" anchor="ctr"/>
            <a:lstStyle/>
            <a:p>
              <a:endParaRPr lang="en-US"/>
            </a:p>
          </p:txBody>
        </p:sp>
        <p:sp>
          <p:nvSpPr>
            <p:cNvPr id="17" name="Line 59">
              <a:extLst>
                <a:ext uri="{FF2B5EF4-FFF2-40B4-BE49-F238E27FC236}">
                  <a16:creationId xmlns:a16="http://schemas.microsoft.com/office/drawing/2014/main" id="{EA60E059-15D8-B949-8F3E-2D413EEC15F0}"/>
                </a:ext>
              </a:extLst>
            </p:cNvPr>
            <p:cNvSpPr>
              <a:spLocks noChangeShapeType="1"/>
            </p:cNvSpPr>
            <p:nvPr/>
          </p:nvSpPr>
          <p:spPr bwMode="auto">
            <a:xfrm rot="11547" flipH="1">
              <a:off x="1824" y="3147"/>
              <a:ext cx="209" cy="0"/>
            </a:xfrm>
            <a:prstGeom prst="line">
              <a:avLst/>
            </a:prstGeom>
            <a:noFill/>
            <a:ln w="28575">
              <a:solidFill>
                <a:schemeClr val="tx1"/>
              </a:solidFill>
              <a:round/>
              <a:headEnd/>
              <a:tailEnd/>
            </a:ln>
          </p:spPr>
          <p:txBody>
            <a:bodyPr wrap="none" anchor="ctr"/>
            <a:lstStyle/>
            <a:p>
              <a:endParaRPr lang="en-US"/>
            </a:p>
          </p:txBody>
        </p:sp>
        <p:sp>
          <p:nvSpPr>
            <p:cNvPr id="18" name="Oval 60">
              <a:extLst>
                <a:ext uri="{FF2B5EF4-FFF2-40B4-BE49-F238E27FC236}">
                  <a16:creationId xmlns:a16="http://schemas.microsoft.com/office/drawing/2014/main" id="{4AE3E135-9E40-A342-BFD6-1F679914E84D}"/>
                </a:ext>
              </a:extLst>
            </p:cNvPr>
            <p:cNvSpPr>
              <a:spLocks noChangeArrowheads="1"/>
            </p:cNvSpPr>
            <p:nvPr/>
          </p:nvSpPr>
          <p:spPr bwMode="auto">
            <a:xfrm flipH="1">
              <a:off x="1998" y="2929"/>
              <a:ext cx="69" cy="312"/>
            </a:xfrm>
            <a:prstGeom prst="ellipse">
              <a:avLst/>
            </a:prstGeom>
            <a:solidFill>
              <a:srgbClr val="000099"/>
            </a:solidFill>
            <a:ln w="9525">
              <a:solidFill>
                <a:schemeClr val="tx1"/>
              </a:solidFill>
              <a:round/>
              <a:headEnd/>
              <a:tailEnd/>
            </a:ln>
          </p:spPr>
          <p:txBody>
            <a:bodyPr wrap="none" anchor="ctr"/>
            <a:lstStyle/>
            <a:p>
              <a:endParaRPr lang="ja-JP" altLang="en-US"/>
            </a:p>
          </p:txBody>
        </p:sp>
      </p:grpSp>
      <p:sp>
        <p:nvSpPr>
          <p:cNvPr id="19" name="Line 62">
            <a:extLst>
              <a:ext uri="{FF2B5EF4-FFF2-40B4-BE49-F238E27FC236}">
                <a16:creationId xmlns:a16="http://schemas.microsoft.com/office/drawing/2014/main" id="{65F7AE8F-7755-214E-8D94-3FD1F2C69247}"/>
              </a:ext>
            </a:extLst>
          </p:cNvPr>
          <p:cNvSpPr>
            <a:spLocks noChangeAspect="1" noChangeShapeType="1"/>
          </p:cNvSpPr>
          <p:nvPr/>
        </p:nvSpPr>
        <p:spPr bwMode="auto">
          <a:xfrm rot="21588453">
            <a:off x="4251325" y="5538936"/>
            <a:ext cx="1009650" cy="0"/>
          </a:xfrm>
          <a:prstGeom prst="line">
            <a:avLst/>
          </a:prstGeom>
          <a:noFill/>
          <a:ln w="28575">
            <a:solidFill>
              <a:srgbClr val="009900"/>
            </a:solidFill>
            <a:round/>
            <a:headEnd/>
            <a:tailEnd/>
          </a:ln>
        </p:spPr>
        <p:txBody>
          <a:bodyPr wrap="none" anchor="ctr"/>
          <a:lstStyle/>
          <a:p>
            <a:endParaRPr lang="en-US"/>
          </a:p>
        </p:txBody>
      </p:sp>
      <p:sp>
        <p:nvSpPr>
          <p:cNvPr id="20" name="Line 63">
            <a:extLst>
              <a:ext uri="{FF2B5EF4-FFF2-40B4-BE49-F238E27FC236}">
                <a16:creationId xmlns:a16="http://schemas.microsoft.com/office/drawing/2014/main" id="{535018AC-3EB0-BB47-9E87-E5A07EAAA067}"/>
              </a:ext>
            </a:extLst>
          </p:cNvPr>
          <p:cNvSpPr>
            <a:spLocks noChangeShapeType="1"/>
          </p:cNvSpPr>
          <p:nvPr/>
        </p:nvSpPr>
        <p:spPr bwMode="auto">
          <a:xfrm rot="11547" flipH="1">
            <a:off x="4654550" y="5538936"/>
            <a:ext cx="166688" cy="0"/>
          </a:xfrm>
          <a:prstGeom prst="line">
            <a:avLst/>
          </a:prstGeom>
          <a:noFill/>
          <a:ln w="28575">
            <a:solidFill>
              <a:srgbClr val="99CC00"/>
            </a:solidFill>
            <a:round/>
            <a:headEnd/>
            <a:tailEnd type="triangle" w="med" len="med"/>
          </a:ln>
        </p:spPr>
        <p:txBody>
          <a:bodyPr wrap="none" anchor="ctr"/>
          <a:lstStyle/>
          <a:p>
            <a:endParaRPr lang="en-US"/>
          </a:p>
        </p:txBody>
      </p:sp>
      <p:sp>
        <p:nvSpPr>
          <p:cNvPr id="21" name="Line 64">
            <a:extLst>
              <a:ext uri="{FF2B5EF4-FFF2-40B4-BE49-F238E27FC236}">
                <a16:creationId xmlns:a16="http://schemas.microsoft.com/office/drawing/2014/main" id="{5088B26D-4DFD-6C44-A2D9-D356920A7706}"/>
              </a:ext>
            </a:extLst>
          </p:cNvPr>
          <p:cNvSpPr>
            <a:spLocks noChangeShapeType="1"/>
          </p:cNvSpPr>
          <p:nvPr/>
        </p:nvSpPr>
        <p:spPr bwMode="auto">
          <a:xfrm flipH="1">
            <a:off x="3884614" y="5551637"/>
            <a:ext cx="384175" cy="296863"/>
          </a:xfrm>
          <a:prstGeom prst="line">
            <a:avLst/>
          </a:prstGeom>
          <a:noFill/>
          <a:ln w="28575">
            <a:solidFill>
              <a:srgbClr val="808000"/>
            </a:solidFill>
            <a:round/>
            <a:headEnd/>
            <a:tailEnd/>
          </a:ln>
        </p:spPr>
        <p:txBody>
          <a:bodyPr/>
          <a:lstStyle/>
          <a:p>
            <a:endParaRPr lang="en-US"/>
          </a:p>
        </p:txBody>
      </p:sp>
      <p:sp>
        <p:nvSpPr>
          <p:cNvPr id="22" name="Text Box 65">
            <a:extLst>
              <a:ext uri="{FF2B5EF4-FFF2-40B4-BE49-F238E27FC236}">
                <a16:creationId xmlns:a16="http://schemas.microsoft.com/office/drawing/2014/main" id="{197EF435-CBB7-274B-BE4A-6222DBBAFDAF}"/>
              </a:ext>
            </a:extLst>
          </p:cNvPr>
          <p:cNvSpPr txBox="1">
            <a:spLocks noChangeArrowheads="1"/>
          </p:cNvSpPr>
          <p:nvPr/>
        </p:nvSpPr>
        <p:spPr bwMode="auto">
          <a:xfrm>
            <a:off x="3578225" y="4592786"/>
            <a:ext cx="184150" cy="457200"/>
          </a:xfrm>
          <a:prstGeom prst="rect">
            <a:avLst/>
          </a:prstGeom>
          <a:noFill/>
          <a:ln w="9525">
            <a:noFill/>
            <a:miter lim="800000"/>
            <a:headEnd/>
            <a:tailEnd/>
          </a:ln>
        </p:spPr>
        <p:txBody>
          <a:bodyPr wrap="none">
            <a:spAutoFit/>
          </a:bodyPr>
          <a:lstStyle/>
          <a:p>
            <a:endParaRPr lang="ja-JP" altLang="en-US" sz="2400">
              <a:latin typeface="Tahoma" pitchFamily="34" charset="0"/>
            </a:endParaRPr>
          </a:p>
        </p:txBody>
      </p:sp>
      <p:sp>
        <p:nvSpPr>
          <p:cNvPr id="23" name="Freeform 66">
            <a:extLst>
              <a:ext uri="{FF2B5EF4-FFF2-40B4-BE49-F238E27FC236}">
                <a16:creationId xmlns:a16="http://schemas.microsoft.com/office/drawing/2014/main" id="{526F5F67-280E-9B45-B527-E2974C9E1C5F}"/>
              </a:ext>
            </a:extLst>
          </p:cNvPr>
          <p:cNvSpPr>
            <a:spLocks noChangeAspect="1"/>
          </p:cNvSpPr>
          <p:nvPr/>
        </p:nvSpPr>
        <p:spPr bwMode="auto">
          <a:xfrm rot="13485744" flipH="1" flipV="1">
            <a:off x="3706814" y="4988075"/>
            <a:ext cx="122237" cy="92075"/>
          </a:xfrm>
          <a:custGeom>
            <a:avLst/>
            <a:gdLst>
              <a:gd name="T0" fmla="*/ 0 w 352"/>
              <a:gd name="T1" fmla="*/ 92075 h 302"/>
              <a:gd name="T2" fmla="*/ 37505 w 352"/>
              <a:gd name="T3" fmla="*/ 89636 h 302"/>
              <a:gd name="T4" fmla="*/ 69453 w 352"/>
              <a:gd name="T5" fmla="*/ 78660 h 302"/>
              <a:gd name="T6" fmla="*/ 83343 w 352"/>
              <a:gd name="T7" fmla="*/ 61587 h 302"/>
              <a:gd name="T8" fmla="*/ 87511 w 352"/>
              <a:gd name="T9" fmla="*/ 29879 h 302"/>
              <a:gd name="T10" fmla="*/ 73620 w 352"/>
              <a:gd name="T11" fmla="*/ 10366 h 302"/>
              <a:gd name="T12" fmla="*/ 51395 w 352"/>
              <a:gd name="T13" fmla="*/ 610 h 302"/>
              <a:gd name="T14" fmla="*/ 33337 w 352"/>
              <a:gd name="T15" fmla="*/ 7622 h 302"/>
              <a:gd name="T16" fmla="*/ 18058 w 352"/>
              <a:gd name="T17" fmla="*/ 28659 h 302"/>
              <a:gd name="T18" fmla="*/ 19447 w 352"/>
              <a:gd name="T19" fmla="*/ 57928 h 302"/>
              <a:gd name="T20" fmla="*/ 37505 w 352"/>
              <a:gd name="T21" fmla="*/ 78660 h 302"/>
              <a:gd name="T22" fmla="*/ 75009 w 352"/>
              <a:gd name="T23" fmla="*/ 88416 h 302"/>
              <a:gd name="T24" fmla="*/ 122237 w 352"/>
              <a:gd name="T25" fmla="*/ 92075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24" name="Freeform 67">
            <a:extLst>
              <a:ext uri="{FF2B5EF4-FFF2-40B4-BE49-F238E27FC236}">
                <a16:creationId xmlns:a16="http://schemas.microsoft.com/office/drawing/2014/main" id="{294E7686-4DD2-FA46-B857-6285319898B4}"/>
              </a:ext>
            </a:extLst>
          </p:cNvPr>
          <p:cNvSpPr>
            <a:spLocks noChangeAspect="1"/>
          </p:cNvSpPr>
          <p:nvPr/>
        </p:nvSpPr>
        <p:spPr bwMode="auto">
          <a:xfrm rot="13485744" flipH="1" flipV="1">
            <a:off x="3789363" y="5059512"/>
            <a:ext cx="120650" cy="93663"/>
          </a:xfrm>
          <a:custGeom>
            <a:avLst/>
            <a:gdLst>
              <a:gd name="T0" fmla="*/ 0 w 352"/>
              <a:gd name="T1" fmla="*/ 93663 h 302"/>
              <a:gd name="T2" fmla="*/ 37018 w 352"/>
              <a:gd name="T3" fmla="*/ 91182 h 302"/>
              <a:gd name="T4" fmla="*/ 68551 w 352"/>
              <a:gd name="T5" fmla="*/ 80017 h 302"/>
              <a:gd name="T6" fmla="*/ 82261 w 352"/>
              <a:gd name="T7" fmla="*/ 62649 h 302"/>
              <a:gd name="T8" fmla="*/ 86374 w 352"/>
              <a:gd name="T9" fmla="*/ 30394 h 302"/>
              <a:gd name="T10" fmla="*/ 72664 w 352"/>
              <a:gd name="T11" fmla="*/ 10545 h 302"/>
              <a:gd name="T12" fmla="*/ 50728 w 352"/>
              <a:gd name="T13" fmla="*/ 620 h 302"/>
              <a:gd name="T14" fmla="*/ 32905 w 352"/>
              <a:gd name="T15" fmla="*/ 7754 h 302"/>
              <a:gd name="T16" fmla="*/ 17823 w 352"/>
              <a:gd name="T17" fmla="*/ 29153 h 302"/>
              <a:gd name="T18" fmla="*/ 19194 w 352"/>
              <a:gd name="T19" fmla="*/ 58927 h 302"/>
              <a:gd name="T20" fmla="*/ 37018 w 352"/>
              <a:gd name="T21" fmla="*/ 80017 h 302"/>
              <a:gd name="T22" fmla="*/ 74035 w 352"/>
              <a:gd name="T23" fmla="*/ 89941 h 302"/>
              <a:gd name="T24" fmla="*/ 120650 w 352"/>
              <a:gd name="T25" fmla="*/ 93663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25" name="Freeform 68">
            <a:extLst>
              <a:ext uri="{FF2B5EF4-FFF2-40B4-BE49-F238E27FC236}">
                <a16:creationId xmlns:a16="http://schemas.microsoft.com/office/drawing/2014/main" id="{DFD18916-EA6D-3844-BFFC-06C0AAF86F70}"/>
              </a:ext>
            </a:extLst>
          </p:cNvPr>
          <p:cNvSpPr>
            <a:spLocks noChangeAspect="1"/>
          </p:cNvSpPr>
          <p:nvPr/>
        </p:nvSpPr>
        <p:spPr bwMode="auto">
          <a:xfrm rot="13485744" flipH="1" flipV="1">
            <a:off x="3871913" y="5130949"/>
            <a:ext cx="120650" cy="93662"/>
          </a:xfrm>
          <a:custGeom>
            <a:avLst/>
            <a:gdLst>
              <a:gd name="T0" fmla="*/ 0 w 352"/>
              <a:gd name="T1" fmla="*/ 93662 h 302"/>
              <a:gd name="T2" fmla="*/ 37018 w 352"/>
              <a:gd name="T3" fmla="*/ 91181 h 302"/>
              <a:gd name="T4" fmla="*/ 68551 w 352"/>
              <a:gd name="T5" fmla="*/ 80016 h 302"/>
              <a:gd name="T6" fmla="*/ 82261 w 352"/>
              <a:gd name="T7" fmla="*/ 62648 h 302"/>
              <a:gd name="T8" fmla="*/ 86374 w 352"/>
              <a:gd name="T9" fmla="*/ 30394 h 302"/>
              <a:gd name="T10" fmla="*/ 72664 w 352"/>
              <a:gd name="T11" fmla="*/ 10545 h 302"/>
              <a:gd name="T12" fmla="*/ 50728 w 352"/>
              <a:gd name="T13" fmla="*/ 620 h 302"/>
              <a:gd name="T14" fmla="*/ 32905 w 352"/>
              <a:gd name="T15" fmla="*/ 7753 h 302"/>
              <a:gd name="T16" fmla="*/ 17823 w 352"/>
              <a:gd name="T17" fmla="*/ 29153 h 302"/>
              <a:gd name="T18" fmla="*/ 19194 w 352"/>
              <a:gd name="T19" fmla="*/ 58926 h 302"/>
              <a:gd name="T20" fmla="*/ 37018 w 352"/>
              <a:gd name="T21" fmla="*/ 80016 h 302"/>
              <a:gd name="T22" fmla="*/ 74035 w 352"/>
              <a:gd name="T23" fmla="*/ 89940 h 302"/>
              <a:gd name="T24" fmla="*/ 120650 w 352"/>
              <a:gd name="T25" fmla="*/ 9366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26" name="Freeform 69">
            <a:extLst>
              <a:ext uri="{FF2B5EF4-FFF2-40B4-BE49-F238E27FC236}">
                <a16:creationId xmlns:a16="http://schemas.microsoft.com/office/drawing/2014/main" id="{ED252636-91A0-9F4F-8270-66384030116B}"/>
              </a:ext>
            </a:extLst>
          </p:cNvPr>
          <p:cNvSpPr>
            <a:spLocks noChangeAspect="1"/>
          </p:cNvSpPr>
          <p:nvPr/>
        </p:nvSpPr>
        <p:spPr bwMode="auto">
          <a:xfrm rot="13485744" flipH="1" flipV="1">
            <a:off x="3952875" y="5203974"/>
            <a:ext cx="120650" cy="93662"/>
          </a:xfrm>
          <a:custGeom>
            <a:avLst/>
            <a:gdLst>
              <a:gd name="T0" fmla="*/ 0 w 352"/>
              <a:gd name="T1" fmla="*/ 93662 h 302"/>
              <a:gd name="T2" fmla="*/ 37018 w 352"/>
              <a:gd name="T3" fmla="*/ 91181 h 302"/>
              <a:gd name="T4" fmla="*/ 68551 w 352"/>
              <a:gd name="T5" fmla="*/ 80016 h 302"/>
              <a:gd name="T6" fmla="*/ 82261 w 352"/>
              <a:gd name="T7" fmla="*/ 62648 h 302"/>
              <a:gd name="T8" fmla="*/ 86374 w 352"/>
              <a:gd name="T9" fmla="*/ 30394 h 302"/>
              <a:gd name="T10" fmla="*/ 72664 w 352"/>
              <a:gd name="T11" fmla="*/ 10545 h 302"/>
              <a:gd name="T12" fmla="*/ 50728 w 352"/>
              <a:gd name="T13" fmla="*/ 620 h 302"/>
              <a:gd name="T14" fmla="*/ 32905 w 352"/>
              <a:gd name="T15" fmla="*/ 7753 h 302"/>
              <a:gd name="T16" fmla="*/ 17823 w 352"/>
              <a:gd name="T17" fmla="*/ 29153 h 302"/>
              <a:gd name="T18" fmla="*/ 19194 w 352"/>
              <a:gd name="T19" fmla="*/ 58926 h 302"/>
              <a:gd name="T20" fmla="*/ 37018 w 352"/>
              <a:gd name="T21" fmla="*/ 80016 h 302"/>
              <a:gd name="T22" fmla="*/ 74035 w 352"/>
              <a:gd name="T23" fmla="*/ 89940 h 302"/>
              <a:gd name="T24" fmla="*/ 120650 w 352"/>
              <a:gd name="T25" fmla="*/ 9366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27" name="Freeform 70">
            <a:extLst>
              <a:ext uri="{FF2B5EF4-FFF2-40B4-BE49-F238E27FC236}">
                <a16:creationId xmlns:a16="http://schemas.microsoft.com/office/drawing/2014/main" id="{EFC10C7B-2B7A-E14C-8326-8B446CFEB991}"/>
              </a:ext>
            </a:extLst>
          </p:cNvPr>
          <p:cNvSpPr>
            <a:spLocks noChangeAspect="1"/>
          </p:cNvSpPr>
          <p:nvPr/>
        </p:nvSpPr>
        <p:spPr bwMode="auto">
          <a:xfrm rot="13485744" flipH="1" flipV="1">
            <a:off x="4033839" y="5273824"/>
            <a:ext cx="122237" cy="93662"/>
          </a:xfrm>
          <a:custGeom>
            <a:avLst/>
            <a:gdLst>
              <a:gd name="T0" fmla="*/ 0 w 352"/>
              <a:gd name="T1" fmla="*/ 93662 h 302"/>
              <a:gd name="T2" fmla="*/ 37505 w 352"/>
              <a:gd name="T3" fmla="*/ 91181 h 302"/>
              <a:gd name="T4" fmla="*/ 69453 w 352"/>
              <a:gd name="T5" fmla="*/ 80016 h 302"/>
              <a:gd name="T6" fmla="*/ 83343 w 352"/>
              <a:gd name="T7" fmla="*/ 62648 h 302"/>
              <a:gd name="T8" fmla="*/ 87511 w 352"/>
              <a:gd name="T9" fmla="*/ 30394 h 302"/>
              <a:gd name="T10" fmla="*/ 73620 w 352"/>
              <a:gd name="T11" fmla="*/ 10545 h 302"/>
              <a:gd name="T12" fmla="*/ 51395 w 352"/>
              <a:gd name="T13" fmla="*/ 620 h 302"/>
              <a:gd name="T14" fmla="*/ 33337 w 352"/>
              <a:gd name="T15" fmla="*/ 7753 h 302"/>
              <a:gd name="T16" fmla="*/ 18058 w 352"/>
              <a:gd name="T17" fmla="*/ 29153 h 302"/>
              <a:gd name="T18" fmla="*/ 19447 w 352"/>
              <a:gd name="T19" fmla="*/ 58926 h 302"/>
              <a:gd name="T20" fmla="*/ 37505 w 352"/>
              <a:gd name="T21" fmla="*/ 80016 h 302"/>
              <a:gd name="T22" fmla="*/ 75009 w 352"/>
              <a:gd name="T23" fmla="*/ 89940 h 302"/>
              <a:gd name="T24" fmla="*/ 122237 w 352"/>
              <a:gd name="T25" fmla="*/ 9366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28" name="Freeform 71">
            <a:extLst>
              <a:ext uri="{FF2B5EF4-FFF2-40B4-BE49-F238E27FC236}">
                <a16:creationId xmlns:a16="http://schemas.microsoft.com/office/drawing/2014/main" id="{3DC4FE4A-A0C4-834C-AA56-9CC2AC534D5B}"/>
              </a:ext>
            </a:extLst>
          </p:cNvPr>
          <p:cNvSpPr>
            <a:spLocks noChangeAspect="1"/>
          </p:cNvSpPr>
          <p:nvPr/>
        </p:nvSpPr>
        <p:spPr bwMode="auto">
          <a:xfrm rot="13485744" flipH="1" flipV="1">
            <a:off x="4116388" y="5348437"/>
            <a:ext cx="120650" cy="92075"/>
          </a:xfrm>
          <a:custGeom>
            <a:avLst/>
            <a:gdLst>
              <a:gd name="T0" fmla="*/ 0 w 352"/>
              <a:gd name="T1" fmla="*/ 92075 h 302"/>
              <a:gd name="T2" fmla="*/ 37018 w 352"/>
              <a:gd name="T3" fmla="*/ 89636 h 302"/>
              <a:gd name="T4" fmla="*/ 68551 w 352"/>
              <a:gd name="T5" fmla="*/ 78660 h 302"/>
              <a:gd name="T6" fmla="*/ 82261 w 352"/>
              <a:gd name="T7" fmla="*/ 61587 h 302"/>
              <a:gd name="T8" fmla="*/ 86374 w 352"/>
              <a:gd name="T9" fmla="*/ 29879 h 302"/>
              <a:gd name="T10" fmla="*/ 72664 w 352"/>
              <a:gd name="T11" fmla="*/ 10366 h 302"/>
              <a:gd name="T12" fmla="*/ 50728 w 352"/>
              <a:gd name="T13" fmla="*/ 610 h 302"/>
              <a:gd name="T14" fmla="*/ 32905 w 352"/>
              <a:gd name="T15" fmla="*/ 7622 h 302"/>
              <a:gd name="T16" fmla="*/ 17823 w 352"/>
              <a:gd name="T17" fmla="*/ 28659 h 302"/>
              <a:gd name="T18" fmla="*/ 19194 w 352"/>
              <a:gd name="T19" fmla="*/ 57928 h 302"/>
              <a:gd name="T20" fmla="*/ 37018 w 352"/>
              <a:gd name="T21" fmla="*/ 78660 h 302"/>
              <a:gd name="T22" fmla="*/ 74035 w 352"/>
              <a:gd name="T23" fmla="*/ 88416 h 302"/>
              <a:gd name="T24" fmla="*/ 120650 w 352"/>
              <a:gd name="T25" fmla="*/ 92075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29" name="Freeform 72">
            <a:extLst>
              <a:ext uri="{FF2B5EF4-FFF2-40B4-BE49-F238E27FC236}">
                <a16:creationId xmlns:a16="http://schemas.microsoft.com/office/drawing/2014/main" id="{D1159A7A-C1C7-454E-86DC-11A2E72882DB}"/>
              </a:ext>
            </a:extLst>
          </p:cNvPr>
          <p:cNvSpPr>
            <a:spLocks noChangeAspect="1"/>
          </p:cNvSpPr>
          <p:nvPr/>
        </p:nvSpPr>
        <p:spPr bwMode="auto">
          <a:xfrm rot="13485744" flipH="1" flipV="1">
            <a:off x="4198938" y="5419875"/>
            <a:ext cx="120650" cy="92075"/>
          </a:xfrm>
          <a:custGeom>
            <a:avLst/>
            <a:gdLst>
              <a:gd name="T0" fmla="*/ 0 w 352"/>
              <a:gd name="T1" fmla="*/ 92075 h 302"/>
              <a:gd name="T2" fmla="*/ 37018 w 352"/>
              <a:gd name="T3" fmla="*/ 89636 h 302"/>
              <a:gd name="T4" fmla="*/ 68551 w 352"/>
              <a:gd name="T5" fmla="*/ 78660 h 302"/>
              <a:gd name="T6" fmla="*/ 82261 w 352"/>
              <a:gd name="T7" fmla="*/ 61587 h 302"/>
              <a:gd name="T8" fmla="*/ 86374 w 352"/>
              <a:gd name="T9" fmla="*/ 29879 h 302"/>
              <a:gd name="T10" fmla="*/ 72664 w 352"/>
              <a:gd name="T11" fmla="*/ 10366 h 302"/>
              <a:gd name="T12" fmla="*/ 50728 w 352"/>
              <a:gd name="T13" fmla="*/ 610 h 302"/>
              <a:gd name="T14" fmla="*/ 32905 w 352"/>
              <a:gd name="T15" fmla="*/ 7622 h 302"/>
              <a:gd name="T16" fmla="*/ 17823 w 352"/>
              <a:gd name="T17" fmla="*/ 28659 h 302"/>
              <a:gd name="T18" fmla="*/ 19194 w 352"/>
              <a:gd name="T19" fmla="*/ 57928 h 302"/>
              <a:gd name="T20" fmla="*/ 37018 w 352"/>
              <a:gd name="T21" fmla="*/ 78660 h 302"/>
              <a:gd name="T22" fmla="*/ 74035 w 352"/>
              <a:gd name="T23" fmla="*/ 88416 h 302"/>
              <a:gd name="T24" fmla="*/ 120650 w 352"/>
              <a:gd name="T25" fmla="*/ 92075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30" name="Line 73">
            <a:extLst>
              <a:ext uri="{FF2B5EF4-FFF2-40B4-BE49-F238E27FC236}">
                <a16:creationId xmlns:a16="http://schemas.microsoft.com/office/drawing/2014/main" id="{8A4032E2-48C8-1541-BA81-0CF7B2CAB4D7}"/>
              </a:ext>
            </a:extLst>
          </p:cNvPr>
          <p:cNvSpPr>
            <a:spLocks noChangeAspect="1" noChangeShapeType="1"/>
          </p:cNvSpPr>
          <p:nvPr/>
        </p:nvSpPr>
        <p:spPr bwMode="auto">
          <a:xfrm rot="21588453">
            <a:off x="2678113" y="5032524"/>
            <a:ext cx="550862" cy="0"/>
          </a:xfrm>
          <a:prstGeom prst="line">
            <a:avLst/>
          </a:prstGeom>
          <a:noFill/>
          <a:ln w="28575">
            <a:solidFill>
              <a:srgbClr val="009900"/>
            </a:solidFill>
            <a:round/>
            <a:headEnd/>
            <a:tailEnd type="triangle" w="med" len="med"/>
          </a:ln>
        </p:spPr>
        <p:txBody>
          <a:bodyPr wrap="none" anchor="ctr"/>
          <a:lstStyle/>
          <a:p>
            <a:endParaRPr lang="en-US"/>
          </a:p>
        </p:txBody>
      </p:sp>
      <p:sp>
        <p:nvSpPr>
          <p:cNvPr id="31" name="Line 74">
            <a:extLst>
              <a:ext uri="{FF2B5EF4-FFF2-40B4-BE49-F238E27FC236}">
                <a16:creationId xmlns:a16="http://schemas.microsoft.com/office/drawing/2014/main" id="{674829C0-5EF4-2248-888E-F17F6AC9C2B5}"/>
              </a:ext>
            </a:extLst>
          </p:cNvPr>
          <p:cNvSpPr>
            <a:spLocks noChangeAspect="1" noChangeShapeType="1"/>
          </p:cNvSpPr>
          <p:nvPr/>
        </p:nvSpPr>
        <p:spPr bwMode="auto">
          <a:xfrm rot="21588453">
            <a:off x="2678113" y="5032524"/>
            <a:ext cx="1009650" cy="0"/>
          </a:xfrm>
          <a:prstGeom prst="line">
            <a:avLst/>
          </a:prstGeom>
          <a:noFill/>
          <a:ln w="28575">
            <a:solidFill>
              <a:srgbClr val="009900"/>
            </a:solidFill>
            <a:round/>
            <a:headEnd/>
            <a:tailEnd/>
          </a:ln>
        </p:spPr>
        <p:txBody>
          <a:bodyPr wrap="none" anchor="ctr"/>
          <a:lstStyle/>
          <a:p>
            <a:endParaRPr lang="en-US"/>
          </a:p>
        </p:txBody>
      </p:sp>
      <p:sp>
        <p:nvSpPr>
          <p:cNvPr id="32" name="Line 75">
            <a:extLst>
              <a:ext uri="{FF2B5EF4-FFF2-40B4-BE49-F238E27FC236}">
                <a16:creationId xmlns:a16="http://schemas.microsoft.com/office/drawing/2014/main" id="{CE5D0375-8F8A-0D4E-8BA8-0C2C79A3661A}"/>
              </a:ext>
            </a:extLst>
          </p:cNvPr>
          <p:cNvSpPr>
            <a:spLocks noChangeAspect="1" noChangeShapeType="1"/>
          </p:cNvSpPr>
          <p:nvPr/>
        </p:nvSpPr>
        <p:spPr bwMode="auto">
          <a:xfrm rot="18721959">
            <a:off x="3586957" y="4823768"/>
            <a:ext cx="563563" cy="0"/>
          </a:xfrm>
          <a:prstGeom prst="line">
            <a:avLst/>
          </a:prstGeom>
          <a:noFill/>
          <a:ln w="28575">
            <a:solidFill>
              <a:srgbClr val="009900"/>
            </a:solidFill>
            <a:round/>
            <a:headEnd/>
            <a:tailEnd type="triangle" w="med" len="med"/>
          </a:ln>
        </p:spPr>
        <p:txBody>
          <a:bodyPr wrap="none" anchor="ctr"/>
          <a:lstStyle/>
          <a:p>
            <a:endParaRPr lang="en-US"/>
          </a:p>
        </p:txBody>
      </p:sp>
      <p:sp>
        <p:nvSpPr>
          <p:cNvPr id="33" name="Line 76">
            <a:extLst>
              <a:ext uri="{FF2B5EF4-FFF2-40B4-BE49-F238E27FC236}">
                <a16:creationId xmlns:a16="http://schemas.microsoft.com/office/drawing/2014/main" id="{CD888CEB-D978-8B4D-8614-5E827BB638F6}"/>
              </a:ext>
            </a:extLst>
          </p:cNvPr>
          <p:cNvSpPr>
            <a:spLocks noChangeAspect="1" noChangeShapeType="1"/>
          </p:cNvSpPr>
          <p:nvPr/>
        </p:nvSpPr>
        <p:spPr bwMode="auto">
          <a:xfrm rot="18721959">
            <a:off x="3527426" y="4651524"/>
            <a:ext cx="1031875" cy="0"/>
          </a:xfrm>
          <a:prstGeom prst="line">
            <a:avLst/>
          </a:prstGeom>
          <a:noFill/>
          <a:ln w="28575">
            <a:solidFill>
              <a:srgbClr val="009900"/>
            </a:solidFill>
            <a:round/>
            <a:headEnd/>
            <a:tailEnd/>
          </a:ln>
        </p:spPr>
        <p:txBody>
          <a:bodyPr wrap="none" anchor="ctr"/>
          <a:lstStyle/>
          <a:p>
            <a:endParaRPr lang="en-US"/>
          </a:p>
        </p:txBody>
      </p:sp>
      <p:sp>
        <p:nvSpPr>
          <p:cNvPr id="34" name="Freeform 77">
            <a:extLst>
              <a:ext uri="{FF2B5EF4-FFF2-40B4-BE49-F238E27FC236}">
                <a16:creationId xmlns:a16="http://schemas.microsoft.com/office/drawing/2014/main" id="{1BF400C1-5408-B342-896A-45AEB17F5F48}"/>
              </a:ext>
            </a:extLst>
          </p:cNvPr>
          <p:cNvSpPr>
            <a:spLocks noChangeAspect="1"/>
          </p:cNvSpPr>
          <p:nvPr/>
        </p:nvSpPr>
        <p:spPr bwMode="auto">
          <a:xfrm rot="8269135" flipH="1" flipV="1">
            <a:off x="3802063" y="5818337"/>
            <a:ext cx="88900" cy="68263"/>
          </a:xfrm>
          <a:custGeom>
            <a:avLst/>
            <a:gdLst>
              <a:gd name="T0" fmla="*/ 0 w 352"/>
              <a:gd name="T1" fmla="*/ 68263 h 302"/>
              <a:gd name="T2" fmla="*/ 27276 w 352"/>
              <a:gd name="T3" fmla="*/ 66455 h 302"/>
              <a:gd name="T4" fmla="*/ 50511 w 352"/>
              <a:gd name="T5" fmla="*/ 58317 h 302"/>
              <a:gd name="T6" fmla="*/ 60614 w 352"/>
              <a:gd name="T7" fmla="*/ 45659 h 302"/>
              <a:gd name="T8" fmla="*/ 63644 w 352"/>
              <a:gd name="T9" fmla="*/ 22152 h 302"/>
              <a:gd name="T10" fmla="*/ 53542 w 352"/>
              <a:gd name="T11" fmla="*/ 7685 h 302"/>
              <a:gd name="T12" fmla="*/ 37378 w 352"/>
              <a:gd name="T13" fmla="*/ 452 h 302"/>
              <a:gd name="T14" fmla="*/ 24245 w 352"/>
              <a:gd name="T15" fmla="*/ 5651 h 302"/>
              <a:gd name="T16" fmla="*/ 13133 w 352"/>
              <a:gd name="T17" fmla="*/ 21247 h 302"/>
              <a:gd name="T18" fmla="*/ 14143 w 352"/>
              <a:gd name="T19" fmla="*/ 42947 h 302"/>
              <a:gd name="T20" fmla="*/ 27276 w 352"/>
              <a:gd name="T21" fmla="*/ 58317 h 302"/>
              <a:gd name="T22" fmla="*/ 54552 w 352"/>
              <a:gd name="T23" fmla="*/ 65551 h 302"/>
              <a:gd name="T24" fmla="*/ 88900 w 352"/>
              <a:gd name="T25" fmla="*/ 68263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grpSp>
        <p:nvGrpSpPr>
          <p:cNvPr id="35" name="Group 78">
            <a:extLst>
              <a:ext uri="{FF2B5EF4-FFF2-40B4-BE49-F238E27FC236}">
                <a16:creationId xmlns:a16="http://schemas.microsoft.com/office/drawing/2014/main" id="{39E38EDA-8C73-814F-AFCD-213313FFA992}"/>
              </a:ext>
            </a:extLst>
          </p:cNvPr>
          <p:cNvGrpSpPr>
            <a:grpSpLocks/>
          </p:cNvGrpSpPr>
          <p:nvPr/>
        </p:nvGrpSpPr>
        <p:grpSpPr bwMode="auto">
          <a:xfrm rot="831635">
            <a:off x="4421188" y="2956074"/>
            <a:ext cx="1397000" cy="1403350"/>
            <a:chOff x="1624" y="607"/>
            <a:chExt cx="1218" cy="1362"/>
          </a:xfrm>
        </p:grpSpPr>
        <p:sp>
          <p:nvSpPr>
            <p:cNvPr id="36" name="Line 79">
              <a:extLst>
                <a:ext uri="{FF2B5EF4-FFF2-40B4-BE49-F238E27FC236}">
                  <a16:creationId xmlns:a16="http://schemas.microsoft.com/office/drawing/2014/main" id="{BF04616A-8A5D-4B4A-9D9A-5420B83FCB6B}"/>
                </a:ext>
              </a:extLst>
            </p:cNvPr>
            <p:cNvSpPr>
              <a:spLocks noChangeShapeType="1"/>
            </p:cNvSpPr>
            <p:nvPr/>
          </p:nvSpPr>
          <p:spPr bwMode="auto">
            <a:xfrm rot="3467527" flipH="1" flipV="1">
              <a:off x="2156" y="981"/>
              <a:ext cx="208" cy="1164"/>
            </a:xfrm>
            <a:prstGeom prst="line">
              <a:avLst/>
            </a:prstGeom>
            <a:noFill/>
            <a:ln w="38100">
              <a:solidFill>
                <a:srgbClr val="FF6600"/>
              </a:solidFill>
              <a:prstDash val="sysDot"/>
              <a:round/>
              <a:headEnd/>
              <a:tailEnd/>
            </a:ln>
          </p:spPr>
          <p:txBody>
            <a:bodyPr/>
            <a:lstStyle/>
            <a:p>
              <a:endParaRPr lang="en-US"/>
            </a:p>
          </p:txBody>
        </p:sp>
        <p:sp>
          <p:nvSpPr>
            <p:cNvPr id="37" name="Line 80">
              <a:extLst>
                <a:ext uri="{FF2B5EF4-FFF2-40B4-BE49-F238E27FC236}">
                  <a16:creationId xmlns:a16="http://schemas.microsoft.com/office/drawing/2014/main" id="{53B36B01-EEC8-1A42-8B35-EAB7919F5016}"/>
                </a:ext>
              </a:extLst>
            </p:cNvPr>
            <p:cNvSpPr>
              <a:spLocks noChangeShapeType="1"/>
            </p:cNvSpPr>
            <p:nvPr/>
          </p:nvSpPr>
          <p:spPr bwMode="auto">
            <a:xfrm rot="326890" flipH="1" flipV="1">
              <a:off x="1624" y="785"/>
              <a:ext cx="277" cy="1184"/>
            </a:xfrm>
            <a:prstGeom prst="line">
              <a:avLst/>
            </a:prstGeom>
            <a:noFill/>
            <a:ln w="38100">
              <a:solidFill>
                <a:srgbClr val="FF6600"/>
              </a:solidFill>
              <a:prstDash val="sysDot"/>
              <a:round/>
              <a:headEnd/>
              <a:tailEnd/>
            </a:ln>
          </p:spPr>
          <p:txBody>
            <a:bodyPr/>
            <a:lstStyle/>
            <a:p>
              <a:endParaRPr lang="en-US"/>
            </a:p>
          </p:txBody>
        </p:sp>
        <p:sp>
          <p:nvSpPr>
            <p:cNvPr id="38" name="Oval 81">
              <a:extLst>
                <a:ext uri="{FF2B5EF4-FFF2-40B4-BE49-F238E27FC236}">
                  <a16:creationId xmlns:a16="http://schemas.microsoft.com/office/drawing/2014/main" id="{79FE8DB8-66B0-1C43-BE16-980B0B650848}"/>
                </a:ext>
              </a:extLst>
            </p:cNvPr>
            <p:cNvSpPr>
              <a:spLocks noChangeArrowheads="1"/>
            </p:cNvSpPr>
            <p:nvPr/>
          </p:nvSpPr>
          <p:spPr bwMode="auto">
            <a:xfrm rot="1234859">
              <a:off x="1669" y="761"/>
              <a:ext cx="1076" cy="320"/>
            </a:xfrm>
            <a:prstGeom prst="ellipse">
              <a:avLst/>
            </a:prstGeom>
            <a:noFill/>
            <a:ln w="38100">
              <a:solidFill>
                <a:srgbClr val="FF6600"/>
              </a:solidFill>
              <a:prstDash val="sysDot"/>
              <a:round/>
              <a:headEnd/>
              <a:tailEnd/>
            </a:ln>
          </p:spPr>
          <p:txBody>
            <a:bodyPr wrap="none" anchor="ctr"/>
            <a:lstStyle/>
            <a:p>
              <a:endParaRPr lang="ja-JP" altLang="en-US"/>
            </a:p>
          </p:txBody>
        </p:sp>
        <p:sp>
          <p:nvSpPr>
            <p:cNvPr id="39" name="Line 82">
              <a:extLst>
                <a:ext uri="{FF2B5EF4-FFF2-40B4-BE49-F238E27FC236}">
                  <a16:creationId xmlns:a16="http://schemas.microsoft.com/office/drawing/2014/main" id="{DB71ADDC-4C32-2E43-AC5B-F1E94CAD7C71}"/>
                </a:ext>
              </a:extLst>
            </p:cNvPr>
            <p:cNvSpPr>
              <a:spLocks noChangeShapeType="1"/>
            </p:cNvSpPr>
            <p:nvPr/>
          </p:nvSpPr>
          <p:spPr bwMode="auto">
            <a:xfrm rot="326890" flipV="1">
              <a:off x="1912" y="607"/>
              <a:ext cx="319" cy="1327"/>
            </a:xfrm>
            <a:prstGeom prst="line">
              <a:avLst/>
            </a:prstGeom>
            <a:noFill/>
            <a:ln w="38100">
              <a:solidFill>
                <a:srgbClr val="FF6600"/>
              </a:solidFill>
              <a:prstDash val="sysDot"/>
              <a:round/>
              <a:headEnd/>
              <a:tailEnd type="triangle" w="med" len="med"/>
            </a:ln>
          </p:spPr>
          <p:txBody>
            <a:bodyPr/>
            <a:lstStyle/>
            <a:p>
              <a:endParaRPr lang="en-US"/>
            </a:p>
          </p:txBody>
        </p:sp>
      </p:grpSp>
      <p:graphicFrame>
        <p:nvGraphicFramePr>
          <p:cNvPr id="40" name="Object 2">
            <a:extLst>
              <a:ext uri="{FF2B5EF4-FFF2-40B4-BE49-F238E27FC236}">
                <a16:creationId xmlns:a16="http://schemas.microsoft.com/office/drawing/2014/main" id="{AB04F8C8-269E-734A-8ACE-422F2912B1FE}"/>
              </a:ext>
            </a:extLst>
          </p:cNvPr>
          <p:cNvGraphicFramePr>
            <a:graphicFrameLocks noChangeAspect="1"/>
          </p:cNvGraphicFramePr>
          <p:nvPr/>
        </p:nvGraphicFramePr>
        <p:xfrm>
          <a:off x="5119689" y="2710011"/>
          <a:ext cx="606425" cy="407988"/>
        </p:xfrm>
        <a:graphic>
          <a:graphicData uri="http://schemas.openxmlformats.org/presentationml/2006/ole">
            <mc:AlternateContent xmlns:mc="http://schemas.openxmlformats.org/markup-compatibility/2006">
              <mc:Choice xmlns:v="urn:schemas-microsoft-com:vml" Requires="v">
                <p:oleObj spid="_x0000_s245798" name="Equation" r:id="rId3" imgW="304560" imgH="228600" progId="">
                  <p:embed/>
                </p:oleObj>
              </mc:Choice>
              <mc:Fallback>
                <p:oleObj name="Equation" r:id="rId3" imgW="304560" imgH="228600" progId="">
                  <p:embed/>
                  <p:pic>
                    <p:nvPicPr>
                      <p:cNvPr id="7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9689" y="2710011"/>
                        <a:ext cx="606425" cy="4079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41" name="Group 84">
            <a:extLst>
              <a:ext uri="{FF2B5EF4-FFF2-40B4-BE49-F238E27FC236}">
                <a16:creationId xmlns:a16="http://schemas.microsoft.com/office/drawing/2014/main" id="{30797202-E20A-254B-907D-CCB0D8DE06F7}"/>
              </a:ext>
            </a:extLst>
          </p:cNvPr>
          <p:cNvGrpSpPr>
            <a:grpSpLocks/>
          </p:cNvGrpSpPr>
          <p:nvPr/>
        </p:nvGrpSpPr>
        <p:grpSpPr bwMode="auto">
          <a:xfrm>
            <a:off x="3300413" y="3316436"/>
            <a:ext cx="1636712" cy="3136900"/>
            <a:chOff x="818" y="1104"/>
            <a:chExt cx="1426" cy="3046"/>
          </a:xfrm>
        </p:grpSpPr>
        <p:grpSp>
          <p:nvGrpSpPr>
            <p:cNvPr id="42" name="Group 85">
              <a:extLst>
                <a:ext uri="{FF2B5EF4-FFF2-40B4-BE49-F238E27FC236}">
                  <a16:creationId xmlns:a16="http://schemas.microsoft.com/office/drawing/2014/main" id="{099857B4-296B-194A-9A86-356BD12F292D}"/>
                </a:ext>
              </a:extLst>
            </p:cNvPr>
            <p:cNvGrpSpPr>
              <a:grpSpLocks/>
            </p:cNvGrpSpPr>
            <p:nvPr/>
          </p:nvGrpSpPr>
          <p:grpSpPr bwMode="auto">
            <a:xfrm>
              <a:off x="818" y="3444"/>
              <a:ext cx="549" cy="706"/>
              <a:chOff x="818" y="3444"/>
              <a:chExt cx="549" cy="706"/>
            </a:xfrm>
          </p:grpSpPr>
          <p:sp>
            <p:nvSpPr>
              <p:cNvPr id="51" name="Line 86">
                <a:extLst>
                  <a:ext uri="{FF2B5EF4-FFF2-40B4-BE49-F238E27FC236}">
                    <a16:creationId xmlns:a16="http://schemas.microsoft.com/office/drawing/2014/main" id="{A21A8B0E-A904-B44D-AE66-6907DF792686}"/>
                  </a:ext>
                </a:extLst>
              </p:cNvPr>
              <p:cNvSpPr>
                <a:spLocks noChangeAspect="1" noChangeShapeType="1"/>
              </p:cNvSpPr>
              <p:nvPr/>
            </p:nvSpPr>
            <p:spPr bwMode="auto">
              <a:xfrm rot="12836131" flipV="1">
                <a:off x="818" y="3444"/>
                <a:ext cx="283" cy="706"/>
              </a:xfrm>
              <a:prstGeom prst="line">
                <a:avLst/>
              </a:prstGeom>
              <a:noFill/>
              <a:ln w="12700">
                <a:solidFill>
                  <a:schemeClr val="tx1"/>
                </a:solidFill>
                <a:round/>
                <a:headEnd/>
                <a:tailEnd type="triangle" w="med" len="med"/>
              </a:ln>
            </p:spPr>
            <p:txBody>
              <a:bodyPr/>
              <a:lstStyle/>
              <a:p>
                <a:endParaRPr lang="en-US"/>
              </a:p>
            </p:txBody>
          </p:sp>
          <p:sp>
            <p:nvSpPr>
              <p:cNvPr id="52" name="Line 87">
                <a:extLst>
                  <a:ext uri="{FF2B5EF4-FFF2-40B4-BE49-F238E27FC236}">
                    <a16:creationId xmlns:a16="http://schemas.microsoft.com/office/drawing/2014/main" id="{AE9AF3EE-3215-1643-8026-0461D3EB11D6}"/>
                  </a:ext>
                </a:extLst>
              </p:cNvPr>
              <p:cNvSpPr>
                <a:spLocks noChangeAspect="1" noChangeShapeType="1"/>
              </p:cNvSpPr>
              <p:nvPr/>
            </p:nvSpPr>
            <p:spPr bwMode="auto">
              <a:xfrm rot="12836131" flipV="1">
                <a:off x="987" y="3495"/>
                <a:ext cx="141" cy="565"/>
              </a:xfrm>
              <a:prstGeom prst="line">
                <a:avLst/>
              </a:prstGeom>
              <a:noFill/>
              <a:ln w="9525">
                <a:solidFill>
                  <a:schemeClr val="tx1"/>
                </a:solidFill>
                <a:round/>
                <a:headEnd/>
                <a:tailEnd type="triangle" w="med" len="med"/>
              </a:ln>
            </p:spPr>
            <p:txBody>
              <a:bodyPr/>
              <a:lstStyle/>
              <a:p>
                <a:endParaRPr lang="en-US"/>
              </a:p>
            </p:txBody>
          </p:sp>
          <p:sp>
            <p:nvSpPr>
              <p:cNvPr id="53" name="Line 88">
                <a:extLst>
                  <a:ext uri="{FF2B5EF4-FFF2-40B4-BE49-F238E27FC236}">
                    <a16:creationId xmlns:a16="http://schemas.microsoft.com/office/drawing/2014/main" id="{A8FCECD1-5C22-C449-A730-3E87D73EFAA7}"/>
                  </a:ext>
                </a:extLst>
              </p:cNvPr>
              <p:cNvSpPr>
                <a:spLocks noChangeAspect="1" noChangeShapeType="1"/>
              </p:cNvSpPr>
              <p:nvPr/>
            </p:nvSpPr>
            <p:spPr bwMode="auto">
              <a:xfrm rot="12836131" flipV="1">
                <a:off x="1023" y="3507"/>
                <a:ext cx="188" cy="282"/>
              </a:xfrm>
              <a:prstGeom prst="line">
                <a:avLst/>
              </a:prstGeom>
              <a:noFill/>
              <a:ln w="9525">
                <a:solidFill>
                  <a:schemeClr val="tx1"/>
                </a:solidFill>
                <a:round/>
                <a:headEnd/>
                <a:tailEnd type="triangle" w="med" len="med"/>
              </a:ln>
            </p:spPr>
            <p:txBody>
              <a:bodyPr/>
              <a:lstStyle/>
              <a:p>
                <a:endParaRPr lang="en-US"/>
              </a:p>
            </p:txBody>
          </p:sp>
          <p:sp>
            <p:nvSpPr>
              <p:cNvPr id="54" name="Line 89">
                <a:extLst>
                  <a:ext uri="{FF2B5EF4-FFF2-40B4-BE49-F238E27FC236}">
                    <a16:creationId xmlns:a16="http://schemas.microsoft.com/office/drawing/2014/main" id="{9AB067A6-4A17-5E41-83D9-25B9B81E1B10}"/>
                  </a:ext>
                </a:extLst>
              </p:cNvPr>
              <p:cNvSpPr>
                <a:spLocks noChangeAspect="1" noChangeShapeType="1"/>
              </p:cNvSpPr>
              <p:nvPr/>
            </p:nvSpPr>
            <p:spPr bwMode="auto">
              <a:xfrm rot="12836131" flipV="1">
                <a:off x="950" y="3484"/>
                <a:ext cx="282" cy="236"/>
              </a:xfrm>
              <a:prstGeom prst="line">
                <a:avLst/>
              </a:prstGeom>
              <a:noFill/>
              <a:ln w="9525">
                <a:solidFill>
                  <a:schemeClr val="tx1"/>
                </a:solidFill>
                <a:round/>
                <a:headEnd/>
                <a:tailEnd type="triangle" w="med" len="med"/>
              </a:ln>
            </p:spPr>
            <p:txBody>
              <a:bodyPr/>
              <a:lstStyle/>
              <a:p>
                <a:endParaRPr lang="en-US"/>
              </a:p>
            </p:txBody>
          </p:sp>
          <p:sp>
            <p:nvSpPr>
              <p:cNvPr id="55" name="Line 90">
                <a:extLst>
                  <a:ext uri="{FF2B5EF4-FFF2-40B4-BE49-F238E27FC236}">
                    <a16:creationId xmlns:a16="http://schemas.microsoft.com/office/drawing/2014/main" id="{2975835E-BA7D-934C-B603-2AB9C9B2398F}"/>
                  </a:ext>
                </a:extLst>
              </p:cNvPr>
              <p:cNvSpPr>
                <a:spLocks noChangeAspect="1" noChangeShapeType="1"/>
              </p:cNvSpPr>
              <p:nvPr/>
            </p:nvSpPr>
            <p:spPr bwMode="auto">
              <a:xfrm rot="12836131" flipV="1">
                <a:off x="1126" y="3585"/>
                <a:ext cx="47" cy="283"/>
              </a:xfrm>
              <a:prstGeom prst="line">
                <a:avLst/>
              </a:prstGeom>
              <a:noFill/>
              <a:ln w="9525">
                <a:solidFill>
                  <a:schemeClr val="tx1"/>
                </a:solidFill>
                <a:round/>
                <a:headEnd/>
                <a:tailEnd type="triangle" w="med" len="med"/>
              </a:ln>
            </p:spPr>
            <p:txBody>
              <a:bodyPr/>
              <a:lstStyle/>
              <a:p>
                <a:endParaRPr lang="en-US"/>
              </a:p>
            </p:txBody>
          </p:sp>
          <p:sp>
            <p:nvSpPr>
              <p:cNvPr id="56" name="Line 91">
                <a:extLst>
                  <a:ext uri="{FF2B5EF4-FFF2-40B4-BE49-F238E27FC236}">
                    <a16:creationId xmlns:a16="http://schemas.microsoft.com/office/drawing/2014/main" id="{74EECD58-F81E-1648-8D3F-3CDB3B2CA4E9}"/>
                  </a:ext>
                </a:extLst>
              </p:cNvPr>
              <p:cNvSpPr>
                <a:spLocks noChangeAspect="1" noChangeShapeType="1"/>
              </p:cNvSpPr>
              <p:nvPr/>
            </p:nvSpPr>
            <p:spPr bwMode="auto">
              <a:xfrm flipH="1">
                <a:off x="1073" y="3628"/>
                <a:ext cx="188" cy="330"/>
              </a:xfrm>
              <a:prstGeom prst="line">
                <a:avLst/>
              </a:prstGeom>
              <a:noFill/>
              <a:ln w="9525">
                <a:solidFill>
                  <a:schemeClr val="tx1"/>
                </a:solidFill>
                <a:round/>
                <a:headEnd/>
                <a:tailEnd type="triangle" w="med" len="med"/>
              </a:ln>
            </p:spPr>
            <p:txBody>
              <a:bodyPr/>
              <a:lstStyle/>
              <a:p>
                <a:endParaRPr lang="en-US"/>
              </a:p>
            </p:txBody>
          </p:sp>
          <p:sp>
            <p:nvSpPr>
              <p:cNvPr id="57" name="Oval 92">
                <a:extLst>
                  <a:ext uri="{FF2B5EF4-FFF2-40B4-BE49-F238E27FC236}">
                    <a16:creationId xmlns:a16="http://schemas.microsoft.com/office/drawing/2014/main" id="{A14D87D0-D136-8847-8982-A66BECDEAB7E}"/>
                  </a:ext>
                </a:extLst>
              </p:cNvPr>
              <p:cNvSpPr>
                <a:spLocks noChangeAspect="1" noChangeArrowheads="1"/>
              </p:cNvSpPr>
              <p:nvPr/>
            </p:nvSpPr>
            <p:spPr bwMode="auto">
              <a:xfrm flipH="1">
                <a:off x="1175" y="3526"/>
                <a:ext cx="192" cy="192"/>
              </a:xfrm>
              <a:prstGeom prst="ellipse">
                <a:avLst/>
              </a:prstGeom>
              <a:solidFill>
                <a:srgbClr val="FF0000"/>
              </a:solidFill>
              <a:ln w="9525">
                <a:noFill/>
                <a:round/>
                <a:headEnd/>
                <a:tailEnd/>
              </a:ln>
            </p:spPr>
            <p:txBody>
              <a:bodyPr wrap="none" anchor="ctr"/>
              <a:lstStyle/>
              <a:p>
                <a:endParaRPr lang="ja-JP" altLang="en-US"/>
              </a:p>
            </p:txBody>
          </p:sp>
        </p:grpSp>
        <p:grpSp>
          <p:nvGrpSpPr>
            <p:cNvPr id="43" name="Group 93">
              <a:extLst>
                <a:ext uri="{FF2B5EF4-FFF2-40B4-BE49-F238E27FC236}">
                  <a16:creationId xmlns:a16="http://schemas.microsoft.com/office/drawing/2014/main" id="{6F7E990A-E7B6-EB44-9DBB-5418053969C0}"/>
                </a:ext>
              </a:extLst>
            </p:cNvPr>
            <p:cNvGrpSpPr>
              <a:grpSpLocks/>
            </p:cNvGrpSpPr>
            <p:nvPr/>
          </p:nvGrpSpPr>
          <p:grpSpPr bwMode="auto">
            <a:xfrm>
              <a:off x="1737" y="1104"/>
              <a:ext cx="507" cy="960"/>
              <a:chOff x="1737" y="1104"/>
              <a:chExt cx="507" cy="960"/>
            </a:xfrm>
          </p:grpSpPr>
          <p:sp>
            <p:nvSpPr>
              <p:cNvPr id="44" name="Line 94">
                <a:extLst>
                  <a:ext uri="{FF2B5EF4-FFF2-40B4-BE49-F238E27FC236}">
                    <a16:creationId xmlns:a16="http://schemas.microsoft.com/office/drawing/2014/main" id="{4F5848A7-BB5D-6C4F-9471-F06A84F32536}"/>
                  </a:ext>
                </a:extLst>
              </p:cNvPr>
              <p:cNvSpPr>
                <a:spLocks noChangeShapeType="1"/>
              </p:cNvSpPr>
              <p:nvPr/>
            </p:nvSpPr>
            <p:spPr bwMode="auto">
              <a:xfrm flipV="1">
                <a:off x="1821" y="1386"/>
                <a:ext cx="0" cy="518"/>
              </a:xfrm>
              <a:prstGeom prst="line">
                <a:avLst/>
              </a:prstGeom>
              <a:noFill/>
              <a:ln w="9525">
                <a:solidFill>
                  <a:schemeClr val="tx1"/>
                </a:solidFill>
                <a:round/>
                <a:headEnd/>
                <a:tailEnd type="triangle" w="med" len="med"/>
              </a:ln>
            </p:spPr>
            <p:txBody>
              <a:bodyPr/>
              <a:lstStyle/>
              <a:p>
                <a:endParaRPr lang="en-US"/>
              </a:p>
            </p:txBody>
          </p:sp>
          <p:sp>
            <p:nvSpPr>
              <p:cNvPr id="45" name="Line 95">
                <a:extLst>
                  <a:ext uri="{FF2B5EF4-FFF2-40B4-BE49-F238E27FC236}">
                    <a16:creationId xmlns:a16="http://schemas.microsoft.com/office/drawing/2014/main" id="{84F09A65-9E92-2E49-A5E8-42BE6B2929C5}"/>
                  </a:ext>
                </a:extLst>
              </p:cNvPr>
              <p:cNvSpPr>
                <a:spLocks noChangeShapeType="1"/>
              </p:cNvSpPr>
              <p:nvPr/>
            </p:nvSpPr>
            <p:spPr bwMode="auto">
              <a:xfrm flipV="1">
                <a:off x="1821" y="1776"/>
                <a:ext cx="339" cy="175"/>
              </a:xfrm>
              <a:prstGeom prst="line">
                <a:avLst/>
              </a:prstGeom>
              <a:noFill/>
              <a:ln w="9525">
                <a:solidFill>
                  <a:schemeClr val="tx1"/>
                </a:solidFill>
                <a:round/>
                <a:headEnd/>
                <a:tailEnd type="triangle" w="med" len="med"/>
              </a:ln>
            </p:spPr>
            <p:txBody>
              <a:bodyPr/>
              <a:lstStyle/>
              <a:p>
                <a:endParaRPr lang="en-US"/>
              </a:p>
            </p:txBody>
          </p:sp>
          <p:sp>
            <p:nvSpPr>
              <p:cNvPr id="46" name="Line 96">
                <a:extLst>
                  <a:ext uri="{FF2B5EF4-FFF2-40B4-BE49-F238E27FC236}">
                    <a16:creationId xmlns:a16="http://schemas.microsoft.com/office/drawing/2014/main" id="{6739EF9D-E8C5-A145-8443-F675166A7AF5}"/>
                  </a:ext>
                </a:extLst>
              </p:cNvPr>
              <p:cNvSpPr>
                <a:spLocks noChangeAspect="1" noChangeShapeType="1"/>
              </p:cNvSpPr>
              <p:nvPr/>
            </p:nvSpPr>
            <p:spPr bwMode="auto">
              <a:xfrm flipV="1">
                <a:off x="1821" y="1104"/>
                <a:ext cx="423" cy="847"/>
              </a:xfrm>
              <a:prstGeom prst="line">
                <a:avLst/>
              </a:prstGeom>
              <a:noFill/>
              <a:ln w="12700">
                <a:solidFill>
                  <a:schemeClr val="tx1"/>
                </a:solidFill>
                <a:round/>
                <a:headEnd/>
                <a:tailEnd type="triangle" w="med" len="med"/>
              </a:ln>
            </p:spPr>
            <p:txBody>
              <a:bodyPr/>
              <a:lstStyle/>
              <a:p>
                <a:endParaRPr lang="en-US"/>
              </a:p>
            </p:txBody>
          </p:sp>
          <p:sp>
            <p:nvSpPr>
              <p:cNvPr id="47" name="Line 97">
                <a:extLst>
                  <a:ext uri="{FF2B5EF4-FFF2-40B4-BE49-F238E27FC236}">
                    <a16:creationId xmlns:a16="http://schemas.microsoft.com/office/drawing/2014/main" id="{802DF908-79D4-5E4D-8D43-613F48DA4895}"/>
                  </a:ext>
                </a:extLst>
              </p:cNvPr>
              <p:cNvSpPr>
                <a:spLocks noChangeAspect="1" noChangeShapeType="1"/>
              </p:cNvSpPr>
              <p:nvPr/>
            </p:nvSpPr>
            <p:spPr bwMode="auto">
              <a:xfrm flipV="1">
                <a:off x="1821" y="1386"/>
                <a:ext cx="141" cy="565"/>
              </a:xfrm>
              <a:prstGeom prst="line">
                <a:avLst/>
              </a:prstGeom>
              <a:noFill/>
              <a:ln w="9525">
                <a:solidFill>
                  <a:schemeClr val="tx1"/>
                </a:solidFill>
                <a:round/>
                <a:headEnd/>
                <a:tailEnd type="triangle" w="med" len="med"/>
              </a:ln>
            </p:spPr>
            <p:txBody>
              <a:bodyPr/>
              <a:lstStyle/>
              <a:p>
                <a:endParaRPr lang="en-US"/>
              </a:p>
            </p:txBody>
          </p:sp>
          <p:sp>
            <p:nvSpPr>
              <p:cNvPr id="48" name="Line 98">
                <a:extLst>
                  <a:ext uri="{FF2B5EF4-FFF2-40B4-BE49-F238E27FC236}">
                    <a16:creationId xmlns:a16="http://schemas.microsoft.com/office/drawing/2014/main" id="{EA93462B-AF20-E446-A38A-086BEF2774D7}"/>
                  </a:ext>
                </a:extLst>
              </p:cNvPr>
              <p:cNvSpPr>
                <a:spLocks noChangeAspect="1" noChangeShapeType="1"/>
              </p:cNvSpPr>
              <p:nvPr/>
            </p:nvSpPr>
            <p:spPr bwMode="auto">
              <a:xfrm flipV="1">
                <a:off x="1821" y="1669"/>
                <a:ext cx="188" cy="282"/>
              </a:xfrm>
              <a:prstGeom prst="line">
                <a:avLst/>
              </a:prstGeom>
              <a:noFill/>
              <a:ln w="9525">
                <a:solidFill>
                  <a:schemeClr val="tx1"/>
                </a:solidFill>
                <a:round/>
                <a:headEnd/>
                <a:tailEnd type="triangle" w="med" len="med"/>
              </a:ln>
            </p:spPr>
            <p:txBody>
              <a:bodyPr/>
              <a:lstStyle/>
              <a:p>
                <a:endParaRPr lang="en-US"/>
              </a:p>
            </p:txBody>
          </p:sp>
          <p:sp>
            <p:nvSpPr>
              <p:cNvPr id="49" name="Line 99">
                <a:extLst>
                  <a:ext uri="{FF2B5EF4-FFF2-40B4-BE49-F238E27FC236}">
                    <a16:creationId xmlns:a16="http://schemas.microsoft.com/office/drawing/2014/main" id="{0D786774-CA3F-C841-A173-258508A6EC2D}"/>
                  </a:ext>
                </a:extLst>
              </p:cNvPr>
              <p:cNvSpPr>
                <a:spLocks noChangeAspect="1" noChangeShapeType="1"/>
              </p:cNvSpPr>
              <p:nvPr/>
            </p:nvSpPr>
            <p:spPr bwMode="auto">
              <a:xfrm flipV="1">
                <a:off x="1821" y="1622"/>
                <a:ext cx="47" cy="282"/>
              </a:xfrm>
              <a:prstGeom prst="line">
                <a:avLst/>
              </a:prstGeom>
              <a:noFill/>
              <a:ln w="9525">
                <a:solidFill>
                  <a:schemeClr val="tx1"/>
                </a:solidFill>
                <a:round/>
                <a:headEnd/>
                <a:tailEnd type="triangle" w="med" len="med"/>
              </a:ln>
            </p:spPr>
            <p:txBody>
              <a:bodyPr/>
              <a:lstStyle/>
              <a:p>
                <a:endParaRPr lang="en-US"/>
              </a:p>
            </p:txBody>
          </p:sp>
          <p:sp>
            <p:nvSpPr>
              <p:cNvPr id="50" name="Oval 100">
                <a:extLst>
                  <a:ext uri="{FF2B5EF4-FFF2-40B4-BE49-F238E27FC236}">
                    <a16:creationId xmlns:a16="http://schemas.microsoft.com/office/drawing/2014/main" id="{9F7F8528-4091-9745-ADC9-5743C7C8378B}"/>
                  </a:ext>
                </a:extLst>
              </p:cNvPr>
              <p:cNvSpPr>
                <a:spLocks noChangeAspect="1" noChangeArrowheads="1"/>
              </p:cNvSpPr>
              <p:nvPr/>
            </p:nvSpPr>
            <p:spPr bwMode="auto">
              <a:xfrm flipH="1">
                <a:off x="1737" y="1872"/>
                <a:ext cx="192" cy="192"/>
              </a:xfrm>
              <a:prstGeom prst="ellipse">
                <a:avLst/>
              </a:prstGeom>
              <a:solidFill>
                <a:srgbClr val="FF0000"/>
              </a:solidFill>
              <a:ln w="9525">
                <a:noFill/>
                <a:round/>
                <a:headEnd/>
                <a:tailEnd/>
              </a:ln>
            </p:spPr>
            <p:txBody>
              <a:bodyPr wrap="none" anchor="ctr"/>
              <a:lstStyle/>
              <a:p>
                <a:endParaRPr lang="ja-JP" altLang="en-US"/>
              </a:p>
            </p:txBody>
          </p:sp>
        </p:grpSp>
      </p:grpSp>
      <p:sp>
        <p:nvSpPr>
          <p:cNvPr id="58" name="Rectangle 111">
            <a:extLst>
              <a:ext uri="{FF2B5EF4-FFF2-40B4-BE49-F238E27FC236}">
                <a16:creationId xmlns:a16="http://schemas.microsoft.com/office/drawing/2014/main" id="{8DC93CE8-5948-9148-8E54-286ECEA34C12}"/>
              </a:ext>
            </a:extLst>
          </p:cNvPr>
          <p:cNvSpPr>
            <a:spLocks noChangeArrowheads="1"/>
          </p:cNvSpPr>
          <p:nvPr/>
        </p:nvSpPr>
        <p:spPr bwMode="auto">
          <a:xfrm>
            <a:off x="1991544" y="2453890"/>
            <a:ext cx="4320480" cy="289310"/>
          </a:xfrm>
          <a:prstGeom prst="rect">
            <a:avLst/>
          </a:prstGeom>
          <a:noFill/>
          <a:ln w="12700">
            <a:solidFill>
              <a:schemeClr val="tx1"/>
            </a:solidFill>
            <a:prstDash val="sysDash"/>
            <a:miter lim="800000"/>
            <a:headEnd/>
            <a:tailEnd/>
          </a:ln>
        </p:spPr>
        <p:txBody>
          <a:bodyPr wrap="square">
            <a:spAutoFit/>
          </a:bodyPr>
          <a:lstStyle/>
          <a:p>
            <a:pPr>
              <a:lnSpc>
                <a:spcPct val="80000"/>
              </a:lnSpc>
              <a:spcBef>
                <a:spcPct val="20000"/>
              </a:spcBef>
              <a:buClr>
                <a:schemeClr val="folHlink"/>
              </a:buClr>
              <a:buSzPct val="90000"/>
              <a:buFont typeface="Wingdings" pitchFamily="2" charset="2"/>
              <a:buNone/>
            </a:pPr>
            <a:r>
              <a:rPr lang="en-US" altLang="ja-JP" sz="1600" b="1" dirty="0"/>
              <a:t>Yield in A+A collisions </a:t>
            </a:r>
            <a:r>
              <a:rPr lang="en-US" altLang="ja-JP" sz="1600" b="1" dirty="0">
                <a:sym typeface="Symbol" pitchFamily="18" charset="2"/>
              </a:rPr>
              <a:t></a:t>
            </a:r>
            <a:r>
              <a:rPr lang="en-US" altLang="ja-JP" sz="1600" b="1" dirty="0"/>
              <a:t> </a:t>
            </a:r>
            <a:r>
              <a:rPr lang="en-US" altLang="ja-JP" sz="1600" b="1" dirty="0" err="1"/>
              <a:t>Ncoll</a:t>
            </a:r>
            <a:r>
              <a:rPr lang="en-US" altLang="ja-JP" sz="1600" b="1" dirty="0"/>
              <a:t> </a:t>
            </a:r>
            <a:r>
              <a:rPr lang="en-US" altLang="ja-JP" sz="1600" b="1" dirty="0">
                <a:sym typeface="Symbol" pitchFamily="18" charset="2"/>
              </a:rPr>
              <a:t> </a:t>
            </a:r>
            <a:r>
              <a:rPr lang="en-US" altLang="ja-JP" sz="1600" b="1" dirty="0" err="1"/>
              <a:t>p+p</a:t>
            </a:r>
            <a:r>
              <a:rPr lang="en-US" altLang="ja-JP" sz="1600" b="1" dirty="0"/>
              <a:t> collisions</a:t>
            </a:r>
          </a:p>
        </p:txBody>
      </p:sp>
    </p:spTree>
    <p:extLst>
      <p:ext uri="{BB962C8B-B14F-4D97-AF65-F5344CB8AC3E}">
        <p14:creationId xmlns:p14="http://schemas.microsoft.com/office/powerpoint/2010/main" val="2284549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ECE99-F81D-9C4D-8658-26EC4B2C4D4B}"/>
              </a:ext>
            </a:extLst>
          </p:cNvPr>
          <p:cNvSpPr>
            <a:spLocks noGrp="1"/>
          </p:cNvSpPr>
          <p:nvPr>
            <p:ph type="title"/>
          </p:nvPr>
        </p:nvSpPr>
        <p:spPr/>
        <p:txBody>
          <a:bodyPr/>
          <a:lstStyle/>
          <a:p>
            <a:r>
              <a:rPr lang="en-US" altLang="ja-US" dirty="0"/>
              <a:t>Jets in QGP</a:t>
            </a:r>
            <a:endParaRPr kumimoji="1" lang="ja-US" altLang="en-US" dirty="0"/>
          </a:p>
        </p:txBody>
      </p:sp>
      <p:sp>
        <p:nvSpPr>
          <p:cNvPr id="3" name="コンテンツ プレースホルダー 2">
            <a:extLst>
              <a:ext uri="{FF2B5EF4-FFF2-40B4-BE49-F238E27FC236}">
                <a16:creationId xmlns:a16="http://schemas.microsoft.com/office/drawing/2014/main" id="{CDEEDAFF-917E-AB4E-8EA1-9719AAD8B730}"/>
              </a:ext>
            </a:extLst>
          </p:cNvPr>
          <p:cNvSpPr>
            <a:spLocks noGrp="1"/>
          </p:cNvSpPr>
          <p:nvPr>
            <p:ph idx="1"/>
          </p:nvPr>
        </p:nvSpPr>
        <p:spPr>
          <a:xfrm>
            <a:off x="838200" y="1290919"/>
            <a:ext cx="10515600" cy="918882"/>
          </a:xfrm>
        </p:spPr>
        <p:txBody>
          <a:bodyPr>
            <a:normAutofit fontScale="85000" lnSpcReduction="10000"/>
          </a:bodyPr>
          <a:lstStyle/>
          <a:p>
            <a:r>
              <a:rPr lang="en-US" altLang="ja-JP" dirty="0"/>
              <a:t>Hard scattered </a:t>
            </a:r>
            <a:r>
              <a:rPr lang="en-US" altLang="ja-JP" dirty="0" err="1"/>
              <a:t>partons</a:t>
            </a:r>
            <a:r>
              <a:rPr lang="en-US" altLang="ja-JP" dirty="0"/>
              <a:t> lose their energies in the QGP via gluon radiation or </a:t>
            </a:r>
            <a:r>
              <a:rPr lang="en-US" altLang="ja-JP" dirty="0" err="1"/>
              <a:t>parton</a:t>
            </a:r>
            <a:r>
              <a:rPr lang="en-US" altLang="ja-JP" dirty="0"/>
              <a:t> collisions</a:t>
            </a:r>
          </a:p>
          <a:p>
            <a:r>
              <a:rPr lang="en-US" altLang="ja-JP" dirty="0"/>
              <a:t>Jets that are fragments of the </a:t>
            </a:r>
            <a:r>
              <a:rPr lang="en-US" altLang="ja-JP" dirty="0" err="1"/>
              <a:t>partons</a:t>
            </a:r>
            <a:r>
              <a:rPr lang="en-US" altLang="ja-JP" dirty="0"/>
              <a:t> accordingly reduce their energies</a:t>
            </a:r>
            <a:endParaRPr lang="en-US" altLang="ja-US" dirty="0"/>
          </a:p>
        </p:txBody>
      </p:sp>
      <p:sp>
        <p:nvSpPr>
          <p:cNvPr id="4" name="日付プレースホルダー 3">
            <a:extLst>
              <a:ext uri="{FF2B5EF4-FFF2-40B4-BE49-F238E27FC236}">
                <a16:creationId xmlns:a16="http://schemas.microsoft.com/office/drawing/2014/main" id="{FF6323E0-C52C-AC45-B940-F7982F7A6285}"/>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DB7E7C06-8C34-B84F-9D81-C666214F9031}"/>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F58E5673-A42A-FA42-BA17-ED9EEF7C5CB5}"/>
              </a:ext>
            </a:extLst>
          </p:cNvPr>
          <p:cNvSpPr>
            <a:spLocks noGrp="1"/>
          </p:cNvSpPr>
          <p:nvPr>
            <p:ph type="sldNum" sz="quarter" idx="12"/>
          </p:nvPr>
        </p:nvSpPr>
        <p:spPr/>
        <p:txBody>
          <a:bodyPr/>
          <a:lstStyle/>
          <a:p>
            <a:fld id="{F9291847-EA59-7F4D-8477-4EA9F25CEBB2}" type="slidenum">
              <a:rPr kumimoji="1" lang="ja-US" altLang="en-US" smtClean="0"/>
              <a:pPr/>
              <a:t>31</a:t>
            </a:fld>
            <a:endParaRPr kumimoji="1" lang="ja-US" altLang="en-US"/>
          </a:p>
        </p:txBody>
      </p:sp>
      <p:grpSp>
        <p:nvGrpSpPr>
          <p:cNvPr id="7" name="Group 15">
            <a:extLst>
              <a:ext uri="{FF2B5EF4-FFF2-40B4-BE49-F238E27FC236}">
                <a16:creationId xmlns:a16="http://schemas.microsoft.com/office/drawing/2014/main" id="{344C4F53-64B8-6846-805F-5DD333017C4A}"/>
              </a:ext>
            </a:extLst>
          </p:cNvPr>
          <p:cNvGrpSpPr>
            <a:grpSpLocks/>
          </p:cNvGrpSpPr>
          <p:nvPr/>
        </p:nvGrpSpPr>
        <p:grpSpPr bwMode="auto">
          <a:xfrm>
            <a:off x="3451225" y="4327674"/>
            <a:ext cx="1066800" cy="1981200"/>
            <a:chOff x="912" y="2256"/>
            <a:chExt cx="672" cy="1248"/>
          </a:xfrm>
        </p:grpSpPr>
        <p:sp>
          <p:nvSpPr>
            <p:cNvPr id="8" name="Oval 16">
              <a:extLst>
                <a:ext uri="{FF2B5EF4-FFF2-40B4-BE49-F238E27FC236}">
                  <a16:creationId xmlns:a16="http://schemas.microsoft.com/office/drawing/2014/main" id="{AA24097B-9526-1242-A8EF-D14EA7A2F68E}"/>
                </a:ext>
              </a:extLst>
            </p:cNvPr>
            <p:cNvSpPr>
              <a:spLocks noChangeArrowheads="1"/>
            </p:cNvSpPr>
            <p:nvPr/>
          </p:nvSpPr>
          <p:spPr bwMode="auto">
            <a:xfrm>
              <a:off x="912" y="2256"/>
              <a:ext cx="672" cy="1248"/>
            </a:xfrm>
            <a:prstGeom prst="ellipse">
              <a:avLst/>
            </a:prstGeom>
            <a:gradFill rotWithShape="0">
              <a:gsLst>
                <a:gs pos="0">
                  <a:srgbClr val="FF5050"/>
                </a:gs>
                <a:gs pos="100000">
                  <a:srgbClr val="FFCC00"/>
                </a:gs>
              </a:gsLst>
              <a:path path="shape">
                <a:fillToRect l="50000" t="50000" r="50000" b="50000"/>
              </a:path>
            </a:gradFill>
            <a:ln w="9525">
              <a:noFill/>
              <a:round/>
              <a:headEnd/>
              <a:tailEnd/>
            </a:ln>
          </p:spPr>
          <p:txBody>
            <a:bodyPr wrap="none" anchor="ctr"/>
            <a:lstStyle/>
            <a:p>
              <a:pPr algn="ctr">
                <a:spcBef>
                  <a:spcPct val="50000"/>
                </a:spcBef>
              </a:pPr>
              <a:endParaRPr lang="ja-JP" altLang="en-US" sz="3200" b="1">
                <a:latin typeface="Arial Rounded MT Bold" pitchFamily="34" charset="0"/>
              </a:endParaRPr>
            </a:p>
          </p:txBody>
        </p:sp>
        <p:grpSp>
          <p:nvGrpSpPr>
            <p:cNvPr id="9" name="Group 17">
              <a:extLst>
                <a:ext uri="{FF2B5EF4-FFF2-40B4-BE49-F238E27FC236}">
                  <a16:creationId xmlns:a16="http://schemas.microsoft.com/office/drawing/2014/main" id="{B9E26FFF-539E-CF42-A36D-E6C3DA5EE173}"/>
                </a:ext>
              </a:extLst>
            </p:cNvPr>
            <p:cNvGrpSpPr>
              <a:grpSpLocks noChangeAspect="1"/>
            </p:cNvGrpSpPr>
            <p:nvPr/>
          </p:nvGrpSpPr>
          <p:grpSpPr bwMode="auto">
            <a:xfrm rot="-1619214">
              <a:off x="1140" y="2508"/>
              <a:ext cx="359" cy="48"/>
              <a:chOff x="804" y="3206"/>
              <a:chExt cx="2344" cy="314"/>
            </a:xfrm>
          </p:grpSpPr>
          <p:sp>
            <p:nvSpPr>
              <p:cNvPr id="34" name="Freeform 18">
                <a:extLst>
                  <a:ext uri="{FF2B5EF4-FFF2-40B4-BE49-F238E27FC236}">
                    <a16:creationId xmlns:a16="http://schemas.microsoft.com/office/drawing/2014/main" id="{9EE637AE-EF52-E94B-964F-8A53E5356213}"/>
                  </a:ext>
                </a:extLst>
              </p:cNvPr>
              <p:cNvSpPr>
                <a:spLocks noChangeAspect="1"/>
              </p:cNvSpPr>
              <p:nvPr/>
            </p:nvSpPr>
            <p:spPr bwMode="auto">
              <a:xfrm>
                <a:off x="804" y="321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5" name="Freeform 19">
                <a:extLst>
                  <a:ext uri="{FF2B5EF4-FFF2-40B4-BE49-F238E27FC236}">
                    <a16:creationId xmlns:a16="http://schemas.microsoft.com/office/drawing/2014/main" id="{4F12D018-BF31-3047-B27D-D27405A26A2E}"/>
                  </a:ext>
                </a:extLst>
              </p:cNvPr>
              <p:cNvSpPr>
                <a:spLocks noChangeAspect="1"/>
              </p:cNvSpPr>
              <p:nvPr/>
            </p:nvSpPr>
            <p:spPr bwMode="auto">
              <a:xfrm>
                <a:off x="1136" y="321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6" name="Freeform 20">
                <a:extLst>
                  <a:ext uri="{FF2B5EF4-FFF2-40B4-BE49-F238E27FC236}">
                    <a16:creationId xmlns:a16="http://schemas.microsoft.com/office/drawing/2014/main" id="{DD318237-B4ED-8A4B-BE64-4606603AC4A7}"/>
                  </a:ext>
                </a:extLst>
              </p:cNvPr>
              <p:cNvSpPr>
                <a:spLocks noChangeAspect="1"/>
              </p:cNvSpPr>
              <p:nvPr/>
            </p:nvSpPr>
            <p:spPr bwMode="auto">
              <a:xfrm>
                <a:off x="1468" y="3214"/>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7" name="Freeform 21">
                <a:extLst>
                  <a:ext uri="{FF2B5EF4-FFF2-40B4-BE49-F238E27FC236}">
                    <a16:creationId xmlns:a16="http://schemas.microsoft.com/office/drawing/2014/main" id="{8A7E3574-B33A-E34D-BE10-D23BCC32432A}"/>
                  </a:ext>
                </a:extLst>
              </p:cNvPr>
              <p:cNvSpPr>
                <a:spLocks noChangeAspect="1"/>
              </p:cNvSpPr>
              <p:nvPr/>
            </p:nvSpPr>
            <p:spPr bwMode="auto">
              <a:xfrm>
                <a:off x="1800" y="3212"/>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8" name="Freeform 22">
                <a:extLst>
                  <a:ext uri="{FF2B5EF4-FFF2-40B4-BE49-F238E27FC236}">
                    <a16:creationId xmlns:a16="http://schemas.microsoft.com/office/drawing/2014/main" id="{61142B8D-DF28-A149-9467-6246075D83C0}"/>
                  </a:ext>
                </a:extLst>
              </p:cNvPr>
              <p:cNvSpPr>
                <a:spLocks noChangeAspect="1"/>
              </p:cNvSpPr>
              <p:nvPr/>
            </p:nvSpPr>
            <p:spPr bwMode="auto">
              <a:xfrm>
                <a:off x="2132" y="3210"/>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9" name="Freeform 23">
                <a:extLst>
                  <a:ext uri="{FF2B5EF4-FFF2-40B4-BE49-F238E27FC236}">
                    <a16:creationId xmlns:a16="http://schemas.microsoft.com/office/drawing/2014/main" id="{341F53F0-2070-8246-A67B-25E815D6250F}"/>
                  </a:ext>
                </a:extLst>
              </p:cNvPr>
              <p:cNvSpPr>
                <a:spLocks noChangeAspect="1"/>
              </p:cNvSpPr>
              <p:nvPr/>
            </p:nvSpPr>
            <p:spPr bwMode="auto">
              <a:xfrm>
                <a:off x="2464" y="320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40" name="Freeform 24">
                <a:extLst>
                  <a:ext uri="{FF2B5EF4-FFF2-40B4-BE49-F238E27FC236}">
                    <a16:creationId xmlns:a16="http://schemas.microsoft.com/office/drawing/2014/main" id="{EF047523-1188-BC4F-A1B1-012FAADA5641}"/>
                  </a:ext>
                </a:extLst>
              </p:cNvPr>
              <p:cNvSpPr>
                <a:spLocks noChangeAspect="1"/>
              </p:cNvSpPr>
              <p:nvPr/>
            </p:nvSpPr>
            <p:spPr bwMode="auto">
              <a:xfrm>
                <a:off x="2796" y="320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grpSp>
        <p:grpSp>
          <p:nvGrpSpPr>
            <p:cNvPr id="10" name="Group 25">
              <a:extLst>
                <a:ext uri="{FF2B5EF4-FFF2-40B4-BE49-F238E27FC236}">
                  <a16:creationId xmlns:a16="http://schemas.microsoft.com/office/drawing/2014/main" id="{A689AC53-992B-B94C-B6DF-59C846D8EEC1}"/>
                </a:ext>
              </a:extLst>
            </p:cNvPr>
            <p:cNvGrpSpPr>
              <a:grpSpLocks noChangeAspect="1"/>
            </p:cNvGrpSpPr>
            <p:nvPr/>
          </p:nvGrpSpPr>
          <p:grpSpPr bwMode="auto">
            <a:xfrm rot="-3973978">
              <a:off x="1002" y="2467"/>
              <a:ext cx="359" cy="48"/>
              <a:chOff x="804" y="3206"/>
              <a:chExt cx="2344" cy="314"/>
            </a:xfrm>
          </p:grpSpPr>
          <p:sp>
            <p:nvSpPr>
              <p:cNvPr id="27" name="Freeform 26">
                <a:extLst>
                  <a:ext uri="{FF2B5EF4-FFF2-40B4-BE49-F238E27FC236}">
                    <a16:creationId xmlns:a16="http://schemas.microsoft.com/office/drawing/2014/main" id="{7C9FDB3B-A528-7D41-83E3-5A4BBF3C6589}"/>
                  </a:ext>
                </a:extLst>
              </p:cNvPr>
              <p:cNvSpPr>
                <a:spLocks noChangeAspect="1"/>
              </p:cNvSpPr>
              <p:nvPr/>
            </p:nvSpPr>
            <p:spPr bwMode="auto">
              <a:xfrm>
                <a:off x="804" y="321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28" name="Freeform 27">
                <a:extLst>
                  <a:ext uri="{FF2B5EF4-FFF2-40B4-BE49-F238E27FC236}">
                    <a16:creationId xmlns:a16="http://schemas.microsoft.com/office/drawing/2014/main" id="{908CCB1D-CCC7-6044-8BFE-7F139D2B26AC}"/>
                  </a:ext>
                </a:extLst>
              </p:cNvPr>
              <p:cNvSpPr>
                <a:spLocks noChangeAspect="1"/>
              </p:cNvSpPr>
              <p:nvPr/>
            </p:nvSpPr>
            <p:spPr bwMode="auto">
              <a:xfrm>
                <a:off x="1136" y="321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29" name="Freeform 28">
                <a:extLst>
                  <a:ext uri="{FF2B5EF4-FFF2-40B4-BE49-F238E27FC236}">
                    <a16:creationId xmlns:a16="http://schemas.microsoft.com/office/drawing/2014/main" id="{EF44E83E-EFF6-5C42-A68C-652E3FF17241}"/>
                  </a:ext>
                </a:extLst>
              </p:cNvPr>
              <p:cNvSpPr>
                <a:spLocks noChangeAspect="1"/>
              </p:cNvSpPr>
              <p:nvPr/>
            </p:nvSpPr>
            <p:spPr bwMode="auto">
              <a:xfrm>
                <a:off x="1468" y="3214"/>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0" name="Freeform 29">
                <a:extLst>
                  <a:ext uri="{FF2B5EF4-FFF2-40B4-BE49-F238E27FC236}">
                    <a16:creationId xmlns:a16="http://schemas.microsoft.com/office/drawing/2014/main" id="{DBDAEE85-EF3D-5540-BD94-C4756B975AF6}"/>
                  </a:ext>
                </a:extLst>
              </p:cNvPr>
              <p:cNvSpPr>
                <a:spLocks noChangeAspect="1"/>
              </p:cNvSpPr>
              <p:nvPr/>
            </p:nvSpPr>
            <p:spPr bwMode="auto">
              <a:xfrm>
                <a:off x="1800" y="3212"/>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1" name="Freeform 30">
                <a:extLst>
                  <a:ext uri="{FF2B5EF4-FFF2-40B4-BE49-F238E27FC236}">
                    <a16:creationId xmlns:a16="http://schemas.microsoft.com/office/drawing/2014/main" id="{CD33F1CE-0AB6-724D-9D32-9C3B1BAB760E}"/>
                  </a:ext>
                </a:extLst>
              </p:cNvPr>
              <p:cNvSpPr>
                <a:spLocks noChangeAspect="1"/>
              </p:cNvSpPr>
              <p:nvPr/>
            </p:nvSpPr>
            <p:spPr bwMode="auto">
              <a:xfrm>
                <a:off x="2132" y="3210"/>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2" name="Freeform 31">
                <a:extLst>
                  <a:ext uri="{FF2B5EF4-FFF2-40B4-BE49-F238E27FC236}">
                    <a16:creationId xmlns:a16="http://schemas.microsoft.com/office/drawing/2014/main" id="{72FFD2D4-FBC8-0245-A30C-2C4A92B32426}"/>
                  </a:ext>
                </a:extLst>
              </p:cNvPr>
              <p:cNvSpPr>
                <a:spLocks noChangeAspect="1"/>
              </p:cNvSpPr>
              <p:nvPr/>
            </p:nvSpPr>
            <p:spPr bwMode="auto">
              <a:xfrm>
                <a:off x="2464" y="320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3" name="Freeform 32">
                <a:extLst>
                  <a:ext uri="{FF2B5EF4-FFF2-40B4-BE49-F238E27FC236}">
                    <a16:creationId xmlns:a16="http://schemas.microsoft.com/office/drawing/2014/main" id="{328F6E39-F70F-EC4B-AEFE-08E17E28DF5F}"/>
                  </a:ext>
                </a:extLst>
              </p:cNvPr>
              <p:cNvSpPr>
                <a:spLocks noChangeAspect="1"/>
              </p:cNvSpPr>
              <p:nvPr/>
            </p:nvSpPr>
            <p:spPr bwMode="auto">
              <a:xfrm>
                <a:off x="2796" y="320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grpSp>
        <p:grpSp>
          <p:nvGrpSpPr>
            <p:cNvPr id="11" name="Group 33">
              <a:extLst>
                <a:ext uri="{FF2B5EF4-FFF2-40B4-BE49-F238E27FC236}">
                  <a16:creationId xmlns:a16="http://schemas.microsoft.com/office/drawing/2014/main" id="{41A12B2F-0624-5C45-9FC4-A0FB600E575C}"/>
                </a:ext>
              </a:extLst>
            </p:cNvPr>
            <p:cNvGrpSpPr>
              <a:grpSpLocks noChangeAspect="1"/>
            </p:cNvGrpSpPr>
            <p:nvPr/>
          </p:nvGrpSpPr>
          <p:grpSpPr bwMode="auto">
            <a:xfrm rot="9639400">
              <a:off x="1050" y="3102"/>
              <a:ext cx="359" cy="48"/>
              <a:chOff x="804" y="3206"/>
              <a:chExt cx="2344" cy="314"/>
            </a:xfrm>
          </p:grpSpPr>
          <p:sp>
            <p:nvSpPr>
              <p:cNvPr id="20" name="Freeform 34">
                <a:extLst>
                  <a:ext uri="{FF2B5EF4-FFF2-40B4-BE49-F238E27FC236}">
                    <a16:creationId xmlns:a16="http://schemas.microsoft.com/office/drawing/2014/main" id="{064F2EEC-36E9-4445-AC6F-87FE10B59133}"/>
                  </a:ext>
                </a:extLst>
              </p:cNvPr>
              <p:cNvSpPr>
                <a:spLocks noChangeAspect="1"/>
              </p:cNvSpPr>
              <p:nvPr/>
            </p:nvSpPr>
            <p:spPr bwMode="auto">
              <a:xfrm>
                <a:off x="804" y="321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21" name="Freeform 35">
                <a:extLst>
                  <a:ext uri="{FF2B5EF4-FFF2-40B4-BE49-F238E27FC236}">
                    <a16:creationId xmlns:a16="http://schemas.microsoft.com/office/drawing/2014/main" id="{70651052-F568-584F-8027-D9E98FD0A065}"/>
                  </a:ext>
                </a:extLst>
              </p:cNvPr>
              <p:cNvSpPr>
                <a:spLocks noChangeAspect="1"/>
              </p:cNvSpPr>
              <p:nvPr/>
            </p:nvSpPr>
            <p:spPr bwMode="auto">
              <a:xfrm>
                <a:off x="1136" y="321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22" name="Freeform 36">
                <a:extLst>
                  <a:ext uri="{FF2B5EF4-FFF2-40B4-BE49-F238E27FC236}">
                    <a16:creationId xmlns:a16="http://schemas.microsoft.com/office/drawing/2014/main" id="{740E5C63-B89F-7844-AB4E-7B55A710C9DD}"/>
                  </a:ext>
                </a:extLst>
              </p:cNvPr>
              <p:cNvSpPr>
                <a:spLocks noChangeAspect="1"/>
              </p:cNvSpPr>
              <p:nvPr/>
            </p:nvSpPr>
            <p:spPr bwMode="auto">
              <a:xfrm>
                <a:off x="1468" y="3214"/>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23" name="Freeform 37">
                <a:extLst>
                  <a:ext uri="{FF2B5EF4-FFF2-40B4-BE49-F238E27FC236}">
                    <a16:creationId xmlns:a16="http://schemas.microsoft.com/office/drawing/2014/main" id="{3CAE7276-79F8-2C43-8CA7-962A42FC0EA0}"/>
                  </a:ext>
                </a:extLst>
              </p:cNvPr>
              <p:cNvSpPr>
                <a:spLocks noChangeAspect="1"/>
              </p:cNvSpPr>
              <p:nvPr/>
            </p:nvSpPr>
            <p:spPr bwMode="auto">
              <a:xfrm>
                <a:off x="1800" y="3212"/>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24" name="Freeform 38">
                <a:extLst>
                  <a:ext uri="{FF2B5EF4-FFF2-40B4-BE49-F238E27FC236}">
                    <a16:creationId xmlns:a16="http://schemas.microsoft.com/office/drawing/2014/main" id="{511D8370-6B40-0242-98DD-2C43637C7B96}"/>
                  </a:ext>
                </a:extLst>
              </p:cNvPr>
              <p:cNvSpPr>
                <a:spLocks noChangeAspect="1"/>
              </p:cNvSpPr>
              <p:nvPr/>
            </p:nvSpPr>
            <p:spPr bwMode="auto">
              <a:xfrm>
                <a:off x="2132" y="3210"/>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25" name="Freeform 39">
                <a:extLst>
                  <a:ext uri="{FF2B5EF4-FFF2-40B4-BE49-F238E27FC236}">
                    <a16:creationId xmlns:a16="http://schemas.microsoft.com/office/drawing/2014/main" id="{92F1BAC6-2852-7D4E-BA13-5FB4EDF4AF0C}"/>
                  </a:ext>
                </a:extLst>
              </p:cNvPr>
              <p:cNvSpPr>
                <a:spLocks noChangeAspect="1"/>
              </p:cNvSpPr>
              <p:nvPr/>
            </p:nvSpPr>
            <p:spPr bwMode="auto">
              <a:xfrm>
                <a:off x="2464" y="320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26" name="Freeform 40">
                <a:extLst>
                  <a:ext uri="{FF2B5EF4-FFF2-40B4-BE49-F238E27FC236}">
                    <a16:creationId xmlns:a16="http://schemas.microsoft.com/office/drawing/2014/main" id="{69CE5F69-5DC1-C94D-83E6-8074301FE39F}"/>
                  </a:ext>
                </a:extLst>
              </p:cNvPr>
              <p:cNvSpPr>
                <a:spLocks noChangeAspect="1"/>
              </p:cNvSpPr>
              <p:nvPr/>
            </p:nvSpPr>
            <p:spPr bwMode="auto">
              <a:xfrm>
                <a:off x="2796" y="320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grpSp>
        <p:grpSp>
          <p:nvGrpSpPr>
            <p:cNvPr id="12" name="Group 41">
              <a:extLst>
                <a:ext uri="{FF2B5EF4-FFF2-40B4-BE49-F238E27FC236}">
                  <a16:creationId xmlns:a16="http://schemas.microsoft.com/office/drawing/2014/main" id="{F08C6CD1-F21B-8B48-980D-FEA82F5D0D5A}"/>
                </a:ext>
              </a:extLst>
            </p:cNvPr>
            <p:cNvGrpSpPr>
              <a:grpSpLocks noChangeAspect="1"/>
            </p:cNvGrpSpPr>
            <p:nvPr/>
          </p:nvGrpSpPr>
          <p:grpSpPr bwMode="auto">
            <a:xfrm rot="-3808441">
              <a:off x="1086" y="3247"/>
              <a:ext cx="359" cy="48"/>
              <a:chOff x="804" y="3206"/>
              <a:chExt cx="2344" cy="314"/>
            </a:xfrm>
          </p:grpSpPr>
          <p:sp>
            <p:nvSpPr>
              <p:cNvPr id="13" name="Freeform 42">
                <a:extLst>
                  <a:ext uri="{FF2B5EF4-FFF2-40B4-BE49-F238E27FC236}">
                    <a16:creationId xmlns:a16="http://schemas.microsoft.com/office/drawing/2014/main" id="{9D4EA427-4EDE-2B4D-A668-1DCF1B2FE50A}"/>
                  </a:ext>
                </a:extLst>
              </p:cNvPr>
              <p:cNvSpPr>
                <a:spLocks noChangeAspect="1"/>
              </p:cNvSpPr>
              <p:nvPr/>
            </p:nvSpPr>
            <p:spPr bwMode="auto">
              <a:xfrm>
                <a:off x="804" y="321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14" name="Freeform 43">
                <a:extLst>
                  <a:ext uri="{FF2B5EF4-FFF2-40B4-BE49-F238E27FC236}">
                    <a16:creationId xmlns:a16="http://schemas.microsoft.com/office/drawing/2014/main" id="{B3446714-8366-F044-8FC7-F669079344A5}"/>
                  </a:ext>
                </a:extLst>
              </p:cNvPr>
              <p:cNvSpPr>
                <a:spLocks noChangeAspect="1"/>
              </p:cNvSpPr>
              <p:nvPr/>
            </p:nvSpPr>
            <p:spPr bwMode="auto">
              <a:xfrm>
                <a:off x="1136" y="321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15" name="Freeform 44">
                <a:extLst>
                  <a:ext uri="{FF2B5EF4-FFF2-40B4-BE49-F238E27FC236}">
                    <a16:creationId xmlns:a16="http://schemas.microsoft.com/office/drawing/2014/main" id="{7BFBE755-D9FA-9841-8571-F5A3F963AF0E}"/>
                  </a:ext>
                </a:extLst>
              </p:cNvPr>
              <p:cNvSpPr>
                <a:spLocks noChangeAspect="1"/>
              </p:cNvSpPr>
              <p:nvPr/>
            </p:nvSpPr>
            <p:spPr bwMode="auto">
              <a:xfrm>
                <a:off x="1468" y="3214"/>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16" name="Freeform 45">
                <a:extLst>
                  <a:ext uri="{FF2B5EF4-FFF2-40B4-BE49-F238E27FC236}">
                    <a16:creationId xmlns:a16="http://schemas.microsoft.com/office/drawing/2014/main" id="{9BB0496C-D423-CC48-87B8-1E83869B0FC1}"/>
                  </a:ext>
                </a:extLst>
              </p:cNvPr>
              <p:cNvSpPr>
                <a:spLocks noChangeAspect="1"/>
              </p:cNvSpPr>
              <p:nvPr/>
            </p:nvSpPr>
            <p:spPr bwMode="auto">
              <a:xfrm>
                <a:off x="1800" y="3212"/>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17" name="Freeform 46">
                <a:extLst>
                  <a:ext uri="{FF2B5EF4-FFF2-40B4-BE49-F238E27FC236}">
                    <a16:creationId xmlns:a16="http://schemas.microsoft.com/office/drawing/2014/main" id="{EB46357E-EC1A-0444-A0A1-8E81066340B6}"/>
                  </a:ext>
                </a:extLst>
              </p:cNvPr>
              <p:cNvSpPr>
                <a:spLocks noChangeAspect="1"/>
              </p:cNvSpPr>
              <p:nvPr/>
            </p:nvSpPr>
            <p:spPr bwMode="auto">
              <a:xfrm>
                <a:off x="2132" y="3210"/>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18" name="Freeform 47">
                <a:extLst>
                  <a:ext uri="{FF2B5EF4-FFF2-40B4-BE49-F238E27FC236}">
                    <a16:creationId xmlns:a16="http://schemas.microsoft.com/office/drawing/2014/main" id="{61479EA9-F17C-AE4D-A25B-977562CE1C0B}"/>
                  </a:ext>
                </a:extLst>
              </p:cNvPr>
              <p:cNvSpPr>
                <a:spLocks noChangeAspect="1"/>
              </p:cNvSpPr>
              <p:nvPr/>
            </p:nvSpPr>
            <p:spPr bwMode="auto">
              <a:xfrm>
                <a:off x="2464" y="320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19" name="Freeform 48">
                <a:extLst>
                  <a:ext uri="{FF2B5EF4-FFF2-40B4-BE49-F238E27FC236}">
                    <a16:creationId xmlns:a16="http://schemas.microsoft.com/office/drawing/2014/main" id="{AFD9279C-27C5-324D-B091-7E27440FBC10}"/>
                  </a:ext>
                </a:extLst>
              </p:cNvPr>
              <p:cNvSpPr>
                <a:spLocks noChangeAspect="1"/>
              </p:cNvSpPr>
              <p:nvPr/>
            </p:nvSpPr>
            <p:spPr bwMode="auto">
              <a:xfrm>
                <a:off x="2796" y="320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grpSp>
      </p:grpSp>
      <p:grpSp>
        <p:nvGrpSpPr>
          <p:cNvPr id="41" name="Group 49">
            <a:extLst>
              <a:ext uri="{FF2B5EF4-FFF2-40B4-BE49-F238E27FC236}">
                <a16:creationId xmlns:a16="http://schemas.microsoft.com/office/drawing/2014/main" id="{7D83E31D-BBB4-9D44-897B-D7A992142619}"/>
              </a:ext>
            </a:extLst>
          </p:cNvPr>
          <p:cNvGrpSpPr>
            <a:grpSpLocks/>
          </p:cNvGrpSpPr>
          <p:nvPr/>
        </p:nvGrpSpPr>
        <p:grpSpPr bwMode="auto">
          <a:xfrm>
            <a:off x="2587626" y="4591199"/>
            <a:ext cx="385763" cy="495300"/>
            <a:chOff x="402" y="2493"/>
            <a:chExt cx="243" cy="312"/>
          </a:xfrm>
        </p:grpSpPr>
        <p:sp>
          <p:nvSpPr>
            <p:cNvPr id="42" name="Line 50">
              <a:extLst>
                <a:ext uri="{FF2B5EF4-FFF2-40B4-BE49-F238E27FC236}">
                  <a16:creationId xmlns:a16="http://schemas.microsoft.com/office/drawing/2014/main" id="{C297D93A-6754-6049-B990-D8D2233FC0A0}"/>
                </a:ext>
              </a:extLst>
            </p:cNvPr>
            <p:cNvSpPr>
              <a:spLocks noChangeShapeType="1"/>
            </p:cNvSpPr>
            <p:nvPr/>
          </p:nvSpPr>
          <p:spPr bwMode="auto">
            <a:xfrm rot="-11547">
              <a:off x="471" y="2587"/>
              <a:ext cx="105" cy="0"/>
            </a:xfrm>
            <a:prstGeom prst="line">
              <a:avLst/>
            </a:prstGeom>
            <a:noFill/>
            <a:ln w="28575">
              <a:solidFill>
                <a:schemeClr val="tx1"/>
              </a:solidFill>
              <a:round/>
              <a:headEnd/>
              <a:tailEnd type="triangle" w="med" len="med"/>
            </a:ln>
          </p:spPr>
          <p:txBody>
            <a:bodyPr wrap="none" anchor="ctr"/>
            <a:lstStyle/>
            <a:p>
              <a:endParaRPr lang="en-US"/>
            </a:p>
          </p:txBody>
        </p:sp>
        <p:sp>
          <p:nvSpPr>
            <p:cNvPr id="43" name="Line 51">
              <a:extLst>
                <a:ext uri="{FF2B5EF4-FFF2-40B4-BE49-F238E27FC236}">
                  <a16:creationId xmlns:a16="http://schemas.microsoft.com/office/drawing/2014/main" id="{9924FEDE-4889-7643-A7F0-87C45B63988F}"/>
                </a:ext>
              </a:extLst>
            </p:cNvPr>
            <p:cNvSpPr>
              <a:spLocks noChangeShapeType="1"/>
            </p:cNvSpPr>
            <p:nvPr/>
          </p:nvSpPr>
          <p:spPr bwMode="auto">
            <a:xfrm rot="-11547">
              <a:off x="437" y="2587"/>
              <a:ext cx="208" cy="0"/>
            </a:xfrm>
            <a:prstGeom prst="line">
              <a:avLst/>
            </a:prstGeom>
            <a:noFill/>
            <a:ln w="28575">
              <a:solidFill>
                <a:schemeClr val="tx1"/>
              </a:solidFill>
              <a:round/>
              <a:headEnd/>
              <a:tailEnd/>
            </a:ln>
          </p:spPr>
          <p:txBody>
            <a:bodyPr wrap="none" anchor="ctr"/>
            <a:lstStyle/>
            <a:p>
              <a:endParaRPr lang="en-US"/>
            </a:p>
          </p:txBody>
        </p:sp>
        <p:sp>
          <p:nvSpPr>
            <p:cNvPr id="44" name="Line 52">
              <a:extLst>
                <a:ext uri="{FF2B5EF4-FFF2-40B4-BE49-F238E27FC236}">
                  <a16:creationId xmlns:a16="http://schemas.microsoft.com/office/drawing/2014/main" id="{90704F06-656E-4B41-8129-16727129C299}"/>
                </a:ext>
              </a:extLst>
            </p:cNvPr>
            <p:cNvSpPr>
              <a:spLocks noChangeShapeType="1"/>
            </p:cNvSpPr>
            <p:nvPr/>
          </p:nvSpPr>
          <p:spPr bwMode="auto">
            <a:xfrm rot="-11547">
              <a:off x="471" y="2649"/>
              <a:ext cx="105" cy="0"/>
            </a:xfrm>
            <a:prstGeom prst="line">
              <a:avLst/>
            </a:prstGeom>
            <a:noFill/>
            <a:ln w="28575">
              <a:solidFill>
                <a:schemeClr val="tx1"/>
              </a:solidFill>
              <a:round/>
              <a:headEnd/>
              <a:tailEnd type="triangle" w="med" len="med"/>
            </a:ln>
          </p:spPr>
          <p:txBody>
            <a:bodyPr wrap="none" anchor="ctr"/>
            <a:lstStyle/>
            <a:p>
              <a:endParaRPr lang="en-US"/>
            </a:p>
          </p:txBody>
        </p:sp>
        <p:sp>
          <p:nvSpPr>
            <p:cNvPr id="45" name="Line 53">
              <a:extLst>
                <a:ext uri="{FF2B5EF4-FFF2-40B4-BE49-F238E27FC236}">
                  <a16:creationId xmlns:a16="http://schemas.microsoft.com/office/drawing/2014/main" id="{9AC376C9-C9ED-F64A-9F20-164C234FF856}"/>
                </a:ext>
              </a:extLst>
            </p:cNvPr>
            <p:cNvSpPr>
              <a:spLocks noChangeShapeType="1"/>
            </p:cNvSpPr>
            <p:nvPr/>
          </p:nvSpPr>
          <p:spPr bwMode="auto">
            <a:xfrm rot="-11547">
              <a:off x="437" y="2649"/>
              <a:ext cx="208" cy="0"/>
            </a:xfrm>
            <a:prstGeom prst="line">
              <a:avLst/>
            </a:prstGeom>
            <a:noFill/>
            <a:ln w="28575">
              <a:solidFill>
                <a:schemeClr val="tx1"/>
              </a:solidFill>
              <a:round/>
              <a:headEnd/>
              <a:tailEnd/>
            </a:ln>
          </p:spPr>
          <p:txBody>
            <a:bodyPr wrap="none" anchor="ctr"/>
            <a:lstStyle/>
            <a:p>
              <a:endParaRPr lang="en-US"/>
            </a:p>
          </p:txBody>
        </p:sp>
        <p:sp>
          <p:nvSpPr>
            <p:cNvPr id="46" name="Oval 54">
              <a:extLst>
                <a:ext uri="{FF2B5EF4-FFF2-40B4-BE49-F238E27FC236}">
                  <a16:creationId xmlns:a16="http://schemas.microsoft.com/office/drawing/2014/main" id="{D9F4015A-FFBD-274D-B633-9CB5DE6AF951}"/>
                </a:ext>
              </a:extLst>
            </p:cNvPr>
            <p:cNvSpPr>
              <a:spLocks noChangeArrowheads="1"/>
            </p:cNvSpPr>
            <p:nvPr/>
          </p:nvSpPr>
          <p:spPr bwMode="auto">
            <a:xfrm flipH="1">
              <a:off x="402" y="2493"/>
              <a:ext cx="69" cy="312"/>
            </a:xfrm>
            <a:prstGeom prst="ellipse">
              <a:avLst/>
            </a:prstGeom>
            <a:solidFill>
              <a:srgbClr val="000099"/>
            </a:solidFill>
            <a:ln w="9525">
              <a:solidFill>
                <a:schemeClr val="tx1"/>
              </a:solidFill>
              <a:round/>
              <a:headEnd/>
              <a:tailEnd/>
            </a:ln>
          </p:spPr>
          <p:txBody>
            <a:bodyPr wrap="none" anchor="ctr"/>
            <a:lstStyle/>
            <a:p>
              <a:endParaRPr lang="ja-JP" altLang="en-US"/>
            </a:p>
          </p:txBody>
        </p:sp>
      </p:grpSp>
      <p:grpSp>
        <p:nvGrpSpPr>
          <p:cNvPr id="47" name="Group 55">
            <a:extLst>
              <a:ext uri="{FF2B5EF4-FFF2-40B4-BE49-F238E27FC236}">
                <a16:creationId xmlns:a16="http://schemas.microsoft.com/office/drawing/2014/main" id="{6E2CC5FE-BAB4-5F42-9C92-180154159254}"/>
              </a:ext>
            </a:extLst>
          </p:cNvPr>
          <p:cNvGrpSpPr>
            <a:grpSpLocks/>
          </p:cNvGrpSpPr>
          <p:nvPr/>
        </p:nvGrpSpPr>
        <p:grpSpPr bwMode="auto">
          <a:xfrm>
            <a:off x="4964113" y="5296049"/>
            <a:ext cx="385762" cy="495300"/>
            <a:chOff x="1824" y="2929"/>
            <a:chExt cx="243" cy="312"/>
          </a:xfrm>
        </p:grpSpPr>
        <p:sp>
          <p:nvSpPr>
            <p:cNvPr id="48" name="Line 56">
              <a:extLst>
                <a:ext uri="{FF2B5EF4-FFF2-40B4-BE49-F238E27FC236}">
                  <a16:creationId xmlns:a16="http://schemas.microsoft.com/office/drawing/2014/main" id="{EB181DE6-9E2A-2A4D-A09B-6331BD3C36B5}"/>
                </a:ext>
              </a:extLst>
            </p:cNvPr>
            <p:cNvSpPr>
              <a:spLocks noChangeShapeType="1"/>
            </p:cNvSpPr>
            <p:nvPr/>
          </p:nvSpPr>
          <p:spPr bwMode="auto">
            <a:xfrm rot="11547" flipH="1">
              <a:off x="1893" y="3085"/>
              <a:ext cx="105" cy="0"/>
            </a:xfrm>
            <a:prstGeom prst="line">
              <a:avLst/>
            </a:prstGeom>
            <a:noFill/>
            <a:ln w="28575">
              <a:solidFill>
                <a:schemeClr val="tx1"/>
              </a:solidFill>
              <a:round/>
              <a:headEnd/>
              <a:tailEnd type="triangle" w="med" len="med"/>
            </a:ln>
          </p:spPr>
          <p:txBody>
            <a:bodyPr wrap="none" anchor="ctr"/>
            <a:lstStyle/>
            <a:p>
              <a:endParaRPr lang="en-US"/>
            </a:p>
          </p:txBody>
        </p:sp>
        <p:sp>
          <p:nvSpPr>
            <p:cNvPr id="49" name="Line 57">
              <a:extLst>
                <a:ext uri="{FF2B5EF4-FFF2-40B4-BE49-F238E27FC236}">
                  <a16:creationId xmlns:a16="http://schemas.microsoft.com/office/drawing/2014/main" id="{D3EA45E2-B370-6A40-ABE2-72C46D5EE45D}"/>
                </a:ext>
              </a:extLst>
            </p:cNvPr>
            <p:cNvSpPr>
              <a:spLocks noChangeShapeType="1"/>
            </p:cNvSpPr>
            <p:nvPr/>
          </p:nvSpPr>
          <p:spPr bwMode="auto">
            <a:xfrm rot="11547" flipH="1">
              <a:off x="1824" y="3085"/>
              <a:ext cx="209" cy="0"/>
            </a:xfrm>
            <a:prstGeom prst="line">
              <a:avLst/>
            </a:prstGeom>
            <a:noFill/>
            <a:ln w="28575">
              <a:solidFill>
                <a:schemeClr val="tx1"/>
              </a:solidFill>
              <a:round/>
              <a:headEnd/>
              <a:tailEnd/>
            </a:ln>
          </p:spPr>
          <p:txBody>
            <a:bodyPr wrap="none" anchor="ctr"/>
            <a:lstStyle/>
            <a:p>
              <a:endParaRPr lang="en-US"/>
            </a:p>
          </p:txBody>
        </p:sp>
        <p:sp>
          <p:nvSpPr>
            <p:cNvPr id="50" name="Line 58">
              <a:extLst>
                <a:ext uri="{FF2B5EF4-FFF2-40B4-BE49-F238E27FC236}">
                  <a16:creationId xmlns:a16="http://schemas.microsoft.com/office/drawing/2014/main" id="{0F2AE4FF-977B-8C4C-B839-2EE950497DD1}"/>
                </a:ext>
              </a:extLst>
            </p:cNvPr>
            <p:cNvSpPr>
              <a:spLocks noChangeShapeType="1"/>
            </p:cNvSpPr>
            <p:nvPr/>
          </p:nvSpPr>
          <p:spPr bwMode="auto">
            <a:xfrm rot="11547" flipH="1">
              <a:off x="1893" y="3147"/>
              <a:ext cx="105" cy="0"/>
            </a:xfrm>
            <a:prstGeom prst="line">
              <a:avLst/>
            </a:prstGeom>
            <a:noFill/>
            <a:ln w="28575">
              <a:solidFill>
                <a:schemeClr val="tx1"/>
              </a:solidFill>
              <a:round/>
              <a:headEnd/>
              <a:tailEnd type="triangle" w="med" len="med"/>
            </a:ln>
          </p:spPr>
          <p:txBody>
            <a:bodyPr wrap="none" anchor="ctr"/>
            <a:lstStyle/>
            <a:p>
              <a:endParaRPr lang="en-US"/>
            </a:p>
          </p:txBody>
        </p:sp>
        <p:sp>
          <p:nvSpPr>
            <p:cNvPr id="51" name="Line 59">
              <a:extLst>
                <a:ext uri="{FF2B5EF4-FFF2-40B4-BE49-F238E27FC236}">
                  <a16:creationId xmlns:a16="http://schemas.microsoft.com/office/drawing/2014/main" id="{A08213B1-33B1-C84E-B641-DB12C0743AF5}"/>
                </a:ext>
              </a:extLst>
            </p:cNvPr>
            <p:cNvSpPr>
              <a:spLocks noChangeShapeType="1"/>
            </p:cNvSpPr>
            <p:nvPr/>
          </p:nvSpPr>
          <p:spPr bwMode="auto">
            <a:xfrm rot="11547" flipH="1">
              <a:off x="1824" y="3147"/>
              <a:ext cx="209" cy="0"/>
            </a:xfrm>
            <a:prstGeom prst="line">
              <a:avLst/>
            </a:prstGeom>
            <a:noFill/>
            <a:ln w="28575">
              <a:solidFill>
                <a:schemeClr val="tx1"/>
              </a:solidFill>
              <a:round/>
              <a:headEnd/>
              <a:tailEnd/>
            </a:ln>
          </p:spPr>
          <p:txBody>
            <a:bodyPr wrap="none" anchor="ctr"/>
            <a:lstStyle/>
            <a:p>
              <a:endParaRPr lang="en-US"/>
            </a:p>
          </p:txBody>
        </p:sp>
        <p:sp>
          <p:nvSpPr>
            <p:cNvPr id="52" name="Oval 60">
              <a:extLst>
                <a:ext uri="{FF2B5EF4-FFF2-40B4-BE49-F238E27FC236}">
                  <a16:creationId xmlns:a16="http://schemas.microsoft.com/office/drawing/2014/main" id="{687C7BF6-F9CC-654C-94F8-E1775081B2FC}"/>
                </a:ext>
              </a:extLst>
            </p:cNvPr>
            <p:cNvSpPr>
              <a:spLocks noChangeArrowheads="1"/>
            </p:cNvSpPr>
            <p:nvPr/>
          </p:nvSpPr>
          <p:spPr bwMode="auto">
            <a:xfrm flipH="1">
              <a:off x="1998" y="2929"/>
              <a:ext cx="69" cy="312"/>
            </a:xfrm>
            <a:prstGeom prst="ellipse">
              <a:avLst/>
            </a:prstGeom>
            <a:solidFill>
              <a:srgbClr val="000099"/>
            </a:solidFill>
            <a:ln w="9525">
              <a:solidFill>
                <a:schemeClr val="tx1"/>
              </a:solidFill>
              <a:round/>
              <a:headEnd/>
              <a:tailEnd/>
            </a:ln>
          </p:spPr>
          <p:txBody>
            <a:bodyPr wrap="none" anchor="ctr"/>
            <a:lstStyle/>
            <a:p>
              <a:endParaRPr lang="ja-JP" altLang="en-US"/>
            </a:p>
          </p:txBody>
        </p:sp>
      </p:grpSp>
      <p:sp>
        <p:nvSpPr>
          <p:cNvPr id="53" name="Line 62">
            <a:extLst>
              <a:ext uri="{FF2B5EF4-FFF2-40B4-BE49-F238E27FC236}">
                <a16:creationId xmlns:a16="http://schemas.microsoft.com/office/drawing/2014/main" id="{BDA05C59-99B2-D941-8636-9C7DF4A5B25C}"/>
              </a:ext>
            </a:extLst>
          </p:cNvPr>
          <p:cNvSpPr>
            <a:spLocks noChangeAspect="1" noChangeShapeType="1"/>
          </p:cNvSpPr>
          <p:nvPr/>
        </p:nvSpPr>
        <p:spPr bwMode="auto">
          <a:xfrm rot="21588453">
            <a:off x="4251325" y="5538936"/>
            <a:ext cx="1009650" cy="0"/>
          </a:xfrm>
          <a:prstGeom prst="line">
            <a:avLst/>
          </a:prstGeom>
          <a:noFill/>
          <a:ln w="28575">
            <a:solidFill>
              <a:srgbClr val="009900"/>
            </a:solidFill>
            <a:round/>
            <a:headEnd/>
            <a:tailEnd/>
          </a:ln>
        </p:spPr>
        <p:txBody>
          <a:bodyPr wrap="none" anchor="ctr"/>
          <a:lstStyle/>
          <a:p>
            <a:endParaRPr lang="en-US"/>
          </a:p>
        </p:txBody>
      </p:sp>
      <p:sp>
        <p:nvSpPr>
          <p:cNvPr id="54" name="Line 63">
            <a:extLst>
              <a:ext uri="{FF2B5EF4-FFF2-40B4-BE49-F238E27FC236}">
                <a16:creationId xmlns:a16="http://schemas.microsoft.com/office/drawing/2014/main" id="{EEBADAEC-F7ED-BB44-85B0-EEAC0145F5BB}"/>
              </a:ext>
            </a:extLst>
          </p:cNvPr>
          <p:cNvSpPr>
            <a:spLocks noChangeShapeType="1"/>
          </p:cNvSpPr>
          <p:nvPr/>
        </p:nvSpPr>
        <p:spPr bwMode="auto">
          <a:xfrm rot="11547" flipH="1">
            <a:off x="4654550" y="5538936"/>
            <a:ext cx="166688" cy="0"/>
          </a:xfrm>
          <a:prstGeom prst="line">
            <a:avLst/>
          </a:prstGeom>
          <a:noFill/>
          <a:ln w="28575">
            <a:solidFill>
              <a:srgbClr val="99CC00"/>
            </a:solidFill>
            <a:round/>
            <a:headEnd/>
            <a:tailEnd type="triangle" w="med" len="med"/>
          </a:ln>
        </p:spPr>
        <p:txBody>
          <a:bodyPr wrap="none" anchor="ctr"/>
          <a:lstStyle/>
          <a:p>
            <a:endParaRPr lang="en-US"/>
          </a:p>
        </p:txBody>
      </p:sp>
      <p:sp>
        <p:nvSpPr>
          <p:cNvPr id="55" name="Line 64">
            <a:extLst>
              <a:ext uri="{FF2B5EF4-FFF2-40B4-BE49-F238E27FC236}">
                <a16:creationId xmlns:a16="http://schemas.microsoft.com/office/drawing/2014/main" id="{A26D707C-7464-B042-82C7-797A332804C4}"/>
              </a:ext>
            </a:extLst>
          </p:cNvPr>
          <p:cNvSpPr>
            <a:spLocks noChangeShapeType="1"/>
          </p:cNvSpPr>
          <p:nvPr/>
        </p:nvSpPr>
        <p:spPr bwMode="auto">
          <a:xfrm flipH="1">
            <a:off x="3884614" y="5551637"/>
            <a:ext cx="384175" cy="296863"/>
          </a:xfrm>
          <a:prstGeom prst="line">
            <a:avLst/>
          </a:prstGeom>
          <a:noFill/>
          <a:ln w="28575">
            <a:solidFill>
              <a:srgbClr val="808000"/>
            </a:solidFill>
            <a:round/>
            <a:headEnd/>
            <a:tailEnd/>
          </a:ln>
        </p:spPr>
        <p:txBody>
          <a:bodyPr/>
          <a:lstStyle/>
          <a:p>
            <a:endParaRPr lang="en-US"/>
          </a:p>
        </p:txBody>
      </p:sp>
      <p:sp>
        <p:nvSpPr>
          <p:cNvPr id="56" name="Text Box 65">
            <a:extLst>
              <a:ext uri="{FF2B5EF4-FFF2-40B4-BE49-F238E27FC236}">
                <a16:creationId xmlns:a16="http://schemas.microsoft.com/office/drawing/2014/main" id="{22794B3B-D643-AB43-A5FD-E42CA9885C44}"/>
              </a:ext>
            </a:extLst>
          </p:cNvPr>
          <p:cNvSpPr txBox="1">
            <a:spLocks noChangeArrowheads="1"/>
          </p:cNvSpPr>
          <p:nvPr/>
        </p:nvSpPr>
        <p:spPr bwMode="auto">
          <a:xfrm>
            <a:off x="3578225" y="4592786"/>
            <a:ext cx="184150" cy="457200"/>
          </a:xfrm>
          <a:prstGeom prst="rect">
            <a:avLst/>
          </a:prstGeom>
          <a:noFill/>
          <a:ln w="9525">
            <a:noFill/>
            <a:miter lim="800000"/>
            <a:headEnd/>
            <a:tailEnd/>
          </a:ln>
        </p:spPr>
        <p:txBody>
          <a:bodyPr wrap="none">
            <a:spAutoFit/>
          </a:bodyPr>
          <a:lstStyle/>
          <a:p>
            <a:endParaRPr lang="ja-JP" altLang="en-US" sz="2400">
              <a:latin typeface="Tahoma" pitchFamily="34" charset="0"/>
            </a:endParaRPr>
          </a:p>
        </p:txBody>
      </p:sp>
      <p:sp>
        <p:nvSpPr>
          <p:cNvPr id="57" name="Freeform 66">
            <a:extLst>
              <a:ext uri="{FF2B5EF4-FFF2-40B4-BE49-F238E27FC236}">
                <a16:creationId xmlns:a16="http://schemas.microsoft.com/office/drawing/2014/main" id="{C351C1C8-2400-C341-8499-AB56225E2B59}"/>
              </a:ext>
            </a:extLst>
          </p:cNvPr>
          <p:cNvSpPr>
            <a:spLocks noChangeAspect="1"/>
          </p:cNvSpPr>
          <p:nvPr/>
        </p:nvSpPr>
        <p:spPr bwMode="auto">
          <a:xfrm rot="13485744" flipH="1" flipV="1">
            <a:off x="3706814" y="4988075"/>
            <a:ext cx="122237" cy="92075"/>
          </a:xfrm>
          <a:custGeom>
            <a:avLst/>
            <a:gdLst>
              <a:gd name="T0" fmla="*/ 0 w 352"/>
              <a:gd name="T1" fmla="*/ 92075 h 302"/>
              <a:gd name="T2" fmla="*/ 37505 w 352"/>
              <a:gd name="T3" fmla="*/ 89636 h 302"/>
              <a:gd name="T4" fmla="*/ 69453 w 352"/>
              <a:gd name="T5" fmla="*/ 78660 h 302"/>
              <a:gd name="T6" fmla="*/ 83343 w 352"/>
              <a:gd name="T7" fmla="*/ 61587 h 302"/>
              <a:gd name="T8" fmla="*/ 87511 w 352"/>
              <a:gd name="T9" fmla="*/ 29879 h 302"/>
              <a:gd name="T10" fmla="*/ 73620 w 352"/>
              <a:gd name="T11" fmla="*/ 10366 h 302"/>
              <a:gd name="T12" fmla="*/ 51395 w 352"/>
              <a:gd name="T13" fmla="*/ 610 h 302"/>
              <a:gd name="T14" fmla="*/ 33337 w 352"/>
              <a:gd name="T15" fmla="*/ 7622 h 302"/>
              <a:gd name="T16" fmla="*/ 18058 w 352"/>
              <a:gd name="T17" fmla="*/ 28659 h 302"/>
              <a:gd name="T18" fmla="*/ 19447 w 352"/>
              <a:gd name="T19" fmla="*/ 57928 h 302"/>
              <a:gd name="T20" fmla="*/ 37505 w 352"/>
              <a:gd name="T21" fmla="*/ 78660 h 302"/>
              <a:gd name="T22" fmla="*/ 75009 w 352"/>
              <a:gd name="T23" fmla="*/ 88416 h 302"/>
              <a:gd name="T24" fmla="*/ 122237 w 352"/>
              <a:gd name="T25" fmla="*/ 92075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58" name="Freeform 67">
            <a:extLst>
              <a:ext uri="{FF2B5EF4-FFF2-40B4-BE49-F238E27FC236}">
                <a16:creationId xmlns:a16="http://schemas.microsoft.com/office/drawing/2014/main" id="{0AB8D62C-3780-2E4C-B768-26A534ED611C}"/>
              </a:ext>
            </a:extLst>
          </p:cNvPr>
          <p:cNvSpPr>
            <a:spLocks noChangeAspect="1"/>
          </p:cNvSpPr>
          <p:nvPr/>
        </p:nvSpPr>
        <p:spPr bwMode="auto">
          <a:xfrm rot="13485744" flipH="1" flipV="1">
            <a:off x="3789363" y="5059512"/>
            <a:ext cx="120650" cy="93663"/>
          </a:xfrm>
          <a:custGeom>
            <a:avLst/>
            <a:gdLst>
              <a:gd name="T0" fmla="*/ 0 w 352"/>
              <a:gd name="T1" fmla="*/ 93663 h 302"/>
              <a:gd name="T2" fmla="*/ 37018 w 352"/>
              <a:gd name="T3" fmla="*/ 91182 h 302"/>
              <a:gd name="T4" fmla="*/ 68551 w 352"/>
              <a:gd name="T5" fmla="*/ 80017 h 302"/>
              <a:gd name="T6" fmla="*/ 82261 w 352"/>
              <a:gd name="T7" fmla="*/ 62649 h 302"/>
              <a:gd name="T8" fmla="*/ 86374 w 352"/>
              <a:gd name="T9" fmla="*/ 30394 h 302"/>
              <a:gd name="T10" fmla="*/ 72664 w 352"/>
              <a:gd name="T11" fmla="*/ 10545 h 302"/>
              <a:gd name="T12" fmla="*/ 50728 w 352"/>
              <a:gd name="T13" fmla="*/ 620 h 302"/>
              <a:gd name="T14" fmla="*/ 32905 w 352"/>
              <a:gd name="T15" fmla="*/ 7754 h 302"/>
              <a:gd name="T16" fmla="*/ 17823 w 352"/>
              <a:gd name="T17" fmla="*/ 29153 h 302"/>
              <a:gd name="T18" fmla="*/ 19194 w 352"/>
              <a:gd name="T19" fmla="*/ 58927 h 302"/>
              <a:gd name="T20" fmla="*/ 37018 w 352"/>
              <a:gd name="T21" fmla="*/ 80017 h 302"/>
              <a:gd name="T22" fmla="*/ 74035 w 352"/>
              <a:gd name="T23" fmla="*/ 89941 h 302"/>
              <a:gd name="T24" fmla="*/ 120650 w 352"/>
              <a:gd name="T25" fmla="*/ 93663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59" name="Freeform 68">
            <a:extLst>
              <a:ext uri="{FF2B5EF4-FFF2-40B4-BE49-F238E27FC236}">
                <a16:creationId xmlns:a16="http://schemas.microsoft.com/office/drawing/2014/main" id="{2636C3A9-7B60-9947-8C20-F61C8C0EE70D}"/>
              </a:ext>
            </a:extLst>
          </p:cNvPr>
          <p:cNvSpPr>
            <a:spLocks noChangeAspect="1"/>
          </p:cNvSpPr>
          <p:nvPr/>
        </p:nvSpPr>
        <p:spPr bwMode="auto">
          <a:xfrm rot="13485744" flipH="1" flipV="1">
            <a:off x="3871913" y="5130949"/>
            <a:ext cx="120650" cy="93662"/>
          </a:xfrm>
          <a:custGeom>
            <a:avLst/>
            <a:gdLst>
              <a:gd name="T0" fmla="*/ 0 w 352"/>
              <a:gd name="T1" fmla="*/ 93662 h 302"/>
              <a:gd name="T2" fmla="*/ 37018 w 352"/>
              <a:gd name="T3" fmla="*/ 91181 h 302"/>
              <a:gd name="T4" fmla="*/ 68551 w 352"/>
              <a:gd name="T5" fmla="*/ 80016 h 302"/>
              <a:gd name="T6" fmla="*/ 82261 w 352"/>
              <a:gd name="T7" fmla="*/ 62648 h 302"/>
              <a:gd name="T8" fmla="*/ 86374 w 352"/>
              <a:gd name="T9" fmla="*/ 30394 h 302"/>
              <a:gd name="T10" fmla="*/ 72664 w 352"/>
              <a:gd name="T11" fmla="*/ 10545 h 302"/>
              <a:gd name="T12" fmla="*/ 50728 w 352"/>
              <a:gd name="T13" fmla="*/ 620 h 302"/>
              <a:gd name="T14" fmla="*/ 32905 w 352"/>
              <a:gd name="T15" fmla="*/ 7753 h 302"/>
              <a:gd name="T16" fmla="*/ 17823 w 352"/>
              <a:gd name="T17" fmla="*/ 29153 h 302"/>
              <a:gd name="T18" fmla="*/ 19194 w 352"/>
              <a:gd name="T19" fmla="*/ 58926 h 302"/>
              <a:gd name="T20" fmla="*/ 37018 w 352"/>
              <a:gd name="T21" fmla="*/ 80016 h 302"/>
              <a:gd name="T22" fmla="*/ 74035 w 352"/>
              <a:gd name="T23" fmla="*/ 89940 h 302"/>
              <a:gd name="T24" fmla="*/ 120650 w 352"/>
              <a:gd name="T25" fmla="*/ 9366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60" name="Freeform 69">
            <a:extLst>
              <a:ext uri="{FF2B5EF4-FFF2-40B4-BE49-F238E27FC236}">
                <a16:creationId xmlns:a16="http://schemas.microsoft.com/office/drawing/2014/main" id="{E324C274-AFA2-6044-8F05-1BCA62D3CE2B}"/>
              </a:ext>
            </a:extLst>
          </p:cNvPr>
          <p:cNvSpPr>
            <a:spLocks noChangeAspect="1"/>
          </p:cNvSpPr>
          <p:nvPr/>
        </p:nvSpPr>
        <p:spPr bwMode="auto">
          <a:xfrm rot="13485744" flipH="1" flipV="1">
            <a:off x="3952875" y="5203974"/>
            <a:ext cx="120650" cy="93662"/>
          </a:xfrm>
          <a:custGeom>
            <a:avLst/>
            <a:gdLst>
              <a:gd name="T0" fmla="*/ 0 w 352"/>
              <a:gd name="T1" fmla="*/ 93662 h 302"/>
              <a:gd name="T2" fmla="*/ 37018 w 352"/>
              <a:gd name="T3" fmla="*/ 91181 h 302"/>
              <a:gd name="T4" fmla="*/ 68551 w 352"/>
              <a:gd name="T5" fmla="*/ 80016 h 302"/>
              <a:gd name="T6" fmla="*/ 82261 w 352"/>
              <a:gd name="T7" fmla="*/ 62648 h 302"/>
              <a:gd name="T8" fmla="*/ 86374 w 352"/>
              <a:gd name="T9" fmla="*/ 30394 h 302"/>
              <a:gd name="T10" fmla="*/ 72664 w 352"/>
              <a:gd name="T11" fmla="*/ 10545 h 302"/>
              <a:gd name="T12" fmla="*/ 50728 w 352"/>
              <a:gd name="T13" fmla="*/ 620 h 302"/>
              <a:gd name="T14" fmla="*/ 32905 w 352"/>
              <a:gd name="T15" fmla="*/ 7753 h 302"/>
              <a:gd name="T16" fmla="*/ 17823 w 352"/>
              <a:gd name="T17" fmla="*/ 29153 h 302"/>
              <a:gd name="T18" fmla="*/ 19194 w 352"/>
              <a:gd name="T19" fmla="*/ 58926 h 302"/>
              <a:gd name="T20" fmla="*/ 37018 w 352"/>
              <a:gd name="T21" fmla="*/ 80016 h 302"/>
              <a:gd name="T22" fmla="*/ 74035 w 352"/>
              <a:gd name="T23" fmla="*/ 89940 h 302"/>
              <a:gd name="T24" fmla="*/ 120650 w 352"/>
              <a:gd name="T25" fmla="*/ 9366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61" name="Freeform 70">
            <a:extLst>
              <a:ext uri="{FF2B5EF4-FFF2-40B4-BE49-F238E27FC236}">
                <a16:creationId xmlns:a16="http://schemas.microsoft.com/office/drawing/2014/main" id="{907CFB81-48D8-CB4D-B0A1-A880496F72A5}"/>
              </a:ext>
            </a:extLst>
          </p:cNvPr>
          <p:cNvSpPr>
            <a:spLocks noChangeAspect="1"/>
          </p:cNvSpPr>
          <p:nvPr/>
        </p:nvSpPr>
        <p:spPr bwMode="auto">
          <a:xfrm rot="13485744" flipH="1" flipV="1">
            <a:off x="4033839" y="5273824"/>
            <a:ext cx="122237" cy="93662"/>
          </a:xfrm>
          <a:custGeom>
            <a:avLst/>
            <a:gdLst>
              <a:gd name="T0" fmla="*/ 0 w 352"/>
              <a:gd name="T1" fmla="*/ 93662 h 302"/>
              <a:gd name="T2" fmla="*/ 37505 w 352"/>
              <a:gd name="T3" fmla="*/ 91181 h 302"/>
              <a:gd name="T4" fmla="*/ 69453 w 352"/>
              <a:gd name="T5" fmla="*/ 80016 h 302"/>
              <a:gd name="T6" fmla="*/ 83343 w 352"/>
              <a:gd name="T7" fmla="*/ 62648 h 302"/>
              <a:gd name="T8" fmla="*/ 87511 w 352"/>
              <a:gd name="T9" fmla="*/ 30394 h 302"/>
              <a:gd name="T10" fmla="*/ 73620 w 352"/>
              <a:gd name="T11" fmla="*/ 10545 h 302"/>
              <a:gd name="T12" fmla="*/ 51395 w 352"/>
              <a:gd name="T13" fmla="*/ 620 h 302"/>
              <a:gd name="T14" fmla="*/ 33337 w 352"/>
              <a:gd name="T15" fmla="*/ 7753 h 302"/>
              <a:gd name="T16" fmla="*/ 18058 w 352"/>
              <a:gd name="T17" fmla="*/ 29153 h 302"/>
              <a:gd name="T18" fmla="*/ 19447 w 352"/>
              <a:gd name="T19" fmla="*/ 58926 h 302"/>
              <a:gd name="T20" fmla="*/ 37505 w 352"/>
              <a:gd name="T21" fmla="*/ 80016 h 302"/>
              <a:gd name="T22" fmla="*/ 75009 w 352"/>
              <a:gd name="T23" fmla="*/ 89940 h 302"/>
              <a:gd name="T24" fmla="*/ 122237 w 352"/>
              <a:gd name="T25" fmla="*/ 9366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62" name="Freeform 71">
            <a:extLst>
              <a:ext uri="{FF2B5EF4-FFF2-40B4-BE49-F238E27FC236}">
                <a16:creationId xmlns:a16="http://schemas.microsoft.com/office/drawing/2014/main" id="{4A9C8A60-56AD-EF4A-ADD0-9509439A4722}"/>
              </a:ext>
            </a:extLst>
          </p:cNvPr>
          <p:cNvSpPr>
            <a:spLocks noChangeAspect="1"/>
          </p:cNvSpPr>
          <p:nvPr/>
        </p:nvSpPr>
        <p:spPr bwMode="auto">
          <a:xfrm rot="13485744" flipH="1" flipV="1">
            <a:off x="4116388" y="5348437"/>
            <a:ext cx="120650" cy="92075"/>
          </a:xfrm>
          <a:custGeom>
            <a:avLst/>
            <a:gdLst>
              <a:gd name="T0" fmla="*/ 0 w 352"/>
              <a:gd name="T1" fmla="*/ 92075 h 302"/>
              <a:gd name="T2" fmla="*/ 37018 w 352"/>
              <a:gd name="T3" fmla="*/ 89636 h 302"/>
              <a:gd name="T4" fmla="*/ 68551 w 352"/>
              <a:gd name="T5" fmla="*/ 78660 h 302"/>
              <a:gd name="T6" fmla="*/ 82261 w 352"/>
              <a:gd name="T7" fmla="*/ 61587 h 302"/>
              <a:gd name="T8" fmla="*/ 86374 w 352"/>
              <a:gd name="T9" fmla="*/ 29879 h 302"/>
              <a:gd name="T10" fmla="*/ 72664 w 352"/>
              <a:gd name="T11" fmla="*/ 10366 h 302"/>
              <a:gd name="T12" fmla="*/ 50728 w 352"/>
              <a:gd name="T13" fmla="*/ 610 h 302"/>
              <a:gd name="T14" fmla="*/ 32905 w 352"/>
              <a:gd name="T15" fmla="*/ 7622 h 302"/>
              <a:gd name="T16" fmla="*/ 17823 w 352"/>
              <a:gd name="T17" fmla="*/ 28659 h 302"/>
              <a:gd name="T18" fmla="*/ 19194 w 352"/>
              <a:gd name="T19" fmla="*/ 57928 h 302"/>
              <a:gd name="T20" fmla="*/ 37018 w 352"/>
              <a:gd name="T21" fmla="*/ 78660 h 302"/>
              <a:gd name="T22" fmla="*/ 74035 w 352"/>
              <a:gd name="T23" fmla="*/ 88416 h 302"/>
              <a:gd name="T24" fmla="*/ 120650 w 352"/>
              <a:gd name="T25" fmla="*/ 92075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63" name="Freeform 72">
            <a:extLst>
              <a:ext uri="{FF2B5EF4-FFF2-40B4-BE49-F238E27FC236}">
                <a16:creationId xmlns:a16="http://schemas.microsoft.com/office/drawing/2014/main" id="{CB5C02C2-350B-3340-A324-37DAA0D7C1D4}"/>
              </a:ext>
            </a:extLst>
          </p:cNvPr>
          <p:cNvSpPr>
            <a:spLocks noChangeAspect="1"/>
          </p:cNvSpPr>
          <p:nvPr/>
        </p:nvSpPr>
        <p:spPr bwMode="auto">
          <a:xfrm rot="13485744" flipH="1" flipV="1">
            <a:off x="4198938" y="5419875"/>
            <a:ext cx="120650" cy="92075"/>
          </a:xfrm>
          <a:custGeom>
            <a:avLst/>
            <a:gdLst>
              <a:gd name="T0" fmla="*/ 0 w 352"/>
              <a:gd name="T1" fmla="*/ 92075 h 302"/>
              <a:gd name="T2" fmla="*/ 37018 w 352"/>
              <a:gd name="T3" fmla="*/ 89636 h 302"/>
              <a:gd name="T4" fmla="*/ 68551 w 352"/>
              <a:gd name="T5" fmla="*/ 78660 h 302"/>
              <a:gd name="T6" fmla="*/ 82261 w 352"/>
              <a:gd name="T7" fmla="*/ 61587 h 302"/>
              <a:gd name="T8" fmla="*/ 86374 w 352"/>
              <a:gd name="T9" fmla="*/ 29879 h 302"/>
              <a:gd name="T10" fmla="*/ 72664 w 352"/>
              <a:gd name="T11" fmla="*/ 10366 h 302"/>
              <a:gd name="T12" fmla="*/ 50728 w 352"/>
              <a:gd name="T13" fmla="*/ 610 h 302"/>
              <a:gd name="T14" fmla="*/ 32905 w 352"/>
              <a:gd name="T15" fmla="*/ 7622 h 302"/>
              <a:gd name="T16" fmla="*/ 17823 w 352"/>
              <a:gd name="T17" fmla="*/ 28659 h 302"/>
              <a:gd name="T18" fmla="*/ 19194 w 352"/>
              <a:gd name="T19" fmla="*/ 57928 h 302"/>
              <a:gd name="T20" fmla="*/ 37018 w 352"/>
              <a:gd name="T21" fmla="*/ 78660 h 302"/>
              <a:gd name="T22" fmla="*/ 74035 w 352"/>
              <a:gd name="T23" fmla="*/ 88416 h 302"/>
              <a:gd name="T24" fmla="*/ 120650 w 352"/>
              <a:gd name="T25" fmla="*/ 92075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64" name="Line 73">
            <a:extLst>
              <a:ext uri="{FF2B5EF4-FFF2-40B4-BE49-F238E27FC236}">
                <a16:creationId xmlns:a16="http://schemas.microsoft.com/office/drawing/2014/main" id="{62426EEA-BE72-D94C-8101-83925369398D}"/>
              </a:ext>
            </a:extLst>
          </p:cNvPr>
          <p:cNvSpPr>
            <a:spLocks noChangeAspect="1" noChangeShapeType="1"/>
          </p:cNvSpPr>
          <p:nvPr/>
        </p:nvSpPr>
        <p:spPr bwMode="auto">
          <a:xfrm rot="21588453">
            <a:off x="2678113" y="5032524"/>
            <a:ext cx="550862" cy="0"/>
          </a:xfrm>
          <a:prstGeom prst="line">
            <a:avLst/>
          </a:prstGeom>
          <a:noFill/>
          <a:ln w="28575">
            <a:solidFill>
              <a:srgbClr val="009900"/>
            </a:solidFill>
            <a:round/>
            <a:headEnd/>
            <a:tailEnd type="triangle" w="med" len="med"/>
          </a:ln>
        </p:spPr>
        <p:txBody>
          <a:bodyPr wrap="none" anchor="ctr"/>
          <a:lstStyle/>
          <a:p>
            <a:endParaRPr lang="en-US"/>
          </a:p>
        </p:txBody>
      </p:sp>
      <p:sp>
        <p:nvSpPr>
          <p:cNvPr id="65" name="Line 74">
            <a:extLst>
              <a:ext uri="{FF2B5EF4-FFF2-40B4-BE49-F238E27FC236}">
                <a16:creationId xmlns:a16="http://schemas.microsoft.com/office/drawing/2014/main" id="{CCD24785-A1FA-134B-8F33-A22712A3A062}"/>
              </a:ext>
            </a:extLst>
          </p:cNvPr>
          <p:cNvSpPr>
            <a:spLocks noChangeAspect="1" noChangeShapeType="1"/>
          </p:cNvSpPr>
          <p:nvPr/>
        </p:nvSpPr>
        <p:spPr bwMode="auto">
          <a:xfrm rot="21588453">
            <a:off x="2678113" y="5032524"/>
            <a:ext cx="1009650" cy="0"/>
          </a:xfrm>
          <a:prstGeom prst="line">
            <a:avLst/>
          </a:prstGeom>
          <a:noFill/>
          <a:ln w="28575">
            <a:solidFill>
              <a:srgbClr val="009900"/>
            </a:solidFill>
            <a:round/>
            <a:headEnd/>
            <a:tailEnd/>
          </a:ln>
        </p:spPr>
        <p:txBody>
          <a:bodyPr wrap="none" anchor="ctr"/>
          <a:lstStyle/>
          <a:p>
            <a:endParaRPr lang="en-US"/>
          </a:p>
        </p:txBody>
      </p:sp>
      <p:sp>
        <p:nvSpPr>
          <p:cNvPr id="66" name="Line 75">
            <a:extLst>
              <a:ext uri="{FF2B5EF4-FFF2-40B4-BE49-F238E27FC236}">
                <a16:creationId xmlns:a16="http://schemas.microsoft.com/office/drawing/2014/main" id="{EDF7CC25-774C-6E4B-84F0-EA4478D27B1B}"/>
              </a:ext>
            </a:extLst>
          </p:cNvPr>
          <p:cNvSpPr>
            <a:spLocks noChangeAspect="1" noChangeShapeType="1"/>
          </p:cNvSpPr>
          <p:nvPr/>
        </p:nvSpPr>
        <p:spPr bwMode="auto">
          <a:xfrm rot="18721959">
            <a:off x="3586957" y="4823768"/>
            <a:ext cx="563563" cy="0"/>
          </a:xfrm>
          <a:prstGeom prst="line">
            <a:avLst/>
          </a:prstGeom>
          <a:noFill/>
          <a:ln w="28575">
            <a:solidFill>
              <a:srgbClr val="009900"/>
            </a:solidFill>
            <a:round/>
            <a:headEnd/>
            <a:tailEnd type="triangle" w="med" len="med"/>
          </a:ln>
        </p:spPr>
        <p:txBody>
          <a:bodyPr wrap="none" anchor="ctr"/>
          <a:lstStyle/>
          <a:p>
            <a:endParaRPr lang="en-US"/>
          </a:p>
        </p:txBody>
      </p:sp>
      <p:sp>
        <p:nvSpPr>
          <p:cNvPr id="67" name="Line 76">
            <a:extLst>
              <a:ext uri="{FF2B5EF4-FFF2-40B4-BE49-F238E27FC236}">
                <a16:creationId xmlns:a16="http://schemas.microsoft.com/office/drawing/2014/main" id="{07C0A3CC-8E3E-A24E-8AE0-99AB56AD2F95}"/>
              </a:ext>
            </a:extLst>
          </p:cNvPr>
          <p:cNvSpPr>
            <a:spLocks noChangeAspect="1" noChangeShapeType="1"/>
          </p:cNvSpPr>
          <p:nvPr/>
        </p:nvSpPr>
        <p:spPr bwMode="auto">
          <a:xfrm rot="18721959">
            <a:off x="3527426" y="4651524"/>
            <a:ext cx="1031875" cy="0"/>
          </a:xfrm>
          <a:prstGeom prst="line">
            <a:avLst/>
          </a:prstGeom>
          <a:noFill/>
          <a:ln w="28575">
            <a:solidFill>
              <a:srgbClr val="009900"/>
            </a:solidFill>
            <a:round/>
            <a:headEnd/>
            <a:tailEnd/>
          </a:ln>
        </p:spPr>
        <p:txBody>
          <a:bodyPr wrap="none" anchor="ctr"/>
          <a:lstStyle/>
          <a:p>
            <a:endParaRPr lang="en-US"/>
          </a:p>
        </p:txBody>
      </p:sp>
      <p:sp>
        <p:nvSpPr>
          <p:cNvPr id="68" name="Freeform 77">
            <a:extLst>
              <a:ext uri="{FF2B5EF4-FFF2-40B4-BE49-F238E27FC236}">
                <a16:creationId xmlns:a16="http://schemas.microsoft.com/office/drawing/2014/main" id="{735318F4-A271-4B47-92FD-6989D1E55C28}"/>
              </a:ext>
            </a:extLst>
          </p:cNvPr>
          <p:cNvSpPr>
            <a:spLocks noChangeAspect="1"/>
          </p:cNvSpPr>
          <p:nvPr/>
        </p:nvSpPr>
        <p:spPr bwMode="auto">
          <a:xfrm rot="8269135" flipH="1" flipV="1">
            <a:off x="3802063" y="5818337"/>
            <a:ext cx="88900" cy="68263"/>
          </a:xfrm>
          <a:custGeom>
            <a:avLst/>
            <a:gdLst>
              <a:gd name="T0" fmla="*/ 0 w 352"/>
              <a:gd name="T1" fmla="*/ 68263 h 302"/>
              <a:gd name="T2" fmla="*/ 27276 w 352"/>
              <a:gd name="T3" fmla="*/ 66455 h 302"/>
              <a:gd name="T4" fmla="*/ 50511 w 352"/>
              <a:gd name="T5" fmla="*/ 58317 h 302"/>
              <a:gd name="T6" fmla="*/ 60614 w 352"/>
              <a:gd name="T7" fmla="*/ 45659 h 302"/>
              <a:gd name="T8" fmla="*/ 63644 w 352"/>
              <a:gd name="T9" fmla="*/ 22152 h 302"/>
              <a:gd name="T10" fmla="*/ 53542 w 352"/>
              <a:gd name="T11" fmla="*/ 7685 h 302"/>
              <a:gd name="T12" fmla="*/ 37378 w 352"/>
              <a:gd name="T13" fmla="*/ 452 h 302"/>
              <a:gd name="T14" fmla="*/ 24245 w 352"/>
              <a:gd name="T15" fmla="*/ 5651 h 302"/>
              <a:gd name="T16" fmla="*/ 13133 w 352"/>
              <a:gd name="T17" fmla="*/ 21247 h 302"/>
              <a:gd name="T18" fmla="*/ 14143 w 352"/>
              <a:gd name="T19" fmla="*/ 42947 h 302"/>
              <a:gd name="T20" fmla="*/ 27276 w 352"/>
              <a:gd name="T21" fmla="*/ 58317 h 302"/>
              <a:gd name="T22" fmla="*/ 54552 w 352"/>
              <a:gd name="T23" fmla="*/ 65551 h 302"/>
              <a:gd name="T24" fmla="*/ 88900 w 352"/>
              <a:gd name="T25" fmla="*/ 68263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grpSp>
        <p:nvGrpSpPr>
          <p:cNvPr id="69" name="Group 78">
            <a:extLst>
              <a:ext uri="{FF2B5EF4-FFF2-40B4-BE49-F238E27FC236}">
                <a16:creationId xmlns:a16="http://schemas.microsoft.com/office/drawing/2014/main" id="{ED080F9C-BA00-FB48-B705-FA7DB50D12B2}"/>
              </a:ext>
            </a:extLst>
          </p:cNvPr>
          <p:cNvGrpSpPr>
            <a:grpSpLocks/>
          </p:cNvGrpSpPr>
          <p:nvPr/>
        </p:nvGrpSpPr>
        <p:grpSpPr bwMode="auto">
          <a:xfrm rot="831635">
            <a:off x="4421188" y="2956074"/>
            <a:ext cx="1397000" cy="1403350"/>
            <a:chOff x="1624" y="607"/>
            <a:chExt cx="1218" cy="1362"/>
          </a:xfrm>
        </p:grpSpPr>
        <p:sp>
          <p:nvSpPr>
            <p:cNvPr id="70" name="Line 79">
              <a:extLst>
                <a:ext uri="{FF2B5EF4-FFF2-40B4-BE49-F238E27FC236}">
                  <a16:creationId xmlns:a16="http://schemas.microsoft.com/office/drawing/2014/main" id="{B6439170-BAC5-B140-B435-46F6B4ABAB6F}"/>
                </a:ext>
              </a:extLst>
            </p:cNvPr>
            <p:cNvSpPr>
              <a:spLocks noChangeShapeType="1"/>
            </p:cNvSpPr>
            <p:nvPr/>
          </p:nvSpPr>
          <p:spPr bwMode="auto">
            <a:xfrm rot="3467527" flipH="1" flipV="1">
              <a:off x="2156" y="981"/>
              <a:ext cx="208" cy="1164"/>
            </a:xfrm>
            <a:prstGeom prst="line">
              <a:avLst/>
            </a:prstGeom>
            <a:noFill/>
            <a:ln w="38100">
              <a:solidFill>
                <a:srgbClr val="FF6600"/>
              </a:solidFill>
              <a:prstDash val="sysDot"/>
              <a:round/>
              <a:headEnd/>
              <a:tailEnd/>
            </a:ln>
          </p:spPr>
          <p:txBody>
            <a:bodyPr/>
            <a:lstStyle/>
            <a:p>
              <a:endParaRPr lang="en-US"/>
            </a:p>
          </p:txBody>
        </p:sp>
        <p:sp>
          <p:nvSpPr>
            <p:cNvPr id="71" name="Line 80">
              <a:extLst>
                <a:ext uri="{FF2B5EF4-FFF2-40B4-BE49-F238E27FC236}">
                  <a16:creationId xmlns:a16="http://schemas.microsoft.com/office/drawing/2014/main" id="{66FC62E7-86B8-2246-8EAC-3AAA1FD848CA}"/>
                </a:ext>
              </a:extLst>
            </p:cNvPr>
            <p:cNvSpPr>
              <a:spLocks noChangeShapeType="1"/>
            </p:cNvSpPr>
            <p:nvPr/>
          </p:nvSpPr>
          <p:spPr bwMode="auto">
            <a:xfrm rot="326890" flipH="1" flipV="1">
              <a:off x="1624" y="785"/>
              <a:ext cx="277" cy="1184"/>
            </a:xfrm>
            <a:prstGeom prst="line">
              <a:avLst/>
            </a:prstGeom>
            <a:noFill/>
            <a:ln w="38100">
              <a:solidFill>
                <a:srgbClr val="FF6600"/>
              </a:solidFill>
              <a:prstDash val="sysDot"/>
              <a:round/>
              <a:headEnd/>
              <a:tailEnd/>
            </a:ln>
          </p:spPr>
          <p:txBody>
            <a:bodyPr/>
            <a:lstStyle/>
            <a:p>
              <a:endParaRPr lang="en-US"/>
            </a:p>
          </p:txBody>
        </p:sp>
        <p:sp>
          <p:nvSpPr>
            <p:cNvPr id="72" name="Oval 81">
              <a:extLst>
                <a:ext uri="{FF2B5EF4-FFF2-40B4-BE49-F238E27FC236}">
                  <a16:creationId xmlns:a16="http://schemas.microsoft.com/office/drawing/2014/main" id="{F923E449-2F20-094F-9E58-20CF531DC1C0}"/>
                </a:ext>
              </a:extLst>
            </p:cNvPr>
            <p:cNvSpPr>
              <a:spLocks noChangeArrowheads="1"/>
            </p:cNvSpPr>
            <p:nvPr/>
          </p:nvSpPr>
          <p:spPr bwMode="auto">
            <a:xfrm rot="1234859">
              <a:off x="1669" y="761"/>
              <a:ext cx="1076" cy="320"/>
            </a:xfrm>
            <a:prstGeom prst="ellipse">
              <a:avLst/>
            </a:prstGeom>
            <a:noFill/>
            <a:ln w="38100">
              <a:solidFill>
                <a:srgbClr val="FF6600"/>
              </a:solidFill>
              <a:prstDash val="sysDot"/>
              <a:round/>
              <a:headEnd/>
              <a:tailEnd/>
            </a:ln>
          </p:spPr>
          <p:txBody>
            <a:bodyPr wrap="none" anchor="ctr"/>
            <a:lstStyle/>
            <a:p>
              <a:endParaRPr lang="ja-JP" altLang="en-US"/>
            </a:p>
          </p:txBody>
        </p:sp>
        <p:sp>
          <p:nvSpPr>
            <p:cNvPr id="73" name="Line 82">
              <a:extLst>
                <a:ext uri="{FF2B5EF4-FFF2-40B4-BE49-F238E27FC236}">
                  <a16:creationId xmlns:a16="http://schemas.microsoft.com/office/drawing/2014/main" id="{D237AF1B-82E7-5A4D-A1C8-43DA09FDD39B}"/>
                </a:ext>
              </a:extLst>
            </p:cNvPr>
            <p:cNvSpPr>
              <a:spLocks noChangeShapeType="1"/>
            </p:cNvSpPr>
            <p:nvPr/>
          </p:nvSpPr>
          <p:spPr bwMode="auto">
            <a:xfrm rot="326890" flipV="1">
              <a:off x="1912" y="607"/>
              <a:ext cx="319" cy="1327"/>
            </a:xfrm>
            <a:prstGeom prst="line">
              <a:avLst/>
            </a:prstGeom>
            <a:noFill/>
            <a:ln w="38100">
              <a:solidFill>
                <a:srgbClr val="FF6600"/>
              </a:solidFill>
              <a:prstDash val="sysDot"/>
              <a:round/>
              <a:headEnd/>
              <a:tailEnd type="triangle" w="med" len="med"/>
            </a:ln>
          </p:spPr>
          <p:txBody>
            <a:bodyPr/>
            <a:lstStyle/>
            <a:p>
              <a:endParaRPr lang="en-US"/>
            </a:p>
          </p:txBody>
        </p:sp>
      </p:grpSp>
      <p:graphicFrame>
        <p:nvGraphicFramePr>
          <p:cNvPr id="74" name="Object 2">
            <a:extLst>
              <a:ext uri="{FF2B5EF4-FFF2-40B4-BE49-F238E27FC236}">
                <a16:creationId xmlns:a16="http://schemas.microsoft.com/office/drawing/2014/main" id="{CB753BC2-AD15-B34D-B67F-56DEAC571720}"/>
              </a:ext>
            </a:extLst>
          </p:cNvPr>
          <p:cNvGraphicFramePr>
            <a:graphicFrameLocks noChangeAspect="1"/>
          </p:cNvGraphicFramePr>
          <p:nvPr/>
        </p:nvGraphicFramePr>
        <p:xfrm>
          <a:off x="5119689" y="2710011"/>
          <a:ext cx="606425" cy="407988"/>
        </p:xfrm>
        <a:graphic>
          <a:graphicData uri="http://schemas.openxmlformats.org/presentationml/2006/ole">
            <mc:AlternateContent xmlns:mc="http://schemas.openxmlformats.org/markup-compatibility/2006">
              <mc:Choice xmlns:v="urn:schemas-microsoft-com:vml" Requires="v">
                <p:oleObj spid="_x0000_s246822" name="Equation" r:id="rId3" imgW="304560" imgH="228600" progId="">
                  <p:embed/>
                </p:oleObj>
              </mc:Choice>
              <mc:Fallback>
                <p:oleObj name="Equation" r:id="rId3" imgW="304560" imgH="228600" progId="">
                  <p:embed/>
                  <p:pic>
                    <p:nvPicPr>
                      <p:cNvPr id="7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9689" y="2710011"/>
                        <a:ext cx="606425" cy="4079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75" name="Group 84">
            <a:extLst>
              <a:ext uri="{FF2B5EF4-FFF2-40B4-BE49-F238E27FC236}">
                <a16:creationId xmlns:a16="http://schemas.microsoft.com/office/drawing/2014/main" id="{0A90A890-7E0F-9246-B48E-A9B14F718D0E}"/>
              </a:ext>
            </a:extLst>
          </p:cNvPr>
          <p:cNvGrpSpPr>
            <a:grpSpLocks/>
          </p:cNvGrpSpPr>
          <p:nvPr/>
        </p:nvGrpSpPr>
        <p:grpSpPr bwMode="auto">
          <a:xfrm>
            <a:off x="3300413" y="3316436"/>
            <a:ext cx="1636712" cy="3136900"/>
            <a:chOff x="818" y="1104"/>
            <a:chExt cx="1426" cy="3046"/>
          </a:xfrm>
        </p:grpSpPr>
        <p:grpSp>
          <p:nvGrpSpPr>
            <p:cNvPr id="76" name="Group 85">
              <a:extLst>
                <a:ext uri="{FF2B5EF4-FFF2-40B4-BE49-F238E27FC236}">
                  <a16:creationId xmlns:a16="http://schemas.microsoft.com/office/drawing/2014/main" id="{1738CF55-4F75-344C-83F3-E33FDD64E760}"/>
                </a:ext>
              </a:extLst>
            </p:cNvPr>
            <p:cNvGrpSpPr>
              <a:grpSpLocks/>
            </p:cNvGrpSpPr>
            <p:nvPr/>
          </p:nvGrpSpPr>
          <p:grpSpPr bwMode="auto">
            <a:xfrm>
              <a:off x="818" y="3444"/>
              <a:ext cx="549" cy="706"/>
              <a:chOff x="818" y="3444"/>
              <a:chExt cx="549" cy="706"/>
            </a:xfrm>
          </p:grpSpPr>
          <p:sp>
            <p:nvSpPr>
              <p:cNvPr id="85" name="Line 86">
                <a:extLst>
                  <a:ext uri="{FF2B5EF4-FFF2-40B4-BE49-F238E27FC236}">
                    <a16:creationId xmlns:a16="http://schemas.microsoft.com/office/drawing/2014/main" id="{00751615-4961-6445-8ECF-A53EA365341D}"/>
                  </a:ext>
                </a:extLst>
              </p:cNvPr>
              <p:cNvSpPr>
                <a:spLocks noChangeAspect="1" noChangeShapeType="1"/>
              </p:cNvSpPr>
              <p:nvPr/>
            </p:nvSpPr>
            <p:spPr bwMode="auto">
              <a:xfrm rot="12836131" flipV="1">
                <a:off x="818" y="3444"/>
                <a:ext cx="283" cy="706"/>
              </a:xfrm>
              <a:prstGeom prst="line">
                <a:avLst/>
              </a:prstGeom>
              <a:noFill/>
              <a:ln w="12700">
                <a:solidFill>
                  <a:schemeClr val="tx1"/>
                </a:solidFill>
                <a:round/>
                <a:headEnd/>
                <a:tailEnd type="triangle" w="med" len="med"/>
              </a:ln>
            </p:spPr>
            <p:txBody>
              <a:bodyPr/>
              <a:lstStyle/>
              <a:p>
                <a:endParaRPr lang="en-US"/>
              </a:p>
            </p:txBody>
          </p:sp>
          <p:sp>
            <p:nvSpPr>
              <p:cNvPr id="86" name="Line 87">
                <a:extLst>
                  <a:ext uri="{FF2B5EF4-FFF2-40B4-BE49-F238E27FC236}">
                    <a16:creationId xmlns:a16="http://schemas.microsoft.com/office/drawing/2014/main" id="{CCB6F02D-9519-2347-A8F3-45C407BA224B}"/>
                  </a:ext>
                </a:extLst>
              </p:cNvPr>
              <p:cNvSpPr>
                <a:spLocks noChangeAspect="1" noChangeShapeType="1"/>
              </p:cNvSpPr>
              <p:nvPr/>
            </p:nvSpPr>
            <p:spPr bwMode="auto">
              <a:xfrm rot="12836131" flipV="1">
                <a:off x="987" y="3495"/>
                <a:ext cx="141" cy="565"/>
              </a:xfrm>
              <a:prstGeom prst="line">
                <a:avLst/>
              </a:prstGeom>
              <a:noFill/>
              <a:ln w="9525">
                <a:solidFill>
                  <a:schemeClr val="tx1"/>
                </a:solidFill>
                <a:round/>
                <a:headEnd/>
                <a:tailEnd type="triangle" w="med" len="med"/>
              </a:ln>
            </p:spPr>
            <p:txBody>
              <a:bodyPr/>
              <a:lstStyle/>
              <a:p>
                <a:endParaRPr lang="en-US"/>
              </a:p>
            </p:txBody>
          </p:sp>
          <p:sp>
            <p:nvSpPr>
              <p:cNvPr id="87" name="Line 88">
                <a:extLst>
                  <a:ext uri="{FF2B5EF4-FFF2-40B4-BE49-F238E27FC236}">
                    <a16:creationId xmlns:a16="http://schemas.microsoft.com/office/drawing/2014/main" id="{C830265A-7CB8-2241-AFE9-38E38BDEC697}"/>
                  </a:ext>
                </a:extLst>
              </p:cNvPr>
              <p:cNvSpPr>
                <a:spLocks noChangeAspect="1" noChangeShapeType="1"/>
              </p:cNvSpPr>
              <p:nvPr/>
            </p:nvSpPr>
            <p:spPr bwMode="auto">
              <a:xfrm rot="12836131" flipV="1">
                <a:off x="1023" y="3507"/>
                <a:ext cx="188" cy="282"/>
              </a:xfrm>
              <a:prstGeom prst="line">
                <a:avLst/>
              </a:prstGeom>
              <a:noFill/>
              <a:ln w="9525">
                <a:solidFill>
                  <a:schemeClr val="tx1"/>
                </a:solidFill>
                <a:round/>
                <a:headEnd/>
                <a:tailEnd type="triangle" w="med" len="med"/>
              </a:ln>
            </p:spPr>
            <p:txBody>
              <a:bodyPr/>
              <a:lstStyle/>
              <a:p>
                <a:endParaRPr lang="en-US"/>
              </a:p>
            </p:txBody>
          </p:sp>
          <p:sp>
            <p:nvSpPr>
              <p:cNvPr id="88" name="Line 89">
                <a:extLst>
                  <a:ext uri="{FF2B5EF4-FFF2-40B4-BE49-F238E27FC236}">
                    <a16:creationId xmlns:a16="http://schemas.microsoft.com/office/drawing/2014/main" id="{12C05054-3488-3B4D-B616-C79AE4973782}"/>
                  </a:ext>
                </a:extLst>
              </p:cNvPr>
              <p:cNvSpPr>
                <a:spLocks noChangeAspect="1" noChangeShapeType="1"/>
              </p:cNvSpPr>
              <p:nvPr/>
            </p:nvSpPr>
            <p:spPr bwMode="auto">
              <a:xfrm rot="12836131" flipV="1">
                <a:off x="950" y="3484"/>
                <a:ext cx="282" cy="236"/>
              </a:xfrm>
              <a:prstGeom prst="line">
                <a:avLst/>
              </a:prstGeom>
              <a:noFill/>
              <a:ln w="9525">
                <a:solidFill>
                  <a:schemeClr val="tx1"/>
                </a:solidFill>
                <a:round/>
                <a:headEnd/>
                <a:tailEnd type="triangle" w="med" len="med"/>
              </a:ln>
            </p:spPr>
            <p:txBody>
              <a:bodyPr/>
              <a:lstStyle/>
              <a:p>
                <a:endParaRPr lang="en-US"/>
              </a:p>
            </p:txBody>
          </p:sp>
          <p:sp>
            <p:nvSpPr>
              <p:cNvPr id="89" name="Line 90">
                <a:extLst>
                  <a:ext uri="{FF2B5EF4-FFF2-40B4-BE49-F238E27FC236}">
                    <a16:creationId xmlns:a16="http://schemas.microsoft.com/office/drawing/2014/main" id="{0FAC37CD-ADB8-5C4B-A2F9-80A706404DF7}"/>
                  </a:ext>
                </a:extLst>
              </p:cNvPr>
              <p:cNvSpPr>
                <a:spLocks noChangeAspect="1" noChangeShapeType="1"/>
              </p:cNvSpPr>
              <p:nvPr/>
            </p:nvSpPr>
            <p:spPr bwMode="auto">
              <a:xfrm rot="12836131" flipV="1">
                <a:off x="1126" y="3585"/>
                <a:ext cx="47" cy="283"/>
              </a:xfrm>
              <a:prstGeom prst="line">
                <a:avLst/>
              </a:prstGeom>
              <a:noFill/>
              <a:ln w="9525">
                <a:solidFill>
                  <a:schemeClr val="tx1"/>
                </a:solidFill>
                <a:round/>
                <a:headEnd/>
                <a:tailEnd type="triangle" w="med" len="med"/>
              </a:ln>
            </p:spPr>
            <p:txBody>
              <a:bodyPr/>
              <a:lstStyle/>
              <a:p>
                <a:endParaRPr lang="en-US"/>
              </a:p>
            </p:txBody>
          </p:sp>
          <p:sp>
            <p:nvSpPr>
              <p:cNvPr id="90" name="Line 91">
                <a:extLst>
                  <a:ext uri="{FF2B5EF4-FFF2-40B4-BE49-F238E27FC236}">
                    <a16:creationId xmlns:a16="http://schemas.microsoft.com/office/drawing/2014/main" id="{60A7E1F5-F2DC-3248-BA5F-2E94CA45148D}"/>
                  </a:ext>
                </a:extLst>
              </p:cNvPr>
              <p:cNvSpPr>
                <a:spLocks noChangeAspect="1" noChangeShapeType="1"/>
              </p:cNvSpPr>
              <p:nvPr/>
            </p:nvSpPr>
            <p:spPr bwMode="auto">
              <a:xfrm flipH="1">
                <a:off x="1073" y="3628"/>
                <a:ext cx="188" cy="330"/>
              </a:xfrm>
              <a:prstGeom prst="line">
                <a:avLst/>
              </a:prstGeom>
              <a:noFill/>
              <a:ln w="9525">
                <a:solidFill>
                  <a:schemeClr val="tx1"/>
                </a:solidFill>
                <a:round/>
                <a:headEnd/>
                <a:tailEnd type="triangle" w="med" len="med"/>
              </a:ln>
            </p:spPr>
            <p:txBody>
              <a:bodyPr/>
              <a:lstStyle/>
              <a:p>
                <a:endParaRPr lang="en-US"/>
              </a:p>
            </p:txBody>
          </p:sp>
          <p:sp>
            <p:nvSpPr>
              <p:cNvPr id="91" name="Oval 92">
                <a:extLst>
                  <a:ext uri="{FF2B5EF4-FFF2-40B4-BE49-F238E27FC236}">
                    <a16:creationId xmlns:a16="http://schemas.microsoft.com/office/drawing/2014/main" id="{34BF44E7-6FC4-2043-A6E5-3D0447664F22}"/>
                  </a:ext>
                </a:extLst>
              </p:cNvPr>
              <p:cNvSpPr>
                <a:spLocks noChangeAspect="1" noChangeArrowheads="1"/>
              </p:cNvSpPr>
              <p:nvPr/>
            </p:nvSpPr>
            <p:spPr bwMode="auto">
              <a:xfrm flipH="1">
                <a:off x="1175" y="3526"/>
                <a:ext cx="192" cy="192"/>
              </a:xfrm>
              <a:prstGeom prst="ellipse">
                <a:avLst/>
              </a:prstGeom>
              <a:solidFill>
                <a:srgbClr val="FF0000"/>
              </a:solidFill>
              <a:ln w="9525">
                <a:noFill/>
                <a:round/>
                <a:headEnd/>
                <a:tailEnd/>
              </a:ln>
            </p:spPr>
            <p:txBody>
              <a:bodyPr wrap="none" anchor="ctr"/>
              <a:lstStyle/>
              <a:p>
                <a:endParaRPr lang="ja-JP" altLang="en-US"/>
              </a:p>
            </p:txBody>
          </p:sp>
        </p:grpSp>
        <p:grpSp>
          <p:nvGrpSpPr>
            <p:cNvPr id="77" name="Group 93">
              <a:extLst>
                <a:ext uri="{FF2B5EF4-FFF2-40B4-BE49-F238E27FC236}">
                  <a16:creationId xmlns:a16="http://schemas.microsoft.com/office/drawing/2014/main" id="{577BC6A6-3770-7046-8018-EEC9C201ADD9}"/>
                </a:ext>
              </a:extLst>
            </p:cNvPr>
            <p:cNvGrpSpPr>
              <a:grpSpLocks/>
            </p:cNvGrpSpPr>
            <p:nvPr/>
          </p:nvGrpSpPr>
          <p:grpSpPr bwMode="auto">
            <a:xfrm>
              <a:off x="1737" y="1104"/>
              <a:ext cx="507" cy="960"/>
              <a:chOff x="1737" y="1104"/>
              <a:chExt cx="507" cy="960"/>
            </a:xfrm>
          </p:grpSpPr>
          <p:sp>
            <p:nvSpPr>
              <p:cNvPr id="78" name="Line 94">
                <a:extLst>
                  <a:ext uri="{FF2B5EF4-FFF2-40B4-BE49-F238E27FC236}">
                    <a16:creationId xmlns:a16="http://schemas.microsoft.com/office/drawing/2014/main" id="{43D28664-D856-D04E-8A39-2A8D872B8251}"/>
                  </a:ext>
                </a:extLst>
              </p:cNvPr>
              <p:cNvSpPr>
                <a:spLocks noChangeShapeType="1"/>
              </p:cNvSpPr>
              <p:nvPr/>
            </p:nvSpPr>
            <p:spPr bwMode="auto">
              <a:xfrm flipV="1">
                <a:off x="1821" y="1386"/>
                <a:ext cx="0" cy="518"/>
              </a:xfrm>
              <a:prstGeom prst="line">
                <a:avLst/>
              </a:prstGeom>
              <a:noFill/>
              <a:ln w="9525">
                <a:solidFill>
                  <a:schemeClr val="tx1"/>
                </a:solidFill>
                <a:round/>
                <a:headEnd/>
                <a:tailEnd type="triangle" w="med" len="med"/>
              </a:ln>
            </p:spPr>
            <p:txBody>
              <a:bodyPr/>
              <a:lstStyle/>
              <a:p>
                <a:endParaRPr lang="en-US"/>
              </a:p>
            </p:txBody>
          </p:sp>
          <p:sp>
            <p:nvSpPr>
              <p:cNvPr id="79" name="Line 95">
                <a:extLst>
                  <a:ext uri="{FF2B5EF4-FFF2-40B4-BE49-F238E27FC236}">
                    <a16:creationId xmlns:a16="http://schemas.microsoft.com/office/drawing/2014/main" id="{D4FFFF29-D03D-7341-93C0-927661D2FA89}"/>
                  </a:ext>
                </a:extLst>
              </p:cNvPr>
              <p:cNvSpPr>
                <a:spLocks noChangeShapeType="1"/>
              </p:cNvSpPr>
              <p:nvPr/>
            </p:nvSpPr>
            <p:spPr bwMode="auto">
              <a:xfrm flipV="1">
                <a:off x="1821" y="1776"/>
                <a:ext cx="339" cy="175"/>
              </a:xfrm>
              <a:prstGeom prst="line">
                <a:avLst/>
              </a:prstGeom>
              <a:noFill/>
              <a:ln w="9525">
                <a:solidFill>
                  <a:schemeClr val="tx1"/>
                </a:solidFill>
                <a:round/>
                <a:headEnd/>
                <a:tailEnd type="triangle" w="med" len="med"/>
              </a:ln>
            </p:spPr>
            <p:txBody>
              <a:bodyPr/>
              <a:lstStyle/>
              <a:p>
                <a:endParaRPr lang="en-US"/>
              </a:p>
            </p:txBody>
          </p:sp>
          <p:sp>
            <p:nvSpPr>
              <p:cNvPr id="80" name="Line 96">
                <a:extLst>
                  <a:ext uri="{FF2B5EF4-FFF2-40B4-BE49-F238E27FC236}">
                    <a16:creationId xmlns:a16="http://schemas.microsoft.com/office/drawing/2014/main" id="{A6C6FBF5-A8D1-4542-878C-AA162A58DACC}"/>
                  </a:ext>
                </a:extLst>
              </p:cNvPr>
              <p:cNvSpPr>
                <a:spLocks noChangeAspect="1" noChangeShapeType="1"/>
              </p:cNvSpPr>
              <p:nvPr/>
            </p:nvSpPr>
            <p:spPr bwMode="auto">
              <a:xfrm flipV="1">
                <a:off x="1821" y="1104"/>
                <a:ext cx="423" cy="847"/>
              </a:xfrm>
              <a:prstGeom prst="line">
                <a:avLst/>
              </a:prstGeom>
              <a:noFill/>
              <a:ln w="12700">
                <a:solidFill>
                  <a:schemeClr val="tx1"/>
                </a:solidFill>
                <a:round/>
                <a:headEnd/>
                <a:tailEnd type="triangle" w="med" len="med"/>
              </a:ln>
            </p:spPr>
            <p:txBody>
              <a:bodyPr/>
              <a:lstStyle/>
              <a:p>
                <a:endParaRPr lang="en-US"/>
              </a:p>
            </p:txBody>
          </p:sp>
          <p:sp>
            <p:nvSpPr>
              <p:cNvPr id="81" name="Line 97">
                <a:extLst>
                  <a:ext uri="{FF2B5EF4-FFF2-40B4-BE49-F238E27FC236}">
                    <a16:creationId xmlns:a16="http://schemas.microsoft.com/office/drawing/2014/main" id="{97C474D9-FCB3-7C48-AB7B-D868F15B936A}"/>
                  </a:ext>
                </a:extLst>
              </p:cNvPr>
              <p:cNvSpPr>
                <a:spLocks noChangeAspect="1" noChangeShapeType="1"/>
              </p:cNvSpPr>
              <p:nvPr/>
            </p:nvSpPr>
            <p:spPr bwMode="auto">
              <a:xfrm flipV="1">
                <a:off x="1821" y="1386"/>
                <a:ext cx="141" cy="565"/>
              </a:xfrm>
              <a:prstGeom prst="line">
                <a:avLst/>
              </a:prstGeom>
              <a:noFill/>
              <a:ln w="9525">
                <a:solidFill>
                  <a:schemeClr val="tx1"/>
                </a:solidFill>
                <a:round/>
                <a:headEnd/>
                <a:tailEnd type="triangle" w="med" len="med"/>
              </a:ln>
            </p:spPr>
            <p:txBody>
              <a:bodyPr/>
              <a:lstStyle/>
              <a:p>
                <a:endParaRPr lang="en-US"/>
              </a:p>
            </p:txBody>
          </p:sp>
          <p:sp>
            <p:nvSpPr>
              <p:cNvPr id="82" name="Line 98">
                <a:extLst>
                  <a:ext uri="{FF2B5EF4-FFF2-40B4-BE49-F238E27FC236}">
                    <a16:creationId xmlns:a16="http://schemas.microsoft.com/office/drawing/2014/main" id="{4C23B567-40B4-BC40-BD9B-FEA92603F5B0}"/>
                  </a:ext>
                </a:extLst>
              </p:cNvPr>
              <p:cNvSpPr>
                <a:spLocks noChangeAspect="1" noChangeShapeType="1"/>
              </p:cNvSpPr>
              <p:nvPr/>
            </p:nvSpPr>
            <p:spPr bwMode="auto">
              <a:xfrm flipV="1">
                <a:off x="1821" y="1669"/>
                <a:ext cx="188" cy="282"/>
              </a:xfrm>
              <a:prstGeom prst="line">
                <a:avLst/>
              </a:prstGeom>
              <a:noFill/>
              <a:ln w="9525">
                <a:solidFill>
                  <a:schemeClr val="tx1"/>
                </a:solidFill>
                <a:round/>
                <a:headEnd/>
                <a:tailEnd type="triangle" w="med" len="med"/>
              </a:ln>
            </p:spPr>
            <p:txBody>
              <a:bodyPr/>
              <a:lstStyle/>
              <a:p>
                <a:endParaRPr lang="en-US"/>
              </a:p>
            </p:txBody>
          </p:sp>
          <p:sp>
            <p:nvSpPr>
              <p:cNvPr id="83" name="Line 99">
                <a:extLst>
                  <a:ext uri="{FF2B5EF4-FFF2-40B4-BE49-F238E27FC236}">
                    <a16:creationId xmlns:a16="http://schemas.microsoft.com/office/drawing/2014/main" id="{CF079052-195A-7541-B0C8-FAB4A9B415C8}"/>
                  </a:ext>
                </a:extLst>
              </p:cNvPr>
              <p:cNvSpPr>
                <a:spLocks noChangeAspect="1" noChangeShapeType="1"/>
              </p:cNvSpPr>
              <p:nvPr/>
            </p:nvSpPr>
            <p:spPr bwMode="auto">
              <a:xfrm flipV="1">
                <a:off x="1821" y="1622"/>
                <a:ext cx="47" cy="282"/>
              </a:xfrm>
              <a:prstGeom prst="line">
                <a:avLst/>
              </a:prstGeom>
              <a:noFill/>
              <a:ln w="9525">
                <a:solidFill>
                  <a:schemeClr val="tx1"/>
                </a:solidFill>
                <a:round/>
                <a:headEnd/>
                <a:tailEnd type="triangle" w="med" len="med"/>
              </a:ln>
            </p:spPr>
            <p:txBody>
              <a:bodyPr/>
              <a:lstStyle/>
              <a:p>
                <a:endParaRPr lang="en-US"/>
              </a:p>
            </p:txBody>
          </p:sp>
          <p:sp>
            <p:nvSpPr>
              <p:cNvPr id="84" name="Oval 100">
                <a:extLst>
                  <a:ext uri="{FF2B5EF4-FFF2-40B4-BE49-F238E27FC236}">
                    <a16:creationId xmlns:a16="http://schemas.microsoft.com/office/drawing/2014/main" id="{49562C1E-39A8-7249-95E4-3F3909BD0205}"/>
                  </a:ext>
                </a:extLst>
              </p:cNvPr>
              <p:cNvSpPr>
                <a:spLocks noChangeAspect="1" noChangeArrowheads="1"/>
              </p:cNvSpPr>
              <p:nvPr/>
            </p:nvSpPr>
            <p:spPr bwMode="auto">
              <a:xfrm flipH="1">
                <a:off x="1737" y="1872"/>
                <a:ext cx="192" cy="192"/>
              </a:xfrm>
              <a:prstGeom prst="ellipse">
                <a:avLst/>
              </a:prstGeom>
              <a:solidFill>
                <a:srgbClr val="FF0000"/>
              </a:solidFill>
              <a:ln w="9525">
                <a:noFill/>
                <a:round/>
                <a:headEnd/>
                <a:tailEnd/>
              </a:ln>
            </p:spPr>
            <p:txBody>
              <a:bodyPr wrap="none" anchor="ctr"/>
              <a:lstStyle/>
              <a:p>
                <a:endParaRPr lang="ja-JP" altLang="en-US"/>
              </a:p>
            </p:txBody>
          </p:sp>
        </p:grpSp>
      </p:grpSp>
      <p:sp>
        <p:nvSpPr>
          <p:cNvPr id="92" name="Rectangle 111">
            <a:extLst>
              <a:ext uri="{FF2B5EF4-FFF2-40B4-BE49-F238E27FC236}">
                <a16:creationId xmlns:a16="http://schemas.microsoft.com/office/drawing/2014/main" id="{A5E8DA24-93FA-7641-AC1F-2701F33E0735}"/>
              </a:ext>
            </a:extLst>
          </p:cNvPr>
          <p:cNvSpPr>
            <a:spLocks noChangeArrowheads="1"/>
          </p:cNvSpPr>
          <p:nvPr/>
        </p:nvSpPr>
        <p:spPr bwMode="auto">
          <a:xfrm>
            <a:off x="1991544" y="2453890"/>
            <a:ext cx="4320480" cy="289310"/>
          </a:xfrm>
          <a:prstGeom prst="rect">
            <a:avLst/>
          </a:prstGeom>
          <a:noFill/>
          <a:ln w="12700">
            <a:solidFill>
              <a:schemeClr val="tx1"/>
            </a:solidFill>
            <a:prstDash val="sysDash"/>
            <a:miter lim="800000"/>
            <a:headEnd/>
            <a:tailEnd/>
          </a:ln>
        </p:spPr>
        <p:txBody>
          <a:bodyPr wrap="square">
            <a:spAutoFit/>
          </a:bodyPr>
          <a:lstStyle/>
          <a:p>
            <a:pPr>
              <a:lnSpc>
                <a:spcPct val="80000"/>
              </a:lnSpc>
              <a:spcBef>
                <a:spcPct val="20000"/>
              </a:spcBef>
              <a:buClr>
                <a:schemeClr val="folHlink"/>
              </a:buClr>
              <a:buSzPct val="90000"/>
              <a:buFont typeface="Wingdings" pitchFamily="2" charset="2"/>
              <a:buNone/>
            </a:pPr>
            <a:r>
              <a:rPr lang="en-US" altLang="ja-JP" sz="1600" b="1" dirty="0"/>
              <a:t>Yield in A+A collisions </a:t>
            </a:r>
            <a:r>
              <a:rPr lang="en-US" altLang="ja-JP" sz="1600" b="1" dirty="0">
                <a:sym typeface="Symbol" pitchFamily="18" charset="2"/>
              </a:rPr>
              <a:t></a:t>
            </a:r>
            <a:r>
              <a:rPr lang="en-US" altLang="ja-JP" sz="1600" b="1" dirty="0"/>
              <a:t> </a:t>
            </a:r>
            <a:r>
              <a:rPr lang="en-US" altLang="ja-JP" sz="1600" b="1" dirty="0" err="1"/>
              <a:t>Ncoll</a:t>
            </a:r>
            <a:r>
              <a:rPr lang="en-US" altLang="ja-JP" sz="1600" b="1" dirty="0"/>
              <a:t> </a:t>
            </a:r>
            <a:r>
              <a:rPr lang="en-US" altLang="ja-JP" sz="1600" b="1" dirty="0">
                <a:sym typeface="Symbol" pitchFamily="18" charset="2"/>
              </a:rPr>
              <a:t> </a:t>
            </a:r>
            <a:r>
              <a:rPr lang="en-US" altLang="ja-JP" sz="1600" b="1" dirty="0" err="1"/>
              <a:t>p+p</a:t>
            </a:r>
            <a:r>
              <a:rPr lang="en-US" altLang="ja-JP" sz="1600" b="1" dirty="0"/>
              <a:t> collisions</a:t>
            </a:r>
          </a:p>
        </p:txBody>
      </p:sp>
      <p:grpSp>
        <p:nvGrpSpPr>
          <p:cNvPr id="93" name="Group 98">
            <a:extLst>
              <a:ext uri="{FF2B5EF4-FFF2-40B4-BE49-F238E27FC236}">
                <a16:creationId xmlns:a16="http://schemas.microsoft.com/office/drawing/2014/main" id="{1416117D-34B3-BA40-8336-50B93124221A}"/>
              </a:ext>
            </a:extLst>
          </p:cNvPr>
          <p:cNvGrpSpPr/>
          <p:nvPr/>
        </p:nvGrpSpPr>
        <p:grpSpPr>
          <a:xfrm>
            <a:off x="7680326" y="2983243"/>
            <a:ext cx="1503363" cy="2900032"/>
            <a:chOff x="6156325" y="2983243"/>
            <a:chExt cx="1503363" cy="2900032"/>
          </a:xfrm>
        </p:grpSpPr>
        <p:pic>
          <p:nvPicPr>
            <p:cNvPr id="94" name="Picture 110" descr="gamma_jet_corr">
              <a:extLst>
                <a:ext uri="{FF2B5EF4-FFF2-40B4-BE49-F238E27FC236}">
                  <a16:creationId xmlns:a16="http://schemas.microsoft.com/office/drawing/2014/main" id="{FD54AF82-8FE9-1C48-8A81-D206C14C1416}"/>
                </a:ext>
              </a:extLst>
            </p:cNvPr>
            <p:cNvPicPr>
              <a:picLocks noChangeAspect="1" noChangeArrowheads="1"/>
            </p:cNvPicPr>
            <p:nvPr/>
          </p:nvPicPr>
          <p:blipFill>
            <a:blip r:embed="rId5" cstate="print"/>
            <a:srcRect/>
            <a:stretch>
              <a:fillRect/>
            </a:stretch>
          </p:blipFill>
          <p:spPr bwMode="auto">
            <a:xfrm>
              <a:off x="6156325" y="2997200"/>
              <a:ext cx="1503363" cy="2886075"/>
            </a:xfrm>
            <a:prstGeom prst="rect">
              <a:avLst/>
            </a:prstGeom>
            <a:noFill/>
            <a:ln w="9525">
              <a:noFill/>
              <a:miter lim="800000"/>
              <a:headEnd/>
              <a:tailEnd/>
            </a:ln>
          </p:spPr>
        </p:pic>
        <p:cxnSp>
          <p:nvCxnSpPr>
            <p:cNvPr id="95" name="Straight Arrow Connector 93">
              <a:extLst>
                <a:ext uri="{FF2B5EF4-FFF2-40B4-BE49-F238E27FC236}">
                  <a16:creationId xmlns:a16="http://schemas.microsoft.com/office/drawing/2014/main" id="{D1FA91A1-1C28-D144-B18F-3254E342B085}"/>
                </a:ext>
              </a:extLst>
            </p:cNvPr>
            <p:cNvCxnSpPr/>
            <p:nvPr/>
          </p:nvCxnSpPr>
          <p:spPr>
            <a:xfrm flipV="1">
              <a:off x="6935625" y="2983243"/>
              <a:ext cx="376784" cy="1191514"/>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6" name="TextBox 97">
              <a:extLst>
                <a:ext uri="{FF2B5EF4-FFF2-40B4-BE49-F238E27FC236}">
                  <a16:creationId xmlns:a16="http://schemas.microsoft.com/office/drawing/2014/main" id="{A49DF5DC-DE2D-2F49-A486-3BEF5B4A0D18}"/>
                </a:ext>
              </a:extLst>
            </p:cNvPr>
            <p:cNvSpPr txBox="1"/>
            <p:nvPr/>
          </p:nvSpPr>
          <p:spPr>
            <a:xfrm>
              <a:off x="7227768" y="3385134"/>
              <a:ext cx="328936" cy="461665"/>
            </a:xfrm>
            <a:prstGeom prst="rect">
              <a:avLst/>
            </a:prstGeom>
            <a:solidFill>
              <a:schemeClr val="bg1"/>
            </a:solidFill>
          </p:spPr>
          <p:txBody>
            <a:bodyPr wrap="none" rtlCol="0">
              <a:spAutoFit/>
            </a:bodyPr>
            <a:lstStyle/>
            <a:p>
              <a:r>
                <a:rPr lang="en-US" sz="2400" dirty="0"/>
                <a:t>g</a:t>
              </a:r>
            </a:p>
          </p:txBody>
        </p:sp>
      </p:grpSp>
    </p:spTree>
    <p:extLst>
      <p:ext uri="{BB962C8B-B14F-4D97-AF65-F5344CB8AC3E}">
        <p14:creationId xmlns:p14="http://schemas.microsoft.com/office/powerpoint/2010/main" val="3321167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ECE99-F81D-9C4D-8658-26EC4B2C4D4B}"/>
              </a:ext>
            </a:extLst>
          </p:cNvPr>
          <p:cNvSpPr>
            <a:spLocks noGrp="1"/>
          </p:cNvSpPr>
          <p:nvPr>
            <p:ph type="title"/>
          </p:nvPr>
        </p:nvSpPr>
        <p:spPr/>
        <p:txBody>
          <a:bodyPr/>
          <a:lstStyle/>
          <a:p>
            <a:r>
              <a:rPr lang="en-US" altLang="ja-US" dirty="0"/>
              <a:t>Jets in QGP</a:t>
            </a:r>
            <a:endParaRPr kumimoji="1" lang="ja-US" altLang="en-US" dirty="0"/>
          </a:p>
        </p:txBody>
      </p:sp>
      <p:sp>
        <p:nvSpPr>
          <p:cNvPr id="3" name="コンテンツ プレースホルダー 2">
            <a:extLst>
              <a:ext uri="{FF2B5EF4-FFF2-40B4-BE49-F238E27FC236}">
                <a16:creationId xmlns:a16="http://schemas.microsoft.com/office/drawing/2014/main" id="{CDEEDAFF-917E-AB4E-8EA1-9719AAD8B730}"/>
              </a:ext>
            </a:extLst>
          </p:cNvPr>
          <p:cNvSpPr>
            <a:spLocks noGrp="1"/>
          </p:cNvSpPr>
          <p:nvPr>
            <p:ph idx="1"/>
          </p:nvPr>
        </p:nvSpPr>
        <p:spPr>
          <a:xfrm>
            <a:off x="838200" y="1290919"/>
            <a:ext cx="10515600" cy="918882"/>
          </a:xfrm>
        </p:spPr>
        <p:txBody>
          <a:bodyPr>
            <a:normAutofit fontScale="85000" lnSpcReduction="10000"/>
          </a:bodyPr>
          <a:lstStyle/>
          <a:p>
            <a:r>
              <a:rPr lang="en-US" altLang="ja-JP" dirty="0"/>
              <a:t>Hard scattered </a:t>
            </a:r>
            <a:r>
              <a:rPr lang="en-US" altLang="ja-JP" dirty="0" err="1"/>
              <a:t>partons</a:t>
            </a:r>
            <a:r>
              <a:rPr lang="en-US" altLang="ja-JP" dirty="0"/>
              <a:t> lose their energies in the QGP via gluon radiation or </a:t>
            </a:r>
            <a:r>
              <a:rPr lang="en-US" altLang="ja-JP" dirty="0" err="1"/>
              <a:t>parton</a:t>
            </a:r>
            <a:r>
              <a:rPr lang="en-US" altLang="ja-JP" dirty="0"/>
              <a:t> collisions</a:t>
            </a:r>
          </a:p>
          <a:p>
            <a:r>
              <a:rPr lang="en-US" altLang="ja-JP" dirty="0"/>
              <a:t>Jets that are fragments of the </a:t>
            </a:r>
            <a:r>
              <a:rPr lang="en-US" altLang="ja-JP" dirty="0" err="1"/>
              <a:t>partons</a:t>
            </a:r>
            <a:r>
              <a:rPr lang="en-US" altLang="ja-JP" dirty="0"/>
              <a:t> accordingly reduce their energies</a:t>
            </a:r>
            <a:endParaRPr lang="en-US" altLang="ja-US" dirty="0"/>
          </a:p>
        </p:txBody>
      </p:sp>
      <p:sp>
        <p:nvSpPr>
          <p:cNvPr id="4" name="日付プレースホルダー 3">
            <a:extLst>
              <a:ext uri="{FF2B5EF4-FFF2-40B4-BE49-F238E27FC236}">
                <a16:creationId xmlns:a16="http://schemas.microsoft.com/office/drawing/2014/main" id="{FF6323E0-C52C-AC45-B940-F7982F7A6285}"/>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DB7E7C06-8C34-B84F-9D81-C666214F9031}"/>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F58E5673-A42A-FA42-BA17-ED9EEF7C5CB5}"/>
              </a:ext>
            </a:extLst>
          </p:cNvPr>
          <p:cNvSpPr>
            <a:spLocks noGrp="1"/>
          </p:cNvSpPr>
          <p:nvPr>
            <p:ph type="sldNum" sz="quarter" idx="12"/>
          </p:nvPr>
        </p:nvSpPr>
        <p:spPr/>
        <p:txBody>
          <a:bodyPr/>
          <a:lstStyle/>
          <a:p>
            <a:fld id="{F9291847-EA59-7F4D-8477-4EA9F25CEBB2}" type="slidenum">
              <a:rPr kumimoji="1" lang="ja-US" altLang="en-US" smtClean="0"/>
              <a:pPr/>
              <a:t>32</a:t>
            </a:fld>
            <a:endParaRPr kumimoji="1" lang="ja-US" altLang="en-US"/>
          </a:p>
        </p:txBody>
      </p:sp>
      <p:pic>
        <p:nvPicPr>
          <p:cNvPr id="7" name="Picture 110" descr="gamma_jet_corr">
            <a:extLst>
              <a:ext uri="{FF2B5EF4-FFF2-40B4-BE49-F238E27FC236}">
                <a16:creationId xmlns:a16="http://schemas.microsoft.com/office/drawing/2014/main" id="{DAD4F3A0-A84E-2749-80AF-49B5A06B167F}"/>
              </a:ext>
            </a:extLst>
          </p:cNvPr>
          <p:cNvPicPr>
            <a:picLocks noChangeAspect="1" noChangeArrowheads="1"/>
          </p:cNvPicPr>
          <p:nvPr/>
        </p:nvPicPr>
        <p:blipFill>
          <a:blip r:embed="rId3" cstate="print"/>
          <a:srcRect/>
          <a:stretch>
            <a:fillRect/>
          </a:stretch>
        </p:blipFill>
        <p:spPr bwMode="auto">
          <a:xfrm>
            <a:off x="7680326" y="2997201"/>
            <a:ext cx="1503363" cy="2886075"/>
          </a:xfrm>
          <a:prstGeom prst="rect">
            <a:avLst/>
          </a:prstGeom>
          <a:noFill/>
          <a:ln w="9525">
            <a:noFill/>
            <a:miter lim="800000"/>
            <a:headEnd/>
            <a:tailEnd/>
          </a:ln>
        </p:spPr>
      </p:pic>
      <p:grpSp>
        <p:nvGrpSpPr>
          <p:cNvPr id="8" name="Group 15">
            <a:extLst>
              <a:ext uri="{FF2B5EF4-FFF2-40B4-BE49-F238E27FC236}">
                <a16:creationId xmlns:a16="http://schemas.microsoft.com/office/drawing/2014/main" id="{1D608AA3-ACAB-F740-8CFD-64B74FD346F0}"/>
              </a:ext>
            </a:extLst>
          </p:cNvPr>
          <p:cNvGrpSpPr>
            <a:grpSpLocks/>
          </p:cNvGrpSpPr>
          <p:nvPr/>
        </p:nvGrpSpPr>
        <p:grpSpPr bwMode="auto">
          <a:xfrm>
            <a:off x="3451225" y="4327674"/>
            <a:ext cx="1066800" cy="1981200"/>
            <a:chOff x="912" y="2256"/>
            <a:chExt cx="672" cy="1248"/>
          </a:xfrm>
        </p:grpSpPr>
        <p:sp>
          <p:nvSpPr>
            <p:cNvPr id="9" name="Oval 16">
              <a:extLst>
                <a:ext uri="{FF2B5EF4-FFF2-40B4-BE49-F238E27FC236}">
                  <a16:creationId xmlns:a16="http://schemas.microsoft.com/office/drawing/2014/main" id="{69B00A0B-6B7F-A34A-AD9D-8428F6353F9A}"/>
                </a:ext>
              </a:extLst>
            </p:cNvPr>
            <p:cNvSpPr>
              <a:spLocks noChangeArrowheads="1"/>
            </p:cNvSpPr>
            <p:nvPr/>
          </p:nvSpPr>
          <p:spPr bwMode="auto">
            <a:xfrm>
              <a:off x="912" y="2256"/>
              <a:ext cx="672" cy="1248"/>
            </a:xfrm>
            <a:prstGeom prst="ellipse">
              <a:avLst/>
            </a:prstGeom>
            <a:gradFill rotWithShape="0">
              <a:gsLst>
                <a:gs pos="0">
                  <a:srgbClr val="FF5050"/>
                </a:gs>
                <a:gs pos="100000">
                  <a:srgbClr val="FFCC00"/>
                </a:gs>
              </a:gsLst>
              <a:path path="shape">
                <a:fillToRect l="50000" t="50000" r="50000" b="50000"/>
              </a:path>
            </a:gradFill>
            <a:ln w="9525">
              <a:noFill/>
              <a:round/>
              <a:headEnd/>
              <a:tailEnd/>
            </a:ln>
          </p:spPr>
          <p:txBody>
            <a:bodyPr wrap="none" anchor="ctr"/>
            <a:lstStyle/>
            <a:p>
              <a:pPr algn="ctr">
                <a:spcBef>
                  <a:spcPct val="50000"/>
                </a:spcBef>
              </a:pPr>
              <a:endParaRPr lang="ja-JP" altLang="en-US" sz="3200" b="1">
                <a:latin typeface="Arial Rounded MT Bold" pitchFamily="34" charset="0"/>
              </a:endParaRPr>
            </a:p>
          </p:txBody>
        </p:sp>
        <p:grpSp>
          <p:nvGrpSpPr>
            <p:cNvPr id="10" name="Group 17">
              <a:extLst>
                <a:ext uri="{FF2B5EF4-FFF2-40B4-BE49-F238E27FC236}">
                  <a16:creationId xmlns:a16="http://schemas.microsoft.com/office/drawing/2014/main" id="{7FFC984C-345A-C942-9F1A-941CE6F06C7B}"/>
                </a:ext>
              </a:extLst>
            </p:cNvPr>
            <p:cNvGrpSpPr>
              <a:grpSpLocks noChangeAspect="1"/>
            </p:cNvGrpSpPr>
            <p:nvPr/>
          </p:nvGrpSpPr>
          <p:grpSpPr bwMode="auto">
            <a:xfrm rot="-1619214">
              <a:off x="1140" y="2508"/>
              <a:ext cx="359" cy="48"/>
              <a:chOff x="804" y="3206"/>
              <a:chExt cx="2344" cy="314"/>
            </a:xfrm>
          </p:grpSpPr>
          <p:sp>
            <p:nvSpPr>
              <p:cNvPr id="35" name="Freeform 18">
                <a:extLst>
                  <a:ext uri="{FF2B5EF4-FFF2-40B4-BE49-F238E27FC236}">
                    <a16:creationId xmlns:a16="http://schemas.microsoft.com/office/drawing/2014/main" id="{12172C53-229B-CB48-8CCC-834A1F44BB36}"/>
                  </a:ext>
                </a:extLst>
              </p:cNvPr>
              <p:cNvSpPr>
                <a:spLocks noChangeAspect="1"/>
              </p:cNvSpPr>
              <p:nvPr/>
            </p:nvSpPr>
            <p:spPr bwMode="auto">
              <a:xfrm>
                <a:off x="804" y="321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6" name="Freeform 19">
                <a:extLst>
                  <a:ext uri="{FF2B5EF4-FFF2-40B4-BE49-F238E27FC236}">
                    <a16:creationId xmlns:a16="http://schemas.microsoft.com/office/drawing/2014/main" id="{250C430B-76C1-4845-A67F-AFF2588D46B8}"/>
                  </a:ext>
                </a:extLst>
              </p:cNvPr>
              <p:cNvSpPr>
                <a:spLocks noChangeAspect="1"/>
              </p:cNvSpPr>
              <p:nvPr/>
            </p:nvSpPr>
            <p:spPr bwMode="auto">
              <a:xfrm>
                <a:off x="1136" y="321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7" name="Freeform 20">
                <a:extLst>
                  <a:ext uri="{FF2B5EF4-FFF2-40B4-BE49-F238E27FC236}">
                    <a16:creationId xmlns:a16="http://schemas.microsoft.com/office/drawing/2014/main" id="{C803C968-F52A-0647-AB2B-27B263D494CB}"/>
                  </a:ext>
                </a:extLst>
              </p:cNvPr>
              <p:cNvSpPr>
                <a:spLocks noChangeAspect="1"/>
              </p:cNvSpPr>
              <p:nvPr/>
            </p:nvSpPr>
            <p:spPr bwMode="auto">
              <a:xfrm>
                <a:off x="1468" y="3214"/>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8" name="Freeform 21">
                <a:extLst>
                  <a:ext uri="{FF2B5EF4-FFF2-40B4-BE49-F238E27FC236}">
                    <a16:creationId xmlns:a16="http://schemas.microsoft.com/office/drawing/2014/main" id="{2EC38BEE-225C-1A47-B327-504CF9C4EC1D}"/>
                  </a:ext>
                </a:extLst>
              </p:cNvPr>
              <p:cNvSpPr>
                <a:spLocks noChangeAspect="1"/>
              </p:cNvSpPr>
              <p:nvPr/>
            </p:nvSpPr>
            <p:spPr bwMode="auto">
              <a:xfrm>
                <a:off x="1800" y="3212"/>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9" name="Freeform 22">
                <a:extLst>
                  <a:ext uri="{FF2B5EF4-FFF2-40B4-BE49-F238E27FC236}">
                    <a16:creationId xmlns:a16="http://schemas.microsoft.com/office/drawing/2014/main" id="{5871EAD3-B6AF-B34B-BE2D-76C14F7D0D0D}"/>
                  </a:ext>
                </a:extLst>
              </p:cNvPr>
              <p:cNvSpPr>
                <a:spLocks noChangeAspect="1"/>
              </p:cNvSpPr>
              <p:nvPr/>
            </p:nvSpPr>
            <p:spPr bwMode="auto">
              <a:xfrm>
                <a:off x="2132" y="3210"/>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40" name="Freeform 23">
                <a:extLst>
                  <a:ext uri="{FF2B5EF4-FFF2-40B4-BE49-F238E27FC236}">
                    <a16:creationId xmlns:a16="http://schemas.microsoft.com/office/drawing/2014/main" id="{A0CFA70E-A2F7-E44B-BD61-6B7697212893}"/>
                  </a:ext>
                </a:extLst>
              </p:cNvPr>
              <p:cNvSpPr>
                <a:spLocks noChangeAspect="1"/>
              </p:cNvSpPr>
              <p:nvPr/>
            </p:nvSpPr>
            <p:spPr bwMode="auto">
              <a:xfrm>
                <a:off x="2464" y="320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41" name="Freeform 24">
                <a:extLst>
                  <a:ext uri="{FF2B5EF4-FFF2-40B4-BE49-F238E27FC236}">
                    <a16:creationId xmlns:a16="http://schemas.microsoft.com/office/drawing/2014/main" id="{3F2969B3-9B54-FF43-AE84-C509F3D50D40}"/>
                  </a:ext>
                </a:extLst>
              </p:cNvPr>
              <p:cNvSpPr>
                <a:spLocks noChangeAspect="1"/>
              </p:cNvSpPr>
              <p:nvPr/>
            </p:nvSpPr>
            <p:spPr bwMode="auto">
              <a:xfrm>
                <a:off x="2796" y="320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grpSp>
        <p:grpSp>
          <p:nvGrpSpPr>
            <p:cNvPr id="11" name="Group 25">
              <a:extLst>
                <a:ext uri="{FF2B5EF4-FFF2-40B4-BE49-F238E27FC236}">
                  <a16:creationId xmlns:a16="http://schemas.microsoft.com/office/drawing/2014/main" id="{D07A4526-1954-DA42-9E17-4442AE9226B1}"/>
                </a:ext>
              </a:extLst>
            </p:cNvPr>
            <p:cNvGrpSpPr>
              <a:grpSpLocks noChangeAspect="1"/>
            </p:cNvGrpSpPr>
            <p:nvPr/>
          </p:nvGrpSpPr>
          <p:grpSpPr bwMode="auto">
            <a:xfrm rot="-3973978">
              <a:off x="1002" y="2467"/>
              <a:ext cx="359" cy="48"/>
              <a:chOff x="804" y="3206"/>
              <a:chExt cx="2344" cy="314"/>
            </a:xfrm>
          </p:grpSpPr>
          <p:sp>
            <p:nvSpPr>
              <p:cNvPr id="28" name="Freeform 26">
                <a:extLst>
                  <a:ext uri="{FF2B5EF4-FFF2-40B4-BE49-F238E27FC236}">
                    <a16:creationId xmlns:a16="http://schemas.microsoft.com/office/drawing/2014/main" id="{215843DD-2E68-6046-B2DB-5EC36938CA47}"/>
                  </a:ext>
                </a:extLst>
              </p:cNvPr>
              <p:cNvSpPr>
                <a:spLocks noChangeAspect="1"/>
              </p:cNvSpPr>
              <p:nvPr/>
            </p:nvSpPr>
            <p:spPr bwMode="auto">
              <a:xfrm>
                <a:off x="804" y="321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29" name="Freeform 27">
                <a:extLst>
                  <a:ext uri="{FF2B5EF4-FFF2-40B4-BE49-F238E27FC236}">
                    <a16:creationId xmlns:a16="http://schemas.microsoft.com/office/drawing/2014/main" id="{47703F72-6F68-6D49-96E0-BABFC9B88CB4}"/>
                  </a:ext>
                </a:extLst>
              </p:cNvPr>
              <p:cNvSpPr>
                <a:spLocks noChangeAspect="1"/>
              </p:cNvSpPr>
              <p:nvPr/>
            </p:nvSpPr>
            <p:spPr bwMode="auto">
              <a:xfrm>
                <a:off x="1136" y="321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0" name="Freeform 28">
                <a:extLst>
                  <a:ext uri="{FF2B5EF4-FFF2-40B4-BE49-F238E27FC236}">
                    <a16:creationId xmlns:a16="http://schemas.microsoft.com/office/drawing/2014/main" id="{83D3F74B-A068-0E45-A3A2-A6F035F09689}"/>
                  </a:ext>
                </a:extLst>
              </p:cNvPr>
              <p:cNvSpPr>
                <a:spLocks noChangeAspect="1"/>
              </p:cNvSpPr>
              <p:nvPr/>
            </p:nvSpPr>
            <p:spPr bwMode="auto">
              <a:xfrm>
                <a:off x="1468" y="3214"/>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1" name="Freeform 29">
                <a:extLst>
                  <a:ext uri="{FF2B5EF4-FFF2-40B4-BE49-F238E27FC236}">
                    <a16:creationId xmlns:a16="http://schemas.microsoft.com/office/drawing/2014/main" id="{E1620BFC-670B-B94F-A53F-3C40E9AA70E6}"/>
                  </a:ext>
                </a:extLst>
              </p:cNvPr>
              <p:cNvSpPr>
                <a:spLocks noChangeAspect="1"/>
              </p:cNvSpPr>
              <p:nvPr/>
            </p:nvSpPr>
            <p:spPr bwMode="auto">
              <a:xfrm>
                <a:off x="1800" y="3212"/>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2" name="Freeform 30">
                <a:extLst>
                  <a:ext uri="{FF2B5EF4-FFF2-40B4-BE49-F238E27FC236}">
                    <a16:creationId xmlns:a16="http://schemas.microsoft.com/office/drawing/2014/main" id="{B0D883B0-00E0-C647-AD5E-96ABA9E825DB}"/>
                  </a:ext>
                </a:extLst>
              </p:cNvPr>
              <p:cNvSpPr>
                <a:spLocks noChangeAspect="1"/>
              </p:cNvSpPr>
              <p:nvPr/>
            </p:nvSpPr>
            <p:spPr bwMode="auto">
              <a:xfrm>
                <a:off x="2132" y="3210"/>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3" name="Freeform 31">
                <a:extLst>
                  <a:ext uri="{FF2B5EF4-FFF2-40B4-BE49-F238E27FC236}">
                    <a16:creationId xmlns:a16="http://schemas.microsoft.com/office/drawing/2014/main" id="{4BD467A8-0D7E-A642-AB49-588D4DDD6B82}"/>
                  </a:ext>
                </a:extLst>
              </p:cNvPr>
              <p:cNvSpPr>
                <a:spLocks noChangeAspect="1"/>
              </p:cNvSpPr>
              <p:nvPr/>
            </p:nvSpPr>
            <p:spPr bwMode="auto">
              <a:xfrm>
                <a:off x="2464" y="320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sp>
            <p:nvSpPr>
              <p:cNvPr id="34" name="Freeform 32">
                <a:extLst>
                  <a:ext uri="{FF2B5EF4-FFF2-40B4-BE49-F238E27FC236}">
                    <a16:creationId xmlns:a16="http://schemas.microsoft.com/office/drawing/2014/main" id="{AAF8FB28-0866-0543-A1C2-64E817AF9953}"/>
                  </a:ext>
                </a:extLst>
              </p:cNvPr>
              <p:cNvSpPr>
                <a:spLocks noChangeAspect="1"/>
              </p:cNvSpPr>
              <p:nvPr/>
            </p:nvSpPr>
            <p:spPr bwMode="auto">
              <a:xfrm>
                <a:off x="2796" y="320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en-US"/>
              </a:p>
            </p:txBody>
          </p:sp>
        </p:grpSp>
        <p:grpSp>
          <p:nvGrpSpPr>
            <p:cNvPr id="12" name="Group 33">
              <a:extLst>
                <a:ext uri="{FF2B5EF4-FFF2-40B4-BE49-F238E27FC236}">
                  <a16:creationId xmlns:a16="http://schemas.microsoft.com/office/drawing/2014/main" id="{BC1069D5-323B-6F44-B495-CD2A7A3F1FE0}"/>
                </a:ext>
              </a:extLst>
            </p:cNvPr>
            <p:cNvGrpSpPr>
              <a:grpSpLocks noChangeAspect="1"/>
            </p:cNvGrpSpPr>
            <p:nvPr/>
          </p:nvGrpSpPr>
          <p:grpSpPr bwMode="auto">
            <a:xfrm rot="9639400">
              <a:off x="1050" y="3102"/>
              <a:ext cx="359" cy="48"/>
              <a:chOff x="804" y="3206"/>
              <a:chExt cx="2344" cy="314"/>
            </a:xfrm>
          </p:grpSpPr>
          <p:sp>
            <p:nvSpPr>
              <p:cNvPr id="21" name="Freeform 34">
                <a:extLst>
                  <a:ext uri="{FF2B5EF4-FFF2-40B4-BE49-F238E27FC236}">
                    <a16:creationId xmlns:a16="http://schemas.microsoft.com/office/drawing/2014/main" id="{86A425A1-A248-9348-8C6D-973F309908B1}"/>
                  </a:ext>
                </a:extLst>
              </p:cNvPr>
              <p:cNvSpPr>
                <a:spLocks noChangeAspect="1"/>
              </p:cNvSpPr>
              <p:nvPr/>
            </p:nvSpPr>
            <p:spPr bwMode="auto">
              <a:xfrm>
                <a:off x="804" y="321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22" name="Freeform 35">
                <a:extLst>
                  <a:ext uri="{FF2B5EF4-FFF2-40B4-BE49-F238E27FC236}">
                    <a16:creationId xmlns:a16="http://schemas.microsoft.com/office/drawing/2014/main" id="{7CBB0D49-8251-7B43-8B73-7242EABE856C}"/>
                  </a:ext>
                </a:extLst>
              </p:cNvPr>
              <p:cNvSpPr>
                <a:spLocks noChangeAspect="1"/>
              </p:cNvSpPr>
              <p:nvPr/>
            </p:nvSpPr>
            <p:spPr bwMode="auto">
              <a:xfrm>
                <a:off x="1136" y="321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23" name="Freeform 36">
                <a:extLst>
                  <a:ext uri="{FF2B5EF4-FFF2-40B4-BE49-F238E27FC236}">
                    <a16:creationId xmlns:a16="http://schemas.microsoft.com/office/drawing/2014/main" id="{6235530F-029B-3643-80A1-69CA57631081}"/>
                  </a:ext>
                </a:extLst>
              </p:cNvPr>
              <p:cNvSpPr>
                <a:spLocks noChangeAspect="1"/>
              </p:cNvSpPr>
              <p:nvPr/>
            </p:nvSpPr>
            <p:spPr bwMode="auto">
              <a:xfrm>
                <a:off x="1468" y="3214"/>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24" name="Freeform 37">
                <a:extLst>
                  <a:ext uri="{FF2B5EF4-FFF2-40B4-BE49-F238E27FC236}">
                    <a16:creationId xmlns:a16="http://schemas.microsoft.com/office/drawing/2014/main" id="{6E690658-E0A6-4E4D-AC00-EC3893EA435B}"/>
                  </a:ext>
                </a:extLst>
              </p:cNvPr>
              <p:cNvSpPr>
                <a:spLocks noChangeAspect="1"/>
              </p:cNvSpPr>
              <p:nvPr/>
            </p:nvSpPr>
            <p:spPr bwMode="auto">
              <a:xfrm>
                <a:off x="1800" y="3212"/>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25" name="Freeform 38">
                <a:extLst>
                  <a:ext uri="{FF2B5EF4-FFF2-40B4-BE49-F238E27FC236}">
                    <a16:creationId xmlns:a16="http://schemas.microsoft.com/office/drawing/2014/main" id="{ED34875B-1068-2044-86C3-3353E0598074}"/>
                  </a:ext>
                </a:extLst>
              </p:cNvPr>
              <p:cNvSpPr>
                <a:spLocks noChangeAspect="1"/>
              </p:cNvSpPr>
              <p:nvPr/>
            </p:nvSpPr>
            <p:spPr bwMode="auto">
              <a:xfrm>
                <a:off x="2132" y="3210"/>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26" name="Freeform 39">
                <a:extLst>
                  <a:ext uri="{FF2B5EF4-FFF2-40B4-BE49-F238E27FC236}">
                    <a16:creationId xmlns:a16="http://schemas.microsoft.com/office/drawing/2014/main" id="{14951478-824B-284F-AEE3-FA28F67FC4EC}"/>
                  </a:ext>
                </a:extLst>
              </p:cNvPr>
              <p:cNvSpPr>
                <a:spLocks noChangeAspect="1"/>
              </p:cNvSpPr>
              <p:nvPr/>
            </p:nvSpPr>
            <p:spPr bwMode="auto">
              <a:xfrm>
                <a:off x="2464" y="320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27" name="Freeform 40">
                <a:extLst>
                  <a:ext uri="{FF2B5EF4-FFF2-40B4-BE49-F238E27FC236}">
                    <a16:creationId xmlns:a16="http://schemas.microsoft.com/office/drawing/2014/main" id="{323AD5BB-A2D9-B046-ACC0-F9E76E0FB4F6}"/>
                  </a:ext>
                </a:extLst>
              </p:cNvPr>
              <p:cNvSpPr>
                <a:spLocks noChangeAspect="1"/>
              </p:cNvSpPr>
              <p:nvPr/>
            </p:nvSpPr>
            <p:spPr bwMode="auto">
              <a:xfrm>
                <a:off x="2796" y="320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grpSp>
        <p:grpSp>
          <p:nvGrpSpPr>
            <p:cNvPr id="13" name="Group 41">
              <a:extLst>
                <a:ext uri="{FF2B5EF4-FFF2-40B4-BE49-F238E27FC236}">
                  <a16:creationId xmlns:a16="http://schemas.microsoft.com/office/drawing/2014/main" id="{3896CEC5-6832-2746-B81C-2D5107BBD88C}"/>
                </a:ext>
              </a:extLst>
            </p:cNvPr>
            <p:cNvGrpSpPr>
              <a:grpSpLocks noChangeAspect="1"/>
            </p:cNvGrpSpPr>
            <p:nvPr/>
          </p:nvGrpSpPr>
          <p:grpSpPr bwMode="auto">
            <a:xfrm rot="-3808441">
              <a:off x="1086" y="3247"/>
              <a:ext cx="359" cy="48"/>
              <a:chOff x="804" y="3206"/>
              <a:chExt cx="2344" cy="314"/>
            </a:xfrm>
          </p:grpSpPr>
          <p:sp>
            <p:nvSpPr>
              <p:cNvPr id="14" name="Freeform 42">
                <a:extLst>
                  <a:ext uri="{FF2B5EF4-FFF2-40B4-BE49-F238E27FC236}">
                    <a16:creationId xmlns:a16="http://schemas.microsoft.com/office/drawing/2014/main" id="{855ADB58-956D-3245-87E4-F4D3C74C871F}"/>
                  </a:ext>
                </a:extLst>
              </p:cNvPr>
              <p:cNvSpPr>
                <a:spLocks noChangeAspect="1"/>
              </p:cNvSpPr>
              <p:nvPr/>
            </p:nvSpPr>
            <p:spPr bwMode="auto">
              <a:xfrm>
                <a:off x="804" y="321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15" name="Freeform 43">
                <a:extLst>
                  <a:ext uri="{FF2B5EF4-FFF2-40B4-BE49-F238E27FC236}">
                    <a16:creationId xmlns:a16="http://schemas.microsoft.com/office/drawing/2014/main" id="{2EF901AA-2504-DE43-9790-F4D1022AC9C4}"/>
                  </a:ext>
                </a:extLst>
              </p:cNvPr>
              <p:cNvSpPr>
                <a:spLocks noChangeAspect="1"/>
              </p:cNvSpPr>
              <p:nvPr/>
            </p:nvSpPr>
            <p:spPr bwMode="auto">
              <a:xfrm>
                <a:off x="1136" y="321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16" name="Freeform 44">
                <a:extLst>
                  <a:ext uri="{FF2B5EF4-FFF2-40B4-BE49-F238E27FC236}">
                    <a16:creationId xmlns:a16="http://schemas.microsoft.com/office/drawing/2014/main" id="{9AF8A73D-91CE-1B4C-8F1B-CA9859C87653}"/>
                  </a:ext>
                </a:extLst>
              </p:cNvPr>
              <p:cNvSpPr>
                <a:spLocks noChangeAspect="1"/>
              </p:cNvSpPr>
              <p:nvPr/>
            </p:nvSpPr>
            <p:spPr bwMode="auto">
              <a:xfrm>
                <a:off x="1468" y="3214"/>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17" name="Freeform 45">
                <a:extLst>
                  <a:ext uri="{FF2B5EF4-FFF2-40B4-BE49-F238E27FC236}">
                    <a16:creationId xmlns:a16="http://schemas.microsoft.com/office/drawing/2014/main" id="{04D0AD6C-BE1F-A940-80CC-E9933B2E1507}"/>
                  </a:ext>
                </a:extLst>
              </p:cNvPr>
              <p:cNvSpPr>
                <a:spLocks noChangeAspect="1"/>
              </p:cNvSpPr>
              <p:nvPr/>
            </p:nvSpPr>
            <p:spPr bwMode="auto">
              <a:xfrm>
                <a:off x="1800" y="3212"/>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18" name="Freeform 46">
                <a:extLst>
                  <a:ext uri="{FF2B5EF4-FFF2-40B4-BE49-F238E27FC236}">
                    <a16:creationId xmlns:a16="http://schemas.microsoft.com/office/drawing/2014/main" id="{8B9B2794-A0DB-CF4B-BBC1-E43452B8485C}"/>
                  </a:ext>
                </a:extLst>
              </p:cNvPr>
              <p:cNvSpPr>
                <a:spLocks noChangeAspect="1"/>
              </p:cNvSpPr>
              <p:nvPr/>
            </p:nvSpPr>
            <p:spPr bwMode="auto">
              <a:xfrm>
                <a:off x="2132" y="3210"/>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19" name="Freeform 47">
                <a:extLst>
                  <a:ext uri="{FF2B5EF4-FFF2-40B4-BE49-F238E27FC236}">
                    <a16:creationId xmlns:a16="http://schemas.microsoft.com/office/drawing/2014/main" id="{042183BB-48A8-DA48-BE33-30721193D94D}"/>
                  </a:ext>
                </a:extLst>
              </p:cNvPr>
              <p:cNvSpPr>
                <a:spLocks noChangeAspect="1"/>
              </p:cNvSpPr>
              <p:nvPr/>
            </p:nvSpPr>
            <p:spPr bwMode="auto">
              <a:xfrm>
                <a:off x="2464" y="320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sp>
            <p:nvSpPr>
              <p:cNvPr id="20" name="Freeform 48">
                <a:extLst>
                  <a:ext uri="{FF2B5EF4-FFF2-40B4-BE49-F238E27FC236}">
                    <a16:creationId xmlns:a16="http://schemas.microsoft.com/office/drawing/2014/main" id="{50F57D3D-7E8B-8645-9FBA-D4B57B22E1F3}"/>
                  </a:ext>
                </a:extLst>
              </p:cNvPr>
              <p:cNvSpPr>
                <a:spLocks noChangeAspect="1"/>
              </p:cNvSpPr>
              <p:nvPr/>
            </p:nvSpPr>
            <p:spPr bwMode="auto">
              <a:xfrm>
                <a:off x="2796" y="320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en-US"/>
              </a:p>
            </p:txBody>
          </p:sp>
        </p:grpSp>
      </p:grpSp>
      <p:grpSp>
        <p:nvGrpSpPr>
          <p:cNvPr id="42" name="Group 49">
            <a:extLst>
              <a:ext uri="{FF2B5EF4-FFF2-40B4-BE49-F238E27FC236}">
                <a16:creationId xmlns:a16="http://schemas.microsoft.com/office/drawing/2014/main" id="{3EFA0F6A-2C08-2D49-9299-BA25BD838A81}"/>
              </a:ext>
            </a:extLst>
          </p:cNvPr>
          <p:cNvGrpSpPr>
            <a:grpSpLocks/>
          </p:cNvGrpSpPr>
          <p:nvPr/>
        </p:nvGrpSpPr>
        <p:grpSpPr bwMode="auto">
          <a:xfrm>
            <a:off x="2587626" y="4591199"/>
            <a:ext cx="385763" cy="495300"/>
            <a:chOff x="402" y="2493"/>
            <a:chExt cx="243" cy="312"/>
          </a:xfrm>
        </p:grpSpPr>
        <p:sp>
          <p:nvSpPr>
            <p:cNvPr id="43" name="Line 50">
              <a:extLst>
                <a:ext uri="{FF2B5EF4-FFF2-40B4-BE49-F238E27FC236}">
                  <a16:creationId xmlns:a16="http://schemas.microsoft.com/office/drawing/2014/main" id="{C8241D61-FA55-AB47-9D91-3819D0705274}"/>
                </a:ext>
              </a:extLst>
            </p:cNvPr>
            <p:cNvSpPr>
              <a:spLocks noChangeShapeType="1"/>
            </p:cNvSpPr>
            <p:nvPr/>
          </p:nvSpPr>
          <p:spPr bwMode="auto">
            <a:xfrm rot="-11547">
              <a:off x="471" y="2587"/>
              <a:ext cx="105" cy="0"/>
            </a:xfrm>
            <a:prstGeom prst="line">
              <a:avLst/>
            </a:prstGeom>
            <a:noFill/>
            <a:ln w="28575">
              <a:solidFill>
                <a:schemeClr val="tx1"/>
              </a:solidFill>
              <a:round/>
              <a:headEnd/>
              <a:tailEnd type="triangle" w="med" len="med"/>
            </a:ln>
          </p:spPr>
          <p:txBody>
            <a:bodyPr wrap="none" anchor="ctr"/>
            <a:lstStyle/>
            <a:p>
              <a:endParaRPr lang="en-US"/>
            </a:p>
          </p:txBody>
        </p:sp>
        <p:sp>
          <p:nvSpPr>
            <p:cNvPr id="44" name="Line 51">
              <a:extLst>
                <a:ext uri="{FF2B5EF4-FFF2-40B4-BE49-F238E27FC236}">
                  <a16:creationId xmlns:a16="http://schemas.microsoft.com/office/drawing/2014/main" id="{1F977843-92A6-C141-8679-AA700EDAF7B0}"/>
                </a:ext>
              </a:extLst>
            </p:cNvPr>
            <p:cNvSpPr>
              <a:spLocks noChangeShapeType="1"/>
            </p:cNvSpPr>
            <p:nvPr/>
          </p:nvSpPr>
          <p:spPr bwMode="auto">
            <a:xfrm rot="-11547">
              <a:off x="437" y="2587"/>
              <a:ext cx="208" cy="0"/>
            </a:xfrm>
            <a:prstGeom prst="line">
              <a:avLst/>
            </a:prstGeom>
            <a:noFill/>
            <a:ln w="28575">
              <a:solidFill>
                <a:schemeClr val="tx1"/>
              </a:solidFill>
              <a:round/>
              <a:headEnd/>
              <a:tailEnd/>
            </a:ln>
          </p:spPr>
          <p:txBody>
            <a:bodyPr wrap="none" anchor="ctr"/>
            <a:lstStyle/>
            <a:p>
              <a:endParaRPr lang="en-US"/>
            </a:p>
          </p:txBody>
        </p:sp>
        <p:sp>
          <p:nvSpPr>
            <p:cNvPr id="45" name="Line 52">
              <a:extLst>
                <a:ext uri="{FF2B5EF4-FFF2-40B4-BE49-F238E27FC236}">
                  <a16:creationId xmlns:a16="http://schemas.microsoft.com/office/drawing/2014/main" id="{FB3ACEC1-0198-BE47-B903-437112DDF108}"/>
                </a:ext>
              </a:extLst>
            </p:cNvPr>
            <p:cNvSpPr>
              <a:spLocks noChangeShapeType="1"/>
            </p:cNvSpPr>
            <p:nvPr/>
          </p:nvSpPr>
          <p:spPr bwMode="auto">
            <a:xfrm rot="-11547">
              <a:off x="471" y="2649"/>
              <a:ext cx="105" cy="0"/>
            </a:xfrm>
            <a:prstGeom prst="line">
              <a:avLst/>
            </a:prstGeom>
            <a:noFill/>
            <a:ln w="28575">
              <a:solidFill>
                <a:schemeClr val="tx1"/>
              </a:solidFill>
              <a:round/>
              <a:headEnd/>
              <a:tailEnd type="triangle" w="med" len="med"/>
            </a:ln>
          </p:spPr>
          <p:txBody>
            <a:bodyPr wrap="none" anchor="ctr"/>
            <a:lstStyle/>
            <a:p>
              <a:endParaRPr lang="en-US"/>
            </a:p>
          </p:txBody>
        </p:sp>
        <p:sp>
          <p:nvSpPr>
            <p:cNvPr id="46" name="Line 53">
              <a:extLst>
                <a:ext uri="{FF2B5EF4-FFF2-40B4-BE49-F238E27FC236}">
                  <a16:creationId xmlns:a16="http://schemas.microsoft.com/office/drawing/2014/main" id="{4E9DEF51-4375-9840-B2B2-DF6373C1CA47}"/>
                </a:ext>
              </a:extLst>
            </p:cNvPr>
            <p:cNvSpPr>
              <a:spLocks noChangeShapeType="1"/>
            </p:cNvSpPr>
            <p:nvPr/>
          </p:nvSpPr>
          <p:spPr bwMode="auto">
            <a:xfrm rot="-11547">
              <a:off x="437" y="2649"/>
              <a:ext cx="208" cy="0"/>
            </a:xfrm>
            <a:prstGeom prst="line">
              <a:avLst/>
            </a:prstGeom>
            <a:noFill/>
            <a:ln w="28575">
              <a:solidFill>
                <a:schemeClr val="tx1"/>
              </a:solidFill>
              <a:round/>
              <a:headEnd/>
              <a:tailEnd/>
            </a:ln>
          </p:spPr>
          <p:txBody>
            <a:bodyPr wrap="none" anchor="ctr"/>
            <a:lstStyle/>
            <a:p>
              <a:endParaRPr lang="en-US"/>
            </a:p>
          </p:txBody>
        </p:sp>
        <p:sp>
          <p:nvSpPr>
            <p:cNvPr id="47" name="Oval 54">
              <a:extLst>
                <a:ext uri="{FF2B5EF4-FFF2-40B4-BE49-F238E27FC236}">
                  <a16:creationId xmlns:a16="http://schemas.microsoft.com/office/drawing/2014/main" id="{A3637F91-CB6D-B24E-8B50-A051C7F36229}"/>
                </a:ext>
              </a:extLst>
            </p:cNvPr>
            <p:cNvSpPr>
              <a:spLocks noChangeArrowheads="1"/>
            </p:cNvSpPr>
            <p:nvPr/>
          </p:nvSpPr>
          <p:spPr bwMode="auto">
            <a:xfrm flipH="1">
              <a:off x="402" y="2493"/>
              <a:ext cx="69" cy="312"/>
            </a:xfrm>
            <a:prstGeom prst="ellipse">
              <a:avLst/>
            </a:prstGeom>
            <a:solidFill>
              <a:srgbClr val="000099"/>
            </a:solidFill>
            <a:ln w="9525">
              <a:solidFill>
                <a:schemeClr val="tx1"/>
              </a:solidFill>
              <a:round/>
              <a:headEnd/>
              <a:tailEnd/>
            </a:ln>
          </p:spPr>
          <p:txBody>
            <a:bodyPr wrap="none" anchor="ctr"/>
            <a:lstStyle/>
            <a:p>
              <a:endParaRPr lang="ja-JP" altLang="en-US"/>
            </a:p>
          </p:txBody>
        </p:sp>
      </p:grpSp>
      <p:grpSp>
        <p:nvGrpSpPr>
          <p:cNvPr id="48" name="Group 55">
            <a:extLst>
              <a:ext uri="{FF2B5EF4-FFF2-40B4-BE49-F238E27FC236}">
                <a16:creationId xmlns:a16="http://schemas.microsoft.com/office/drawing/2014/main" id="{80BE95AF-63E3-804C-9708-FB0E7DF94DEB}"/>
              </a:ext>
            </a:extLst>
          </p:cNvPr>
          <p:cNvGrpSpPr>
            <a:grpSpLocks/>
          </p:cNvGrpSpPr>
          <p:nvPr/>
        </p:nvGrpSpPr>
        <p:grpSpPr bwMode="auto">
          <a:xfrm>
            <a:off x="4964113" y="5296049"/>
            <a:ext cx="385762" cy="495300"/>
            <a:chOff x="1824" y="2929"/>
            <a:chExt cx="243" cy="312"/>
          </a:xfrm>
        </p:grpSpPr>
        <p:sp>
          <p:nvSpPr>
            <p:cNvPr id="49" name="Line 56">
              <a:extLst>
                <a:ext uri="{FF2B5EF4-FFF2-40B4-BE49-F238E27FC236}">
                  <a16:creationId xmlns:a16="http://schemas.microsoft.com/office/drawing/2014/main" id="{72DA2D3D-150D-7746-9BB9-D569B7B4FE09}"/>
                </a:ext>
              </a:extLst>
            </p:cNvPr>
            <p:cNvSpPr>
              <a:spLocks noChangeShapeType="1"/>
            </p:cNvSpPr>
            <p:nvPr/>
          </p:nvSpPr>
          <p:spPr bwMode="auto">
            <a:xfrm rot="11547" flipH="1">
              <a:off x="1893" y="3085"/>
              <a:ext cx="105" cy="0"/>
            </a:xfrm>
            <a:prstGeom prst="line">
              <a:avLst/>
            </a:prstGeom>
            <a:noFill/>
            <a:ln w="28575">
              <a:solidFill>
                <a:schemeClr val="tx1"/>
              </a:solidFill>
              <a:round/>
              <a:headEnd/>
              <a:tailEnd type="triangle" w="med" len="med"/>
            </a:ln>
          </p:spPr>
          <p:txBody>
            <a:bodyPr wrap="none" anchor="ctr"/>
            <a:lstStyle/>
            <a:p>
              <a:endParaRPr lang="en-US"/>
            </a:p>
          </p:txBody>
        </p:sp>
        <p:sp>
          <p:nvSpPr>
            <p:cNvPr id="50" name="Line 57">
              <a:extLst>
                <a:ext uri="{FF2B5EF4-FFF2-40B4-BE49-F238E27FC236}">
                  <a16:creationId xmlns:a16="http://schemas.microsoft.com/office/drawing/2014/main" id="{C5B302D3-1566-C94B-8771-7E333EA77DF6}"/>
                </a:ext>
              </a:extLst>
            </p:cNvPr>
            <p:cNvSpPr>
              <a:spLocks noChangeShapeType="1"/>
            </p:cNvSpPr>
            <p:nvPr/>
          </p:nvSpPr>
          <p:spPr bwMode="auto">
            <a:xfrm rot="11547" flipH="1">
              <a:off x="1824" y="3085"/>
              <a:ext cx="209" cy="0"/>
            </a:xfrm>
            <a:prstGeom prst="line">
              <a:avLst/>
            </a:prstGeom>
            <a:noFill/>
            <a:ln w="28575">
              <a:solidFill>
                <a:schemeClr val="tx1"/>
              </a:solidFill>
              <a:round/>
              <a:headEnd/>
              <a:tailEnd/>
            </a:ln>
          </p:spPr>
          <p:txBody>
            <a:bodyPr wrap="none" anchor="ctr"/>
            <a:lstStyle/>
            <a:p>
              <a:endParaRPr lang="en-US"/>
            </a:p>
          </p:txBody>
        </p:sp>
        <p:sp>
          <p:nvSpPr>
            <p:cNvPr id="51" name="Line 58">
              <a:extLst>
                <a:ext uri="{FF2B5EF4-FFF2-40B4-BE49-F238E27FC236}">
                  <a16:creationId xmlns:a16="http://schemas.microsoft.com/office/drawing/2014/main" id="{F0739702-FC08-B547-94A3-0865CB1A2EE1}"/>
                </a:ext>
              </a:extLst>
            </p:cNvPr>
            <p:cNvSpPr>
              <a:spLocks noChangeShapeType="1"/>
            </p:cNvSpPr>
            <p:nvPr/>
          </p:nvSpPr>
          <p:spPr bwMode="auto">
            <a:xfrm rot="11547" flipH="1">
              <a:off x="1893" y="3147"/>
              <a:ext cx="105" cy="0"/>
            </a:xfrm>
            <a:prstGeom prst="line">
              <a:avLst/>
            </a:prstGeom>
            <a:noFill/>
            <a:ln w="28575">
              <a:solidFill>
                <a:schemeClr val="tx1"/>
              </a:solidFill>
              <a:round/>
              <a:headEnd/>
              <a:tailEnd type="triangle" w="med" len="med"/>
            </a:ln>
          </p:spPr>
          <p:txBody>
            <a:bodyPr wrap="none" anchor="ctr"/>
            <a:lstStyle/>
            <a:p>
              <a:endParaRPr lang="en-US"/>
            </a:p>
          </p:txBody>
        </p:sp>
        <p:sp>
          <p:nvSpPr>
            <p:cNvPr id="52" name="Line 59">
              <a:extLst>
                <a:ext uri="{FF2B5EF4-FFF2-40B4-BE49-F238E27FC236}">
                  <a16:creationId xmlns:a16="http://schemas.microsoft.com/office/drawing/2014/main" id="{CB179649-D2F8-F24D-A709-E0CA9D7A910D}"/>
                </a:ext>
              </a:extLst>
            </p:cNvPr>
            <p:cNvSpPr>
              <a:spLocks noChangeShapeType="1"/>
            </p:cNvSpPr>
            <p:nvPr/>
          </p:nvSpPr>
          <p:spPr bwMode="auto">
            <a:xfrm rot="11547" flipH="1">
              <a:off x="1824" y="3147"/>
              <a:ext cx="209" cy="0"/>
            </a:xfrm>
            <a:prstGeom prst="line">
              <a:avLst/>
            </a:prstGeom>
            <a:noFill/>
            <a:ln w="28575">
              <a:solidFill>
                <a:schemeClr val="tx1"/>
              </a:solidFill>
              <a:round/>
              <a:headEnd/>
              <a:tailEnd/>
            </a:ln>
          </p:spPr>
          <p:txBody>
            <a:bodyPr wrap="none" anchor="ctr"/>
            <a:lstStyle/>
            <a:p>
              <a:endParaRPr lang="en-US"/>
            </a:p>
          </p:txBody>
        </p:sp>
        <p:sp>
          <p:nvSpPr>
            <p:cNvPr id="53" name="Oval 60">
              <a:extLst>
                <a:ext uri="{FF2B5EF4-FFF2-40B4-BE49-F238E27FC236}">
                  <a16:creationId xmlns:a16="http://schemas.microsoft.com/office/drawing/2014/main" id="{6D1C7394-3FF0-2646-AE94-7799D4444BF3}"/>
                </a:ext>
              </a:extLst>
            </p:cNvPr>
            <p:cNvSpPr>
              <a:spLocks noChangeArrowheads="1"/>
            </p:cNvSpPr>
            <p:nvPr/>
          </p:nvSpPr>
          <p:spPr bwMode="auto">
            <a:xfrm flipH="1">
              <a:off x="1998" y="2929"/>
              <a:ext cx="69" cy="312"/>
            </a:xfrm>
            <a:prstGeom prst="ellipse">
              <a:avLst/>
            </a:prstGeom>
            <a:solidFill>
              <a:srgbClr val="000099"/>
            </a:solidFill>
            <a:ln w="9525">
              <a:solidFill>
                <a:schemeClr val="tx1"/>
              </a:solidFill>
              <a:round/>
              <a:headEnd/>
              <a:tailEnd/>
            </a:ln>
          </p:spPr>
          <p:txBody>
            <a:bodyPr wrap="none" anchor="ctr"/>
            <a:lstStyle/>
            <a:p>
              <a:endParaRPr lang="ja-JP" altLang="en-US"/>
            </a:p>
          </p:txBody>
        </p:sp>
      </p:grpSp>
      <p:sp>
        <p:nvSpPr>
          <p:cNvPr id="54" name="Line 62">
            <a:extLst>
              <a:ext uri="{FF2B5EF4-FFF2-40B4-BE49-F238E27FC236}">
                <a16:creationId xmlns:a16="http://schemas.microsoft.com/office/drawing/2014/main" id="{687018F2-54AE-604B-917D-50334B94E83B}"/>
              </a:ext>
            </a:extLst>
          </p:cNvPr>
          <p:cNvSpPr>
            <a:spLocks noChangeAspect="1" noChangeShapeType="1"/>
          </p:cNvSpPr>
          <p:nvPr/>
        </p:nvSpPr>
        <p:spPr bwMode="auto">
          <a:xfrm rot="21588453">
            <a:off x="4251325" y="5538936"/>
            <a:ext cx="1009650" cy="0"/>
          </a:xfrm>
          <a:prstGeom prst="line">
            <a:avLst/>
          </a:prstGeom>
          <a:noFill/>
          <a:ln w="28575">
            <a:solidFill>
              <a:srgbClr val="009900"/>
            </a:solidFill>
            <a:round/>
            <a:headEnd/>
            <a:tailEnd/>
          </a:ln>
        </p:spPr>
        <p:txBody>
          <a:bodyPr wrap="none" anchor="ctr"/>
          <a:lstStyle/>
          <a:p>
            <a:endParaRPr lang="en-US"/>
          </a:p>
        </p:txBody>
      </p:sp>
      <p:sp>
        <p:nvSpPr>
          <p:cNvPr id="55" name="Line 63">
            <a:extLst>
              <a:ext uri="{FF2B5EF4-FFF2-40B4-BE49-F238E27FC236}">
                <a16:creationId xmlns:a16="http://schemas.microsoft.com/office/drawing/2014/main" id="{04B3934C-4B62-0046-A765-EA4CBEAEE40A}"/>
              </a:ext>
            </a:extLst>
          </p:cNvPr>
          <p:cNvSpPr>
            <a:spLocks noChangeShapeType="1"/>
          </p:cNvSpPr>
          <p:nvPr/>
        </p:nvSpPr>
        <p:spPr bwMode="auto">
          <a:xfrm rot="11547" flipH="1">
            <a:off x="4654550" y="5538936"/>
            <a:ext cx="166688" cy="0"/>
          </a:xfrm>
          <a:prstGeom prst="line">
            <a:avLst/>
          </a:prstGeom>
          <a:noFill/>
          <a:ln w="28575">
            <a:solidFill>
              <a:srgbClr val="99CC00"/>
            </a:solidFill>
            <a:round/>
            <a:headEnd/>
            <a:tailEnd type="triangle" w="med" len="med"/>
          </a:ln>
        </p:spPr>
        <p:txBody>
          <a:bodyPr wrap="none" anchor="ctr"/>
          <a:lstStyle/>
          <a:p>
            <a:endParaRPr lang="en-US"/>
          </a:p>
        </p:txBody>
      </p:sp>
      <p:sp>
        <p:nvSpPr>
          <p:cNvPr id="56" name="Line 64">
            <a:extLst>
              <a:ext uri="{FF2B5EF4-FFF2-40B4-BE49-F238E27FC236}">
                <a16:creationId xmlns:a16="http://schemas.microsoft.com/office/drawing/2014/main" id="{5A8CE1FE-B052-0848-857C-84B945A62F56}"/>
              </a:ext>
            </a:extLst>
          </p:cNvPr>
          <p:cNvSpPr>
            <a:spLocks noChangeShapeType="1"/>
          </p:cNvSpPr>
          <p:nvPr/>
        </p:nvSpPr>
        <p:spPr bwMode="auto">
          <a:xfrm flipH="1">
            <a:off x="3884614" y="5551637"/>
            <a:ext cx="384175" cy="296863"/>
          </a:xfrm>
          <a:prstGeom prst="line">
            <a:avLst/>
          </a:prstGeom>
          <a:noFill/>
          <a:ln w="28575">
            <a:solidFill>
              <a:srgbClr val="808000"/>
            </a:solidFill>
            <a:round/>
            <a:headEnd/>
            <a:tailEnd/>
          </a:ln>
        </p:spPr>
        <p:txBody>
          <a:bodyPr/>
          <a:lstStyle/>
          <a:p>
            <a:endParaRPr lang="en-US"/>
          </a:p>
        </p:txBody>
      </p:sp>
      <p:sp>
        <p:nvSpPr>
          <p:cNvPr id="57" name="Text Box 65">
            <a:extLst>
              <a:ext uri="{FF2B5EF4-FFF2-40B4-BE49-F238E27FC236}">
                <a16:creationId xmlns:a16="http://schemas.microsoft.com/office/drawing/2014/main" id="{E339A989-01DB-D54F-B90E-999CF52574EA}"/>
              </a:ext>
            </a:extLst>
          </p:cNvPr>
          <p:cNvSpPr txBox="1">
            <a:spLocks noChangeArrowheads="1"/>
          </p:cNvSpPr>
          <p:nvPr/>
        </p:nvSpPr>
        <p:spPr bwMode="auto">
          <a:xfrm>
            <a:off x="3578225" y="4592786"/>
            <a:ext cx="184150" cy="457200"/>
          </a:xfrm>
          <a:prstGeom prst="rect">
            <a:avLst/>
          </a:prstGeom>
          <a:noFill/>
          <a:ln w="9525">
            <a:noFill/>
            <a:miter lim="800000"/>
            <a:headEnd/>
            <a:tailEnd/>
          </a:ln>
        </p:spPr>
        <p:txBody>
          <a:bodyPr wrap="none">
            <a:spAutoFit/>
          </a:bodyPr>
          <a:lstStyle/>
          <a:p>
            <a:endParaRPr lang="ja-JP" altLang="en-US" sz="2400">
              <a:latin typeface="Tahoma" pitchFamily="34" charset="0"/>
            </a:endParaRPr>
          </a:p>
        </p:txBody>
      </p:sp>
      <p:sp>
        <p:nvSpPr>
          <p:cNvPr id="58" name="Freeform 66">
            <a:extLst>
              <a:ext uri="{FF2B5EF4-FFF2-40B4-BE49-F238E27FC236}">
                <a16:creationId xmlns:a16="http://schemas.microsoft.com/office/drawing/2014/main" id="{2A6F018B-607C-A941-8F58-4099AEB7ADD2}"/>
              </a:ext>
            </a:extLst>
          </p:cNvPr>
          <p:cNvSpPr>
            <a:spLocks noChangeAspect="1"/>
          </p:cNvSpPr>
          <p:nvPr/>
        </p:nvSpPr>
        <p:spPr bwMode="auto">
          <a:xfrm rot="13485744" flipH="1" flipV="1">
            <a:off x="3706814" y="4988075"/>
            <a:ext cx="122237" cy="92075"/>
          </a:xfrm>
          <a:custGeom>
            <a:avLst/>
            <a:gdLst>
              <a:gd name="T0" fmla="*/ 0 w 352"/>
              <a:gd name="T1" fmla="*/ 92075 h 302"/>
              <a:gd name="T2" fmla="*/ 37505 w 352"/>
              <a:gd name="T3" fmla="*/ 89636 h 302"/>
              <a:gd name="T4" fmla="*/ 69453 w 352"/>
              <a:gd name="T5" fmla="*/ 78660 h 302"/>
              <a:gd name="T6" fmla="*/ 83343 w 352"/>
              <a:gd name="T7" fmla="*/ 61587 h 302"/>
              <a:gd name="T8" fmla="*/ 87511 w 352"/>
              <a:gd name="T9" fmla="*/ 29879 h 302"/>
              <a:gd name="T10" fmla="*/ 73620 w 352"/>
              <a:gd name="T11" fmla="*/ 10366 h 302"/>
              <a:gd name="T12" fmla="*/ 51395 w 352"/>
              <a:gd name="T13" fmla="*/ 610 h 302"/>
              <a:gd name="T14" fmla="*/ 33337 w 352"/>
              <a:gd name="T15" fmla="*/ 7622 h 302"/>
              <a:gd name="T16" fmla="*/ 18058 w 352"/>
              <a:gd name="T17" fmla="*/ 28659 h 302"/>
              <a:gd name="T18" fmla="*/ 19447 w 352"/>
              <a:gd name="T19" fmla="*/ 57928 h 302"/>
              <a:gd name="T20" fmla="*/ 37505 w 352"/>
              <a:gd name="T21" fmla="*/ 78660 h 302"/>
              <a:gd name="T22" fmla="*/ 75009 w 352"/>
              <a:gd name="T23" fmla="*/ 88416 h 302"/>
              <a:gd name="T24" fmla="*/ 122237 w 352"/>
              <a:gd name="T25" fmla="*/ 92075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59" name="Freeform 67">
            <a:extLst>
              <a:ext uri="{FF2B5EF4-FFF2-40B4-BE49-F238E27FC236}">
                <a16:creationId xmlns:a16="http://schemas.microsoft.com/office/drawing/2014/main" id="{B85F1469-5921-554E-B648-783F3A9F1C14}"/>
              </a:ext>
            </a:extLst>
          </p:cNvPr>
          <p:cNvSpPr>
            <a:spLocks noChangeAspect="1"/>
          </p:cNvSpPr>
          <p:nvPr/>
        </p:nvSpPr>
        <p:spPr bwMode="auto">
          <a:xfrm rot="13485744" flipH="1" flipV="1">
            <a:off x="3789363" y="5059512"/>
            <a:ext cx="120650" cy="93663"/>
          </a:xfrm>
          <a:custGeom>
            <a:avLst/>
            <a:gdLst>
              <a:gd name="T0" fmla="*/ 0 w 352"/>
              <a:gd name="T1" fmla="*/ 93663 h 302"/>
              <a:gd name="T2" fmla="*/ 37018 w 352"/>
              <a:gd name="T3" fmla="*/ 91182 h 302"/>
              <a:gd name="T4" fmla="*/ 68551 w 352"/>
              <a:gd name="T5" fmla="*/ 80017 h 302"/>
              <a:gd name="T6" fmla="*/ 82261 w 352"/>
              <a:gd name="T7" fmla="*/ 62649 h 302"/>
              <a:gd name="T8" fmla="*/ 86374 w 352"/>
              <a:gd name="T9" fmla="*/ 30394 h 302"/>
              <a:gd name="T10" fmla="*/ 72664 w 352"/>
              <a:gd name="T11" fmla="*/ 10545 h 302"/>
              <a:gd name="T12" fmla="*/ 50728 w 352"/>
              <a:gd name="T13" fmla="*/ 620 h 302"/>
              <a:gd name="T14" fmla="*/ 32905 w 352"/>
              <a:gd name="T15" fmla="*/ 7754 h 302"/>
              <a:gd name="T16" fmla="*/ 17823 w 352"/>
              <a:gd name="T17" fmla="*/ 29153 h 302"/>
              <a:gd name="T18" fmla="*/ 19194 w 352"/>
              <a:gd name="T19" fmla="*/ 58927 h 302"/>
              <a:gd name="T20" fmla="*/ 37018 w 352"/>
              <a:gd name="T21" fmla="*/ 80017 h 302"/>
              <a:gd name="T22" fmla="*/ 74035 w 352"/>
              <a:gd name="T23" fmla="*/ 89941 h 302"/>
              <a:gd name="T24" fmla="*/ 120650 w 352"/>
              <a:gd name="T25" fmla="*/ 93663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60" name="Freeform 68">
            <a:extLst>
              <a:ext uri="{FF2B5EF4-FFF2-40B4-BE49-F238E27FC236}">
                <a16:creationId xmlns:a16="http://schemas.microsoft.com/office/drawing/2014/main" id="{0725F27D-AEA1-CE43-978F-00166C85AD43}"/>
              </a:ext>
            </a:extLst>
          </p:cNvPr>
          <p:cNvSpPr>
            <a:spLocks noChangeAspect="1"/>
          </p:cNvSpPr>
          <p:nvPr/>
        </p:nvSpPr>
        <p:spPr bwMode="auto">
          <a:xfrm rot="13485744" flipH="1" flipV="1">
            <a:off x="3871913" y="5130949"/>
            <a:ext cx="120650" cy="93662"/>
          </a:xfrm>
          <a:custGeom>
            <a:avLst/>
            <a:gdLst>
              <a:gd name="T0" fmla="*/ 0 w 352"/>
              <a:gd name="T1" fmla="*/ 93662 h 302"/>
              <a:gd name="T2" fmla="*/ 37018 w 352"/>
              <a:gd name="T3" fmla="*/ 91181 h 302"/>
              <a:gd name="T4" fmla="*/ 68551 w 352"/>
              <a:gd name="T5" fmla="*/ 80016 h 302"/>
              <a:gd name="T6" fmla="*/ 82261 w 352"/>
              <a:gd name="T7" fmla="*/ 62648 h 302"/>
              <a:gd name="T8" fmla="*/ 86374 w 352"/>
              <a:gd name="T9" fmla="*/ 30394 h 302"/>
              <a:gd name="T10" fmla="*/ 72664 w 352"/>
              <a:gd name="T11" fmla="*/ 10545 h 302"/>
              <a:gd name="T12" fmla="*/ 50728 w 352"/>
              <a:gd name="T13" fmla="*/ 620 h 302"/>
              <a:gd name="T14" fmla="*/ 32905 w 352"/>
              <a:gd name="T15" fmla="*/ 7753 h 302"/>
              <a:gd name="T16" fmla="*/ 17823 w 352"/>
              <a:gd name="T17" fmla="*/ 29153 h 302"/>
              <a:gd name="T18" fmla="*/ 19194 w 352"/>
              <a:gd name="T19" fmla="*/ 58926 h 302"/>
              <a:gd name="T20" fmla="*/ 37018 w 352"/>
              <a:gd name="T21" fmla="*/ 80016 h 302"/>
              <a:gd name="T22" fmla="*/ 74035 w 352"/>
              <a:gd name="T23" fmla="*/ 89940 h 302"/>
              <a:gd name="T24" fmla="*/ 120650 w 352"/>
              <a:gd name="T25" fmla="*/ 9366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61" name="Freeform 69">
            <a:extLst>
              <a:ext uri="{FF2B5EF4-FFF2-40B4-BE49-F238E27FC236}">
                <a16:creationId xmlns:a16="http://schemas.microsoft.com/office/drawing/2014/main" id="{4A15381A-E292-934E-B8DD-7FEEBC6CA457}"/>
              </a:ext>
            </a:extLst>
          </p:cNvPr>
          <p:cNvSpPr>
            <a:spLocks noChangeAspect="1"/>
          </p:cNvSpPr>
          <p:nvPr/>
        </p:nvSpPr>
        <p:spPr bwMode="auto">
          <a:xfrm rot="13485744" flipH="1" flipV="1">
            <a:off x="3952875" y="5203974"/>
            <a:ext cx="120650" cy="93662"/>
          </a:xfrm>
          <a:custGeom>
            <a:avLst/>
            <a:gdLst>
              <a:gd name="T0" fmla="*/ 0 w 352"/>
              <a:gd name="T1" fmla="*/ 93662 h 302"/>
              <a:gd name="T2" fmla="*/ 37018 w 352"/>
              <a:gd name="T3" fmla="*/ 91181 h 302"/>
              <a:gd name="T4" fmla="*/ 68551 w 352"/>
              <a:gd name="T5" fmla="*/ 80016 h 302"/>
              <a:gd name="T6" fmla="*/ 82261 w 352"/>
              <a:gd name="T7" fmla="*/ 62648 h 302"/>
              <a:gd name="T8" fmla="*/ 86374 w 352"/>
              <a:gd name="T9" fmla="*/ 30394 h 302"/>
              <a:gd name="T10" fmla="*/ 72664 w 352"/>
              <a:gd name="T11" fmla="*/ 10545 h 302"/>
              <a:gd name="T12" fmla="*/ 50728 w 352"/>
              <a:gd name="T13" fmla="*/ 620 h 302"/>
              <a:gd name="T14" fmla="*/ 32905 w 352"/>
              <a:gd name="T15" fmla="*/ 7753 h 302"/>
              <a:gd name="T16" fmla="*/ 17823 w 352"/>
              <a:gd name="T17" fmla="*/ 29153 h 302"/>
              <a:gd name="T18" fmla="*/ 19194 w 352"/>
              <a:gd name="T19" fmla="*/ 58926 h 302"/>
              <a:gd name="T20" fmla="*/ 37018 w 352"/>
              <a:gd name="T21" fmla="*/ 80016 h 302"/>
              <a:gd name="T22" fmla="*/ 74035 w 352"/>
              <a:gd name="T23" fmla="*/ 89940 h 302"/>
              <a:gd name="T24" fmla="*/ 120650 w 352"/>
              <a:gd name="T25" fmla="*/ 9366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62" name="Freeform 70">
            <a:extLst>
              <a:ext uri="{FF2B5EF4-FFF2-40B4-BE49-F238E27FC236}">
                <a16:creationId xmlns:a16="http://schemas.microsoft.com/office/drawing/2014/main" id="{CE5B924F-8713-994C-867F-83BC6036A698}"/>
              </a:ext>
            </a:extLst>
          </p:cNvPr>
          <p:cNvSpPr>
            <a:spLocks noChangeAspect="1"/>
          </p:cNvSpPr>
          <p:nvPr/>
        </p:nvSpPr>
        <p:spPr bwMode="auto">
          <a:xfrm rot="13485744" flipH="1" flipV="1">
            <a:off x="4033839" y="5273824"/>
            <a:ext cx="122237" cy="93662"/>
          </a:xfrm>
          <a:custGeom>
            <a:avLst/>
            <a:gdLst>
              <a:gd name="T0" fmla="*/ 0 w 352"/>
              <a:gd name="T1" fmla="*/ 93662 h 302"/>
              <a:gd name="T2" fmla="*/ 37505 w 352"/>
              <a:gd name="T3" fmla="*/ 91181 h 302"/>
              <a:gd name="T4" fmla="*/ 69453 w 352"/>
              <a:gd name="T5" fmla="*/ 80016 h 302"/>
              <a:gd name="T6" fmla="*/ 83343 w 352"/>
              <a:gd name="T7" fmla="*/ 62648 h 302"/>
              <a:gd name="T8" fmla="*/ 87511 w 352"/>
              <a:gd name="T9" fmla="*/ 30394 h 302"/>
              <a:gd name="T10" fmla="*/ 73620 w 352"/>
              <a:gd name="T11" fmla="*/ 10545 h 302"/>
              <a:gd name="T12" fmla="*/ 51395 w 352"/>
              <a:gd name="T13" fmla="*/ 620 h 302"/>
              <a:gd name="T14" fmla="*/ 33337 w 352"/>
              <a:gd name="T15" fmla="*/ 7753 h 302"/>
              <a:gd name="T16" fmla="*/ 18058 w 352"/>
              <a:gd name="T17" fmla="*/ 29153 h 302"/>
              <a:gd name="T18" fmla="*/ 19447 w 352"/>
              <a:gd name="T19" fmla="*/ 58926 h 302"/>
              <a:gd name="T20" fmla="*/ 37505 w 352"/>
              <a:gd name="T21" fmla="*/ 80016 h 302"/>
              <a:gd name="T22" fmla="*/ 75009 w 352"/>
              <a:gd name="T23" fmla="*/ 89940 h 302"/>
              <a:gd name="T24" fmla="*/ 122237 w 352"/>
              <a:gd name="T25" fmla="*/ 9366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63" name="Freeform 71">
            <a:extLst>
              <a:ext uri="{FF2B5EF4-FFF2-40B4-BE49-F238E27FC236}">
                <a16:creationId xmlns:a16="http://schemas.microsoft.com/office/drawing/2014/main" id="{ECA5F4A0-A274-6E46-BDD3-A25AE61E1B6F}"/>
              </a:ext>
            </a:extLst>
          </p:cNvPr>
          <p:cNvSpPr>
            <a:spLocks noChangeAspect="1"/>
          </p:cNvSpPr>
          <p:nvPr/>
        </p:nvSpPr>
        <p:spPr bwMode="auto">
          <a:xfrm rot="13485744" flipH="1" flipV="1">
            <a:off x="4116388" y="5348437"/>
            <a:ext cx="120650" cy="92075"/>
          </a:xfrm>
          <a:custGeom>
            <a:avLst/>
            <a:gdLst>
              <a:gd name="T0" fmla="*/ 0 w 352"/>
              <a:gd name="T1" fmla="*/ 92075 h 302"/>
              <a:gd name="T2" fmla="*/ 37018 w 352"/>
              <a:gd name="T3" fmla="*/ 89636 h 302"/>
              <a:gd name="T4" fmla="*/ 68551 w 352"/>
              <a:gd name="T5" fmla="*/ 78660 h 302"/>
              <a:gd name="T6" fmla="*/ 82261 w 352"/>
              <a:gd name="T7" fmla="*/ 61587 h 302"/>
              <a:gd name="T8" fmla="*/ 86374 w 352"/>
              <a:gd name="T9" fmla="*/ 29879 h 302"/>
              <a:gd name="T10" fmla="*/ 72664 w 352"/>
              <a:gd name="T11" fmla="*/ 10366 h 302"/>
              <a:gd name="T12" fmla="*/ 50728 w 352"/>
              <a:gd name="T13" fmla="*/ 610 h 302"/>
              <a:gd name="T14" fmla="*/ 32905 w 352"/>
              <a:gd name="T15" fmla="*/ 7622 h 302"/>
              <a:gd name="T16" fmla="*/ 17823 w 352"/>
              <a:gd name="T17" fmla="*/ 28659 h 302"/>
              <a:gd name="T18" fmla="*/ 19194 w 352"/>
              <a:gd name="T19" fmla="*/ 57928 h 302"/>
              <a:gd name="T20" fmla="*/ 37018 w 352"/>
              <a:gd name="T21" fmla="*/ 78660 h 302"/>
              <a:gd name="T22" fmla="*/ 74035 w 352"/>
              <a:gd name="T23" fmla="*/ 88416 h 302"/>
              <a:gd name="T24" fmla="*/ 120650 w 352"/>
              <a:gd name="T25" fmla="*/ 92075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64" name="Freeform 72">
            <a:extLst>
              <a:ext uri="{FF2B5EF4-FFF2-40B4-BE49-F238E27FC236}">
                <a16:creationId xmlns:a16="http://schemas.microsoft.com/office/drawing/2014/main" id="{19A1895E-3A39-3A4B-A914-77BFFAB0F6D1}"/>
              </a:ext>
            </a:extLst>
          </p:cNvPr>
          <p:cNvSpPr>
            <a:spLocks noChangeAspect="1"/>
          </p:cNvSpPr>
          <p:nvPr/>
        </p:nvSpPr>
        <p:spPr bwMode="auto">
          <a:xfrm rot="13485744" flipH="1" flipV="1">
            <a:off x="4198938" y="5419875"/>
            <a:ext cx="120650" cy="92075"/>
          </a:xfrm>
          <a:custGeom>
            <a:avLst/>
            <a:gdLst>
              <a:gd name="T0" fmla="*/ 0 w 352"/>
              <a:gd name="T1" fmla="*/ 92075 h 302"/>
              <a:gd name="T2" fmla="*/ 37018 w 352"/>
              <a:gd name="T3" fmla="*/ 89636 h 302"/>
              <a:gd name="T4" fmla="*/ 68551 w 352"/>
              <a:gd name="T5" fmla="*/ 78660 h 302"/>
              <a:gd name="T6" fmla="*/ 82261 w 352"/>
              <a:gd name="T7" fmla="*/ 61587 h 302"/>
              <a:gd name="T8" fmla="*/ 86374 w 352"/>
              <a:gd name="T9" fmla="*/ 29879 h 302"/>
              <a:gd name="T10" fmla="*/ 72664 w 352"/>
              <a:gd name="T11" fmla="*/ 10366 h 302"/>
              <a:gd name="T12" fmla="*/ 50728 w 352"/>
              <a:gd name="T13" fmla="*/ 610 h 302"/>
              <a:gd name="T14" fmla="*/ 32905 w 352"/>
              <a:gd name="T15" fmla="*/ 7622 h 302"/>
              <a:gd name="T16" fmla="*/ 17823 w 352"/>
              <a:gd name="T17" fmla="*/ 28659 h 302"/>
              <a:gd name="T18" fmla="*/ 19194 w 352"/>
              <a:gd name="T19" fmla="*/ 57928 h 302"/>
              <a:gd name="T20" fmla="*/ 37018 w 352"/>
              <a:gd name="T21" fmla="*/ 78660 h 302"/>
              <a:gd name="T22" fmla="*/ 74035 w 352"/>
              <a:gd name="T23" fmla="*/ 88416 h 302"/>
              <a:gd name="T24" fmla="*/ 120650 w 352"/>
              <a:gd name="T25" fmla="*/ 92075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sp>
        <p:nvSpPr>
          <p:cNvPr id="65" name="Line 73">
            <a:extLst>
              <a:ext uri="{FF2B5EF4-FFF2-40B4-BE49-F238E27FC236}">
                <a16:creationId xmlns:a16="http://schemas.microsoft.com/office/drawing/2014/main" id="{CFF4F5C6-A7CD-3E48-B368-5513C71B8A5F}"/>
              </a:ext>
            </a:extLst>
          </p:cNvPr>
          <p:cNvSpPr>
            <a:spLocks noChangeAspect="1" noChangeShapeType="1"/>
          </p:cNvSpPr>
          <p:nvPr/>
        </p:nvSpPr>
        <p:spPr bwMode="auto">
          <a:xfrm rot="21588453">
            <a:off x="2678113" y="5032524"/>
            <a:ext cx="550862" cy="0"/>
          </a:xfrm>
          <a:prstGeom prst="line">
            <a:avLst/>
          </a:prstGeom>
          <a:noFill/>
          <a:ln w="28575">
            <a:solidFill>
              <a:srgbClr val="009900"/>
            </a:solidFill>
            <a:round/>
            <a:headEnd/>
            <a:tailEnd type="triangle" w="med" len="med"/>
          </a:ln>
        </p:spPr>
        <p:txBody>
          <a:bodyPr wrap="none" anchor="ctr"/>
          <a:lstStyle/>
          <a:p>
            <a:endParaRPr lang="en-US"/>
          </a:p>
        </p:txBody>
      </p:sp>
      <p:sp>
        <p:nvSpPr>
          <p:cNvPr id="66" name="Line 74">
            <a:extLst>
              <a:ext uri="{FF2B5EF4-FFF2-40B4-BE49-F238E27FC236}">
                <a16:creationId xmlns:a16="http://schemas.microsoft.com/office/drawing/2014/main" id="{69C4446E-C1FD-9444-BB0A-1977C30EFE06}"/>
              </a:ext>
            </a:extLst>
          </p:cNvPr>
          <p:cNvSpPr>
            <a:spLocks noChangeAspect="1" noChangeShapeType="1"/>
          </p:cNvSpPr>
          <p:nvPr/>
        </p:nvSpPr>
        <p:spPr bwMode="auto">
          <a:xfrm rot="21588453">
            <a:off x="2678113" y="5032524"/>
            <a:ext cx="1009650" cy="0"/>
          </a:xfrm>
          <a:prstGeom prst="line">
            <a:avLst/>
          </a:prstGeom>
          <a:noFill/>
          <a:ln w="28575">
            <a:solidFill>
              <a:srgbClr val="009900"/>
            </a:solidFill>
            <a:round/>
            <a:headEnd/>
            <a:tailEnd/>
          </a:ln>
        </p:spPr>
        <p:txBody>
          <a:bodyPr wrap="none" anchor="ctr"/>
          <a:lstStyle/>
          <a:p>
            <a:endParaRPr lang="en-US"/>
          </a:p>
        </p:txBody>
      </p:sp>
      <p:sp>
        <p:nvSpPr>
          <p:cNvPr id="67" name="Line 75">
            <a:extLst>
              <a:ext uri="{FF2B5EF4-FFF2-40B4-BE49-F238E27FC236}">
                <a16:creationId xmlns:a16="http://schemas.microsoft.com/office/drawing/2014/main" id="{824C6A80-374F-6645-8300-1F603BA69796}"/>
              </a:ext>
            </a:extLst>
          </p:cNvPr>
          <p:cNvSpPr>
            <a:spLocks noChangeAspect="1" noChangeShapeType="1"/>
          </p:cNvSpPr>
          <p:nvPr/>
        </p:nvSpPr>
        <p:spPr bwMode="auto">
          <a:xfrm rot="18721959">
            <a:off x="3586957" y="4823768"/>
            <a:ext cx="563563" cy="0"/>
          </a:xfrm>
          <a:prstGeom prst="line">
            <a:avLst/>
          </a:prstGeom>
          <a:noFill/>
          <a:ln w="28575">
            <a:solidFill>
              <a:srgbClr val="009900"/>
            </a:solidFill>
            <a:round/>
            <a:headEnd/>
            <a:tailEnd type="triangle" w="med" len="med"/>
          </a:ln>
        </p:spPr>
        <p:txBody>
          <a:bodyPr wrap="none" anchor="ctr"/>
          <a:lstStyle/>
          <a:p>
            <a:endParaRPr lang="en-US"/>
          </a:p>
        </p:txBody>
      </p:sp>
      <p:sp>
        <p:nvSpPr>
          <p:cNvPr id="68" name="Line 76">
            <a:extLst>
              <a:ext uri="{FF2B5EF4-FFF2-40B4-BE49-F238E27FC236}">
                <a16:creationId xmlns:a16="http://schemas.microsoft.com/office/drawing/2014/main" id="{30B9B96E-BFCF-4449-B496-9F0186784846}"/>
              </a:ext>
            </a:extLst>
          </p:cNvPr>
          <p:cNvSpPr>
            <a:spLocks noChangeAspect="1" noChangeShapeType="1"/>
          </p:cNvSpPr>
          <p:nvPr/>
        </p:nvSpPr>
        <p:spPr bwMode="auto">
          <a:xfrm rot="18721959">
            <a:off x="3527426" y="4651524"/>
            <a:ext cx="1031875" cy="0"/>
          </a:xfrm>
          <a:prstGeom prst="line">
            <a:avLst/>
          </a:prstGeom>
          <a:noFill/>
          <a:ln w="28575">
            <a:solidFill>
              <a:srgbClr val="009900"/>
            </a:solidFill>
            <a:round/>
            <a:headEnd/>
            <a:tailEnd/>
          </a:ln>
        </p:spPr>
        <p:txBody>
          <a:bodyPr wrap="none" anchor="ctr"/>
          <a:lstStyle/>
          <a:p>
            <a:endParaRPr lang="en-US"/>
          </a:p>
        </p:txBody>
      </p:sp>
      <p:sp>
        <p:nvSpPr>
          <p:cNvPr id="69" name="Freeform 77">
            <a:extLst>
              <a:ext uri="{FF2B5EF4-FFF2-40B4-BE49-F238E27FC236}">
                <a16:creationId xmlns:a16="http://schemas.microsoft.com/office/drawing/2014/main" id="{1FE2AF3C-8FEE-4249-9AB9-A781F8735930}"/>
              </a:ext>
            </a:extLst>
          </p:cNvPr>
          <p:cNvSpPr>
            <a:spLocks noChangeAspect="1"/>
          </p:cNvSpPr>
          <p:nvPr/>
        </p:nvSpPr>
        <p:spPr bwMode="auto">
          <a:xfrm rot="8269135" flipH="1" flipV="1">
            <a:off x="3802063" y="5818337"/>
            <a:ext cx="88900" cy="68263"/>
          </a:xfrm>
          <a:custGeom>
            <a:avLst/>
            <a:gdLst>
              <a:gd name="T0" fmla="*/ 0 w 352"/>
              <a:gd name="T1" fmla="*/ 68263 h 302"/>
              <a:gd name="T2" fmla="*/ 27276 w 352"/>
              <a:gd name="T3" fmla="*/ 66455 h 302"/>
              <a:gd name="T4" fmla="*/ 50511 w 352"/>
              <a:gd name="T5" fmla="*/ 58317 h 302"/>
              <a:gd name="T6" fmla="*/ 60614 w 352"/>
              <a:gd name="T7" fmla="*/ 45659 h 302"/>
              <a:gd name="T8" fmla="*/ 63644 w 352"/>
              <a:gd name="T9" fmla="*/ 22152 h 302"/>
              <a:gd name="T10" fmla="*/ 53542 w 352"/>
              <a:gd name="T11" fmla="*/ 7685 h 302"/>
              <a:gd name="T12" fmla="*/ 37378 w 352"/>
              <a:gd name="T13" fmla="*/ 452 h 302"/>
              <a:gd name="T14" fmla="*/ 24245 w 352"/>
              <a:gd name="T15" fmla="*/ 5651 h 302"/>
              <a:gd name="T16" fmla="*/ 13133 w 352"/>
              <a:gd name="T17" fmla="*/ 21247 h 302"/>
              <a:gd name="T18" fmla="*/ 14143 w 352"/>
              <a:gd name="T19" fmla="*/ 42947 h 302"/>
              <a:gd name="T20" fmla="*/ 27276 w 352"/>
              <a:gd name="T21" fmla="*/ 58317 h 302"/>
              <a:gd name="T22" fmla="*/ 54552 w 352"/>
              <a:gd name="T23" fmla="*/ 65551 h 302"/>
              <a:gd name="T24" fmla="*/ 88900 w 352"/>
              <a:gd name="T25" fmla="*/ 68263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en-US"/>
          </a:p>
        </p:txBody>
      </p:sp>
      <p:grpSp>
        <p:nvGrpSpPr>
          <p:cNvPr id="70" name="Group 78">
            <a:extLst>
              <a:ext uri="{FF2B5EF4-FFF2-40B4-BE49-F238E27FC236}">
                <a16:creationId xmlns:a16="http://schemas.microsoft.com/office/drawing/2014/main" id="{0F7CCF59-6B08-4C49-BBDC-76EF4FEA1852}"/>
              </a:ext>
            </a:extLst>
          </p:cNvPr>
          <p:cNvGrpSpPr>
            <a:grpSpLocks/>
          </p:cNvGrpSpPr>
          <p:nvPr/>
        </p:nvGrpSpPr>
        <p:grpSpPr bwMode="auto">
          <a:xfrm rot="831635">
            <a:off x="4421188" y="2956074"/>
            <a:ext cx="1397000" cy="1403350"/>
            <a:chOff x="1624" y="607"/>
            <a:chExt cx="1218" cy="1362"/>
          </a:xfrm>
        </p:grpSpPr>
        <p:sp>
          <p:nvSpPr>
            <p:cNvPr id="71" name="Line 79">
              <a:extLst>
                <a:ext uri="{FF2B5EF4-FFF2-40B4-BE49-F238E27FC236}">
                  <a16:creationId xmlns:a16="http://schemas.microsoft.com/office/drawing/2014/main" id="{31270EF7-FC26-C247-AD8B-6FFB80892CD6}"/>
                </a:ext>
              </a:extLst>
            </p:cNvPr>
            <p:cNvSpPr>
              <a:spLocks noChangeShapeType="1"/>
            </p:cNvSpPr>
            <p:nvPr/>
          </p:nvSpPr>
          <p:spPr bwMode="auto">
            <a:xfrm rot="3467527" flipH="1" flipV="1">
              <a:off x="2156" y="981"/>
              <a:ext cx="208" cy="1164"/>
            </a:xfrm>
            <a:prstGeom prst="line">
              <a:avLst/>
            </a:prstGeom>
            <a:noFill/>
            <a:ln w="38100">
              <a:solidFill>
                <a:srgbClr val="FF6600"/>
              </a:solidFill>
              <a:prstDash val="sysDot"/>
              <a:round/>
              <a:headEnd/>
              <a:tailEnd/>
            </a:ln>
          </p:spPr>
          <p:txBody>
            <a:bodyPr/>
            <a:lstStyle/>
            <a:p>
              <a:endParaRPr lang="en-US"/>
            </a:p>
          </p:txBody>
        </p:sp>
        <p:sp>
          <p:nvSpPr>
            <p:cNvPr id="72" name="Line 80">
              <a:extLst>
                <a:ext uri="{FF2B5EF4-FFF2-40B4-BE49-F238E27FC236}">
                  <a16:creationId xmlns:a16="http://schemas.microsoft.com/office/drawing/2014/main" id="{447447BD-8E82-3640-AF39-B75EC304D408}"/>
                </a:ext>
              </a:extLst>
            </p:cNvPr>
            <p:cNvSpPr>
              <a:spLocks noChangeShapeType="1"/>
            </p:cNvSpPr>
            <p:nvPr/>
          </p:nvSpPr>
          <p:spPr bwMode="auto">
            <a:xfrm rot="326890" flipH="1" flipV="1">
              <a:off x="1624" y="785"/>
              <a:ext cx="277" cy="1184"/>
            </a:xfrm>
            <a:prstGeom prst="line">
              <a:avLst/>
            </a:prstGeom>
            <a:noFill/>
            <a:ln w="38100">
              <a:solidFill>
                <a:srgbClr val="FF6600"/>
              </a:solidFill>
              <a:prstDash val="sysDot"/>
              <a:round/>
              <a:headEnd/>
              <a:tailEnd/>
            </a:ln>
          </p:spPr>
          <p:txBody>
            <a:bodyPr/>
            <a:lstStyle/>
            <a:p>
              <a:endParaRPr lang="en-US"/>
            </a:p>
          </p:txBody>
        </p:sp>
        <p:sp>
          <p:nvSpPr>
            <p:cNvPr id="73" name="Oval 81">
              <a:extLst>
                <a:ext uri="{FF2B5EF4-FFF2-40B4-BE49-F238E27FC236}">
                  <a16:creationId xmlns:a16="http://schemas.microsoft.com/office/drawing/2014/main" id="{DB62A89E-A8AD-DC4F-8935-17FD90DC7F9E}"/>
                </a:ext>
              </a:extLst>
            </p:cNvPr>
            <p:cNvSpPr>
              <a:spLocks noChangeArrowheads="1"/>
            </p:cNvSpPr>
            <p:nvPr/>
          </p:nvSpPr>
          <p:spPr bwMode="auto">
            <a:xfrm rot="1234859">
              <a:off x="1669" y="761"/>
              <a:ext cx="1076" cy="320"/>
            </a:xfrm>
            <a:prstGeom prst="ellipse">
              <a:avLst/>
            </a:prstGeom>
            <a:noFill/>
            <a:ln w="38100">
              <a:solidFill>
                <a:srgbClr val="FF6600"/>
              </a:solidFill>
              <a:prstDash val="sysDot"/>
              <a:round/>
              <a:headEnd/>
              <a:tailEnd/>
            </a:ln>
          </p:spPr>
          <p:txBody>
            <a:bodyPr wrap="none" anchor="ctr"/>
            <a:lstStyle/>
            <a:p>
              <a:endParaRPr lang="ja-JP" altLang="en-US"/>
            </a:p>
          </p:txBody>
        </p:sp>
        <p:sp>
          <p:nvSpPr>
            <p:cNvPr id="74" name="Line 82">
              <a:extLst>
                <a:ext uri="{FF2B5EF4-FFF2-40B4-BE49-F238E27FC236}">
                  <a16:creationId xmlns:a16="http://schemas.microsoft.com/office/drawing/2014/main" id="{5552D83E-D814-6C4C-A5E0-552B64F52911}"/>
                </a:ext>
              </a:extLst>
            </p:cNvPr>
            <p:cNvSpPr>
              <a:spLocks noChangeShapeType="1"/>
            </p:cNvSpPr>
            <p:nvPr/>
          </p:nvSpPr>
          <p:spPr bwMode="auto">
            <a:xfrm rot="326890" flipV="1">
              <a:off x="1912" y="607"/>
              <a:ext cx="319" cy="1327"/>
            </a:xfrm>
            <a:prstGeom prst="line">
              <a:avLst/>
            </a:prstGeom>
            <a:noFill/>
            <a:ln w="38100">
              <a:solidFill>
                <a:srgbClr val="FF6600"/>
              </a:solidFill>
              <a:prstDash val="sysDot"/>
              <a:round/>
              <a:headEnd/>
              <a:tailEnd type="triangle" w="med" len="med"/>
            </a:ln>
          </p:spPr>
          <p:txBody>
            <a:bodyPr/>
            <a:lstStyle/>
            <a:p>
              <a:endParaRPr lang="en-US"/>
            </a:p>
          </p:txBody>
        </p:sp>
      </p:grpSp>
      <p:graphicFrame>
        <p:nvGraphicFramePr>
          <p:cNvPr id="75" name="Object 2">
            <a:extLst>
              <a:ext uri="{FF2B5EF4-FFF2-40B4-BE49-F238E27FC236}">
                <a16:creationId xmlns:a16="http://schemas.microsoft.com/office/drawing/2014/main" id="{C0FADB9E-C34D-1649-B7FC-6BF57F13CBAB}"/>
              </a:ext>
            </a:extLst>
          </p:cNvPr>
          <p:cNvGraphicFramePr>
            <a:graphicFrameLocks noChangeAspect="1"/>
          </p:cNvGraphicFramePr>
          <p:nvPr/>
        </p:nvGraphicFramePr>
        <p:xfrm>
          <a:off x="5119689" y="2710011"/>
          <a:ext cx="606425" cy="407988"/>
        </p:xfrm>
        <a:graphic>
          <a:graphicData uri="http://schemas.openxmlformats.org/presentationml/2006/ole">
            <mc:AlternateContent xmlns:mc="http://schemas.openxmlformats.org/markup-compatibility/2006">
              <mc:Choice xmlns:v="urn:schemas-microsoft-com:vml" Requires="v">
                <p:oleObj spid="_x0000_s247846" name="Equation" r:id="rId4" imgW="304560" imgH="228600" progId="">
                  <p:embed/>
                </p:oleObj>
              </mc:Choice>
              <mc:Fallback>
                <p:oleObj name="Equation" r:id="rId4" imgW="304560" imgH="228600" progId="">
                  <p:embed/>
                  <p:pic>
                    <p:nvPicPr>
                      <p:cNvPr id="7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9689" y="2710011"/>
                        <a:ext cx="606425" cy="4079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76" name="Group 84">
            <a:extLst>
              <a:ext uri="{FF2B5EF4-FFF2-40B4-BE49-F238E27FC236}">
                <a16:creationId xmlns:a16="http://schemas.microsoft.com/office/drawing/2014/main" id="{24F9599B-1C6B-6544-A848-B544148CB523}"/>
              </a:ext>
            </a:extLst>
          </p:cNvPr>
          <p:cNvGrpSpPr>
            <a:grpSpLocks/>
          </p:cNvGrpSpPr>
          <p:nvPr/>
        </p:nvGrpSpPr>
        <p:grpSpPr bwMode="auto">
          <a:xfrm>
            <a:off x="3300413" y="3316436"/>
            <a:ext cx="1636712" cy="3136900"/>
            <a:chOff x="818" y="1104"/>
            <a:chExt cx="1426" cy="3046"/>
          </a:xfrm>
        </p:grpSpPr>
        <p:grpSp>
          <p:nvGrpSpPr>
            <p:cNvPr id="77" name="Group 85">
              <a:extLst>
                <a:ext uri="{FF2B5EF4-FFF2-40B4-BE49-F238E27FC236}">
                  <a16:creationId xmlns:a16="http://schemas.microsoft.com/office/drawing/2014/main" id="{B1835AD0-1D24-CE4D-82D7-F3FE271544F0}"/>
                </a:ext>
              </a:extLst>
            </p:cNvPr>
            <p:cNvGrpSpPr>
              <a:grpSpLocks/>
            </p:cNvGrpSpPr>
            <p:nvPr/>
          </p:nvGrpSpPr>
          <p:grpSpPr bwMode="auto">
            <a:xfrm>
              <a:off x="818" y="3444"/>
              <a:ext cx="549" cy="706"/>
              <a:chOff x="818" y="3444"/>
              <a:chExt cx="549" cy="706"/>
            </a:xfrm>
          </p:grpSpPr>
          <p:sp>
            <p:nvSpPr>
              <p:cNvPr id="86" name="Line 86">
                <a:extLst>
                  <a:ext uri="{FF2B5EF4-FFF2-40B4-BE49-F238E27FC236}">
                    <a16:creationId xmlns:a16="http://schemas.microsoft.com/office/drawing/2014/main" id="{5E020C57-FE24-B447-B9EA-476E300CBA75}"/>
                  </a:ext>
                </a:extLst>
              </p:cNvPr>
              <p:cNvSpPr>
                <a:spLocks noChangeAspect="1" noChangeShapeType="1"/>
              </p:cNvSpPr>
              <p:nvPr/>
            </p:nvSpPr>
            <p:spPr bwMode="auto">
              <a:xfrm rot="12836131" flipV="1">
                <a:off x="818" y="3444"/>
                <a:ext cx="283" cy="706"/>
              </a:xfrm>
              <a:prstGeom prst="line">
                <a:avLst/>
              </a:prstGeom>
              <a:noFill/>
              <a:ln w="12700">
                <a:solidFill>
                  <a:schemeClr val="tx1"/>
                </a:solidFill>
                <a:round/>
                <a:headEnd/>
                <a:tailEnd type="triangle" w="med" len="med"/>
              </a:ln>
            </p:spPr>
            <p:txBody>
              <a:bodyPr/>
              <a:lstStyle/>
              <a:p>
                <a:endParaRPr lang="en-US"/>
              </a:p>
            </p:txBody>
          </p:sp>
          <p:sp>
            <p:nvSpPr>
              <p:cNvPr id="87" name="Line 87">
                <a:extLst>
                  <a:ext uri="{FF2B5EF4-FFF2-40B4-BE49-F238E27FC236}">
                    <a16:creationId xmlns:a16="http://schemas.microsoft.com/office/drawing/2014/main" id="{97B9EA58-3561-F14C-8AF4-238399C9D4D9}"/>
                  </a:ext>
                </a:extLst>
              </p:cNvPr>
              <p:cNvSpPr>
                <a:spLocks noChangeAspect="1" noChangeShapeType="1"/>
              </p:cNvSpPr>
              <p:nvPr/>
            </p:nvSpPr>
            <p:spPr bwMode="auto">
              <a:xfrm rot="12836131" flipV="1">
                <a:off x="987" y="3495"/>
                <a:ext cx="141" cy="565"/>
              </a:xfrm>
              <a:prstGeom prst="line">
                <a:avLst/>
              </a:prstGeom>
              <a:noFill/>
              <a:ln w="9525">
                <a:solidFill>
                  <a:schemeClr val="tx1"/>
                </a:solidFill>
                <a:round/>
                <a:headEnd/>
                <a:tailEnd type="triangle" w="med" len="med"/>
              </a:ln>
            </p:spPr>
            <p:txBody>
              <a:bodyPr/>
              <a:lstStyle/>
              <a:p>
                <a:endParaRPr lang="en-US"/>
              </a:p>
            </p:txBody>
          </p:sp>
          <p:sp>
            <p:nvSpPr>
              <p:cNvPr id="88" name="Line 88">
                <a:extLst>
                  <a:ext uri="{FF2B5EF4-FFF2-40B4-BE49-F238E27FC236}">
                    <a16:creationId xmlns:a16="http://schemas.microsoft.com/office/drawing/2014/main" id="{762F8875-D9A3-2040-8EE6-7BCDF80304E9}"/>
                  </a:ext>
                </a:extLst>
              </p:cNvPr>
              <p:cNvSpPr>
                <a:spLocks noChangeAspect="1" noChangeShapeType="1"/>
              </p:cNvSpPr>
              <p:nvPr/>
            </p:nvSpPr>
            <p:spPr bwMode="auto">
              <a:xfrm rot="12836131" flipV="1">
                <a:off x="1023" y="3507"/>
                <a:ext cx="188" cy="282"/>
              </a:xfrm>
              <a:prstGeom prst="line">
                <a:avLst/>
              </a:prstGeom>
              <a:noFill/>
              <a:ln w="9525">
                <a:solidFill>
                  <a:schemeClr val="tx1"/>
                </a:solidFill>
                <a:round/>
                <a:headEnd/>
                <a:tailEnd type="triangle" w="med" len="med"/>
              </a:ln>
            </p:spPr>
            <p:txBody>
              <a:bodyPr/>
              <a:lstStyle/>
              <a:p>
                <a:endParaRPr lang="en-US"/>
              </a:p>
            </p:txBody>
          </p:sp>
          <p:sp>
            <p:nvSpPr>
              <p:cNvPr id="89" name="Line 89">
                <a:extLst>
                  <a:ext uri="{FF2B5EF4-FFF2-40B4-BE49-F238E27FC236}">
                    <a16:creationId xmlns:a16="http://schemas.microsoft.com/office/drawing/2014/main" id="{BAD32D27-5425-244A-B0B0-D4BF17100569}"/>
                  </a:ext>
                </a:extLst>
              </p:cNvPr>
              <p:cNvSpPr>
                <a:spLocks noChangeAspect="1" noChangeShapeType="1"/>
              </p:cNvSpPr>
              <p:nvPr/>
            </p:nvSpPr>
            <p:spPr bwMode="auto">
              <a:xfrm rot="12836131" flipV="1">
                <a:off x="950" y="3484"/>
                <a:ext cx="282" cy="236"/>
              </a:xfrm>
              <a:prstGeom prst="line">
                <a:avLst/>
              </a:prstGeom>
              <a:noFill/>
              <a:ln w="9525">
                <a:solidFill>
                  <a:schemeClr val="tx1"/>
                </a:solidFill>
                <a:round/>
                <a:headEnd/>
                <a:tailEnd type="triangle" w="med" len="med"/>
              </a:ln>
            </p:spPr>
            <p:txBody>
              <a:bodyPr/>
              <a:lstStyle/>
              <a:p>
                <a:endParaRPr lang="en-US"/>
              </a:p>
            </p:txBody>
          </p:sp>
          <p:sp>
            <p:nvSpPr>
              <p:cNvPr id="90" name="Line 90">
                <a:extLst>
                  <a:ext uri="{FF2B5EF4-FFF2-40B4-BE49-F238E27FC236}">
                    <a16:creationId xmlns:a16="http://schemas.microsoft.com/office/drawing/2014/main" id="{1AEC9BF3-41CD-A045-93FA-01048226E969}"/>
                  </a:ext>
                </a:extLst>
              </p:cNvPr>
              <p:cNvSpPr>
                <a:spLocks noChangeAspect="1" noChangeShapeType="1"/>
              </p:cNvSpPr>
              <p:nvPr/>
            </p:nvSpPr>
            <p:spPr bwMode="auto">
              <a:xfrm rot="12836131" flipV="1">
                <a:off x="1126" y="3585"/>
                <a:ext cx="47" cy="283"/>
              </a:xfrm>
              <a:prstGeom prst="line">
                <a:avLst/>
              </a:prstGeom>
              <a:noFill/>
              <a:ln w="9525">
                <a:solidFill>
                  <a:schemeClr val="tx1"/>
                </a:solidFill>
                <a:round/>
                <a:headEnd/>
                <a:tailEnd type="triangle" w="med" len="med"/>
              </a:ln>
            </p:spPr>
            <p:txBody>
              <a:bodyPr/>
              <a:lstStyle/>
              <a:p>
                <a:endParaRPr lang="en-US"/>
              </a:p>
            </p:txBody>
          </p:sp>
          <p:sp>
            <p:nvSpPr>
              <p:cNvPr id="91" name="Line 91">
                <a:extLst>
                  <a:ext uri="{FF2B5EF4-FFF2-40B4-BE49-F238E27FC236}">
                    <a16:creationId xmlns:a16="http://schemas.microsoft.com/office/drawing/2014/main" id="{FB69C2FE-8826-5047-ABD7-7DF0750CF0F9}"/>
                  </a:ext>
                </a:extLst>
              </p:cNvPr>
              <p:cNvSpPr>
                <a:spLocks noChangeAspect="1" noChangeShapeType="1"/>
              </p:cNvSpPr>
              <p:nvPr/>
            </p:nvSpPr>
            <p:spPr bwMode="auto">
              <a:xfrm flipH="1">
                <a:off x="1073" y="3628"/>
                <a:ext cx="188" cy="330"/>
              </a:xfrm>
              <a:prstGeom prst="line">
                <a:avLst/>
              </a:prstGeom>
              <a:noFill/>
              <a:ln w="9525">
                <a:solidFill>
                  <a:schemeClr val="tx1"/>
                </a:solidFill>
                <a:round/>
                <a:headEnd/>
                <a:tailEnd type="triangle" w="med" len="med"/>
              </a:ln>
            </p:spPr>
            <p:txBody>
              <a:bodyPr/>
              <a:lstStyle/>
              <a:p>
                <a:endParaRPr lang="en-US"/>
              </a:p>
            </p:txBody>
          </p:sp>
          <p:sp>
            <p:nvSpPr>
              <p:cNvPr id="92" name="Oval 92">
                <a:extLst>
                  <a:ext uri="{FF2B5EF4-FFF2-40B4-BE49-F238E27FC236}">
                    <a16:creationId xmlns:a16="http://schemas.microsoft.com/office/drawing/2014/main" id="{4720B07D-FBC1-5142-B803-28C0851AEA5F}"/>
                  </a:ext>
                </a:extLst>
              </p:cNvPr>
              <p:cNvSpPr>
                <a:spLocks noChangeAspect="1" noChangeArrowheads="1"/>
              </p:cNvSpPr>
              <p:nvPr/>
            </p:nvSpPr>
            <p:spPr bwMode="auto">
              <a:xfrm flipH="1">
                <a:off x="1175" y="3526"/>
                <a:ext cx="192" cy="192"/>
              </a:xfrm>
              <a:prstGeom prst="ellipse">
                <a:avLst/>
              </a:prstGeom>
              <a:solidFill>
                <a:srgbClr val="FF0000"/>
              </a:solidFill>
              <a:ln w="9525">
                <a:noFill/>
                <a:round/>
                <a:headEnd/>
                <a:tailEnd/>
              </a:ln>
            </p:spPr>
            <p:txBody>
              <a:bodyPr wrap="none" anchor="ctr"/>
              <a:lstStyle/>
              <a:p>
                <a:endParaRPr lang="ja-JP" altLang="en-US"/>
              </a:p>
            </p:txBody>
          </p:sp>
        </p:grpSp>
        <p:grpSp>
          <p:nvGrpSpPr>
            <p:cNvPr id="78" name="Group 93">
              <a:extLst>
                <a:ext uri="{FF2B5EF4-FFF2-40B4-BE49-F238E27FC236}">
                  <a16:creationId xmlns:a16="http://schemas.microsoft.com/office/drawing/2014/main" id="{28842A17-19D6-4948-A0E7-FB0ADBAD3446}"/>
                </a:ext>
              </a:extLst>
            </p:cNvPr>
            <p:cNvGrpSpPr>
              <a:grpSpLocks/>
            </p:cNvGrpSpPr>
            <p:nvPr/>
          </p:nvGrpSpPr>
          <p:grpSpPr bwMode="auto">
            <a:xfrm>
              <a:off x="1737" y="1104"/>
              <a:ext cx="507" cy="960"/>
              <a:chOff x="1737" y="1104"/>
              <a:chExt cx="507" cy="960"/>
            </a:xfrm>
          </p:grpSpPr>
          <p:sp>
            <p:nvSpPr>
              <p:cNvPr id="79" name="Line 94">
                <a:extLst>
                  <a:ext uri="{FF2B5EF4-FFF2-40B4-BE49-F238E27FC236}">
                    <a16:creationId xmlns:a16="http://schemas.microsoft.com/office/drawing/2014/main" id="{A7E7EFD6-0885-EB46-807A-AA907BCA7AA6}"/>
                  </a:ext>
                </a:extLst>
              </p:cNvPr>
              <p:cNvSpPr>
                <a:spLocks noChangeShapeType="1"/>
              </p:cNvSpPr>
              <p:nvPr/>
            </p:nvSpPr>
            <p:spPr bwMode="auto">
              <a:xfrm flipV="1">
                <a:off x="1821" y="1386"/>
                <a:ext cx="0" cy="518"/>
              </a:xfrm>
              <a:prstGeom prst="line">
                <a:avLst/>
              </a:prstGeom>
              <a:noFill/>
              <a:ln w="9525">
                <a:solidFill>
                  <a:schemeClr val="tx1"/>
                </a:solidFill>
                <a:round/>
                <a:headEnd/>
                <a:tailEnd type="triangle" w="med" len="med"/>
              </a:ln>
            </p:spPr>
            <p:txBody>
              <a:bodyPr/>
              <a:lstStyle/>
              <a:p>
                <a:endParaRPr lang="en-US"/>
              </a:p>
            </p:txBody>
          </p:sp>
          <p:sp>
            <p:nvSpPr>
              <p:cNvPr id="80" name="Line 95">
                <a:extLst>
                  <a:ext uri="{FF2B5EF4-FFF2-40B4-BE49-F238E27FC236}">
                    <a16:creationId xmlns:a16="http://schemas.microsoft.com/office/drawing/2014/main" id="{9A7BC913-5F79-7048-9895-41492DF6F342}"/>
                  </a:ext>
                </a:extLst>
              </p:cNvPr>
              <p:cNvSpPr>
                <a:spLocks noChangeShapeType="1"/>
              </p:cNvSpPr>
              <p:nvPr/>
            </p:nvSpPr>
            <p:spPr bwMode="auto">
              <a:xfrm flipV="1">
                <a:off x="1821" y="1776"/>
                <a:ext cx="339" cy="175"/>
              </a:xfrm>
              <a:prstGeom prst="line">
                <a:avLst/>
              </a:prstGeom>
              <a:noFill/>
              <a:ln w="9525">
                <a:solidFill>
                  <a:schemeClr val="tx1"/>
                </a:solidFill>
                <a:round/>
                <a:headEnd/>
                <a:tailEnd type="triangle" w="med" len="med"/>
              </a:ln>
            </p:spPr>
            <p:txBody>
              <a:bodyPr/>
              <a:lstStyle/>
              <a:p>
                <a:endParaRPr lang="en-US"/>
              </a:p>
            </p:txBody>
          </p:sp>
          <p:sp>
            <p:nvSpPr>
              <p:cNvPr id="81" name="Line 96">
                <a:extLst>
                  <a:ext uri="{FF2B5EF4-FFF2-40B4-BE49-F238E27FC236}">
                    <a16:creationId xmlns:a16="http://schemas.microsoft.com/office/drawing/2014/main" id="{BDB832D5-4685-6449-BE4A-E9C23C0DE112}"/>
                  </a:ext>
                </a:extLst>
              </p:cNvPr>
              <p:cNvSpPr>
                <a:spLocks noChangeAspect="1" noChangeShapeType="1"/>
              </p:cNvSpPr>
              <p:nvPr/>
            </p:nvSpPr>
            <p:spPr bwMode="auto">
              <a:xfrm flipV="1">
                <a:off x="1821" y="1104"/>
                <a:ext cx="423" cy="847"/>
              </a:xfrm>
              <a:prstGeom prst="line">
                <a:avLst/>
              </a:prstGeom>
              <a:noFill/>
              <a:ln w="12700">
                <a:solidFill>
                  <a:schemeClr val="tx1"/>
                </a:solidFill>
                <a:round/>
                <a:headEnd/>
                <a:tailEnd type="triangle" w="med" len="med"/>
              </a:ln>
            </p:spPr>
            <p:txBody>
              <a:bodyPr/>
              <a:lstStyle/>
              <a:p>
                <a:endParaRPr lang="en-US"/>
              </a:p>
            </p:txBody>
          </p:sp>
          <p:sp>
            <p:nvSpPr>
              <p:cNvPr id="82" name="Line 97">
                <a:extLst>
                  <a:ext uri="{FF2B5EF4-FFF2-40B4-BE49-F238E27FC236}">
                    <a16:creationId xmlns:a16="http://schemas.microsoft.com/office/drawing/2014/main" id="{1D627A3C-7878-A64E-84F6-72FB8DC792E0}"/>
                  </a:ext>
                </a:extLst>
              </p:cNvPr>
              <p:cNvSpPr>
                <a:spLocks noChangeAspect="1" noChangeShapeType="1"/>
              </p:cNvSpPr>
              <p:nvPr/>
            </p:nvSpPr>
            <p:spPr bwMode="auto">
              <a:xfrm flipV="1">
                <a:off x="1821" y="1386"/>
                <a:ext cx="141" cy="565"/>
              </a:xfrm>
              <a:prstGeom prst="line">
                <a:avLst/>
              </a:prstGeom>
              <a:noFill/>
              <a:ln w="9525">
                <a:solidFill>
                  <a:schemeClr val="tx1"/>
                </a:solidFill>
                <a:round/>
                <a:headEnd/>
                <a:tailEnd type="triangle" w="med" len="med"/>
              </a:ln>
            </p:spPr>
            <p:txBody>
              <a:bodyPr/>
              <a:lstStyle/>
              <a:p>
                <a:endParaRPr lang="en-US"/>
              </a:p>
            </p:txBody>
          </p:sp>
          <p:sp>
            <p:nvSpPr>
              <p:cNvPr id="83" name="Line 98">
                <a:extLst>
                  <a:ext uri="{FF2B5EF4-FFF2-40B4-BE49-F238E27FC236}">
                    <a16:creationId xmlns:a16="http://schemas.microsoft.com/office/drawing/2014/main" id="{260B07A1-DAC5-7048-AB2B-A817E3D90F8E}"/>
                  </a:ext>
                </a:extLst>
              </p:cNvPr>
              <p:cNvSpPr>
                <a:spLocks noChangeAspect="1" noChangeShapeType="1"/>
              </p:cNvSpPr>
              <p:nvPr/>
            </p:nvSpPr>
            <p:spPr bwMode="auto">
              <a:xfrm flipV="1">
                <a:off x="1821" y="1669"/>
                <a:ext cx="188" cy="282"/>
              </a:xfrm>
              <a:prstGeom prst="line">
                <a:avLst/>
              </a:prstGeom>
              <a:noFill/>
              <a:ln w="9525">
                <a:solidFill>
                  <a:schemeClr val="tx1"/>
                </a:solidFill>
                <a:round/>
                <a:headEnd/>
                <a:tailEnd type="triangle" w="med" len="med"/>
              </a:ln>
            </p:spPr>
            <p:txBody>
              <a:bodyPr/>
              <a:lstStyle/>
              <a:p>
                <a:endParaRPr lang="en-US"/>
              </a:p>
            </p:txBody>
          </p:sp>
          <p:sp>
            <p:nvSpPr>
              <p:cNvPr id="84" name="Line 99">
                <a:extLst>
                  <a:ext uri="{FF2B5EF4-FFF2-40B4-BE49-F238E27FC236}">
                    <a16:creationId xmlns:a16="http://schemas.microsoft.com/office/drawing/2014/main" id="{40AA826D-00E6-5E4E-B139-9699D7A0B1D1}"/>
                  </a:ext>
                </a:extLst>
              </p:cNvPr>
              <p:cNvSpPr>
                <a:spLocks noChangeAspect="1" noChangeShapeType="1"/>
              </p:cNvSpPr>
              <p:nvPr/>
            </p:nvSpPr>
            <p:spPr bwMode="auto">
              <a:xfrm flipV="1">
                <a:off x="1821" y="1622"/>
                <a:ext cx="47" cy="282"/>
              </a:xfrm>
              <a:prstGeom prst="line">
                <a:avLst/>
              </a:prstGeom>
              <a:noFill/>
              <a:ln w="9525">
                <a:solidFill>
                  <a:schemeClr val="tx1"/>
                </a:solidFill>
                <a:round/>
                <a:headEnd/>
                <a:tailEnd type="triangle" w="med" len="med"/>
              </a:ln>
            </p:spPr>
            <p:txBody>
              <a:bodyPr/>
              <a:lstStyle/>
              <a:p>
                <a:endParaRPr lang="en-US"/>
              </a:p>
            </p:txBody>
          </p:sp>
          <p:sp>
            <p:nvSpPr>
              <p:cNvPr id="85" name="Oval 100">
                <a:extLst>
                  <a:ext uri="{FF2B5EF4-FFF2-40B4-BE49-F238E27FC236}">
                    <a16:creationId xmlns:a16="http://schemas.microsoft.com/office/drawing/2014/main" id="{490FE947-D813-E749-B45D-752EA92FB52C}"/>
                  </a:ext>
                </a:extLst>
              </p:cNvPr>
              <p:cNvSpPr>
                <a:spLocks noChangeAspect="1" noChangeArrowheads="1"/>
              </p:cNvSpPr>
              <p:nvPr/>
            </p:nvSpPr>
            <p:spPr bwMode="auto">
              <a:xfrm flipH="1">
                <a:off x="1737" y="1872"/>
                <a:ext cx="192" cy="192"/>
              </a:xfrm>
              <a:prstGeom prst="ellipse">
                <a:avLst/>
              </a:prstGeom>
              <a:solidFill>
                <a:srgbClr val="FF0000"/>
              </a:solidFill>
              <a:ln w="9525">
                <a:noFill/>
                <a:round/>
                <a:headEnd/>
                <a:tailEnd/>
              </a:ln>
            </p:spPr>
            <p:txBody>
              <a:bodyPr wrap="none" anchor="ctr"/>
              <a:lstStyle/>
              <a:p>
                <a:endParaRPr lang="ja-JP" altLang="en-US"/>
              </a:p>
            </p:txBody>
          </p:sp>
        </p:grpSp>
      </p:grpSp>
      <p:pic>
        <p:nvPicPr>
          <p:cNvPr id="93" name="Picture 109">
            <a:extLst>
              <a:ext uri="{FF2B5EF4-FFF2-40B4-BE49-F238E27FC236}">
                <a16:creationId xmlns:a16="http://schemas.microsoft.com/office/drawing/2014/main" id="{0EC73BEA-67C5-8E4D-912F-DF5D1957518D}"/>
              </a:ext>
            </a:extLst>
          </p:cNvPr>
          <p:cNvPicPr>
            <a:picLocks noChangeAspect="1" noChangeArrowheads="1"/>
          </p:cNvPicPr>
          <p:nvPr/>
        </p:nvPicPr>
        <p:blipFill>
          <a:blip r:embed="rId6" cstate="print"/>
          <a:srcRect/>
          <a:stretch>
            <a:fillRect/>
          </a:stretch>
        </p:blipFill>
        <p:spPr bwMode="auto">
          <a:xfrm>
            <a:off x="6743701" y="2852762"/>
            <a:ext cx="3368675" cy="3384550"/>
          </a:xfrm>
          <a:prstGeom prst="rect">
            <a:avLst/>
          </a:prstGeom>
          <a:noFill/>
          <a:ln w="9525">
            <a:noFill/>
            <a:miter lim="800000"/>
            <a:headEnd/>
            <a:tailEnd/>
          </a:ln>
        </p:spPr>
      </p:pic>
      <p:sp>
        <p:nvSpPr>
          <p:cNvPr id="94" name="Rectangle 111">
            <a:extLst>
              <a:ext uri="{FF2B5EF4-FFF2-40B4-BE49-F238E27FC236}">
                <a16:creationId xmlns:a16="http://schemas.microsoft.com/office/drawing/2014/main" id="{4B2CDD25-DE97-614A-A766-A0CD2B96577F}"/>
              </a:ext>
            </a:extLst>
          </p:cNvPr>
          <p:cNvSpPr>
            <a:spLocks noChangeArrowheads="1"/>
          </p:cNvSpPr>
          <p:nvPr/>
        </p:nvSpPr>
        <p:spPr bwMode="auto">
          <a:xfrm>
            <a:off x="1991544" y="2453890"/>
            <a:ext cx="4320480" cy="289310"/>
          </a:xfrm>
          <a:prstGeom prst="rect">
            <a:avLst/>
          </a:prstGeom>
          <a:noFill/>
          <a:ln w="12700">
            <a:solidFill>
              <a:schemeClr val="tx1"/>
            </a:solidFill>
            <a:prstDash val="sysDash"/>
            <a:miter lim="800000"/>
            <a:headEnd/>
            <a:tailEnd/>
          </a:ln>
        </p:spPr>
        <p:txBody>
          <a:bodyPr wrap="square">
            <a:spAutoFit/>
          </a:bodyPr>
          <a:lstStyle/>
          <a:p>
            <a:pPr>
              <a:lnSpc>
                <a:spcPct val="80000"/>
              </a:lnSpc>
              <a:spcBef>
                <a:spcPct val="20000"/>
              </a:spcBef>
              <a:buClr>
                <a:schemeClr val="folHlink"/>
              </a:buClr>
              <a:buSzPct val="90000"/>
              <a:buFont typeface="Wingdings" pitchFamily="2" charset="2"/>
              <a:buNone/>
            </a:pPr>
            <a:r>
              <a:rPr lang="en-US" altLang="ja-JP" sz="1600" b="1" dirty="0"/>
              <a:t>Yield in A+A collisions </a:t>
            </a:r>
            <a:r>
              <a:rPr lang="en-US" altLang="ja-JP" sz="1600" b="1" dirty="0">
                <a:sym typeface="Symbol" pitchFamily="18" charset="2"/>
              </a:rPr>
              <a:t></a:t>
            </a:r>
            <a:r>
              <a:rPr lang="en-US" altLang="ja-JP" sz="1600" b="1" dirty="0"/>
              <a:t> </a:t>
            </a:r>
            <a:r>
              <a:rPr lang="en-US" altLang="ja-JP" sz="1600" b="1" dirty="0" err="1"/>
              <a:t>Ncoll</a:t>
            </a:r>
            <a:r>
              <a:rPr lang="en-US" altLang="ja-JP" sz="1600" b="1" dirty="0"/>
              <a:t> </a:t>
            </a:r>
            <a:r>
              <a:rPr lang="en-US" altLang="ja-JP" sz="1600" b="1" dirty="0">
                <a:sym typeface="Symbol" pitchFamily="18" charset="2"/>
              </a:rPr>
              <a:t> </a:t>
            </a:r>
            <a:r>
              <a:rPr lang="en-US" altLang="ja-JP" sz="1600" b="1" dirty="0" err="1"/>
              <a:t>p+p</a:t>
            </a:r>
            <a:r>
              <a:rPr lang="en-US" altLang="ja-JP" sz="1600" b="1" dirty="0"/>
              <a:t> collisions</a:t>
            </a:r>
          </a:p>
        </p:txBody>
      </p:sp>
      <p:sp>
        <p:nvSpPr>
          <p:cNvPr id="95" name="TextBox 95">
            <a:extLst>
              <a:ext uri="{FF2B5EF4-FFF2-40B4-BE49-F238E27FC236}">
                <a16:creationId xmlns:a16="http://schemas.microsoft.com/office/drawing/2014/main" id="{14FBB94E-C490-B445-82BA-31D9CA936AFC}"/>
              </a:ext>
            </a:extLst>
          </p:cNvPr>
          <p:cNvSpPr txBox="1"/>
          <p:nvPr/>
        </p:nvSpPr>
        <p:spPr>
          <a:xfrm>
            <a:off x="6671662" y="2319630"/>
            <a:ext cx="3512319" cy="584775"/>
          </a:xfrm>
          <a:prstGeom prst="rect">
            <a:avLst/>
          </a:prstGeom>
          <a:solidFill>
            <a:srgbClr val="FFFF00"/>
          </a:solidFill>
        </p:spPr>
        <p:txBody>
          <a:bodyPr wrap="square" rtlCol="0">
            <a:spAutoFit/>
          </a:bodyPr>
          <a:lstStyle/>
          <a:p>
            <a:r>
              <a:rPr lang="en-US" altLang="ja-JP" sz="1600" dirty="0"/>
              <a:t>Reconstruction of jets in HI collisions is extremely difficult because of this!</a:t>
            </a:r>
            <a:endParaRPr lang="en-US" sz="1600" dirty="0"/>
          </a:p>
        </p:txBody>
      </p:sp>
    </p:spTree>
    <p:extLst>
      <p:ext uri="{BB962C8B-B14F-4D97-AF65-F5344CB8AC3E}">
        <p14:creationId xmlns:p14="http://schemas.microsoft.com/office/powerpoint/2010/main" val="2471432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648DE5-9108-3B4D-921D-07CFE50AF249}"/>
              </a:ext>
            </a:extLst>
          </p:cNvPr>
          <p:cNvSpPr>
            <a:spLocks noGrp="1"/>
          </p:cNvSpPr>
          <p:nvPr>
            <p:ph type="title"/>
          </p:nvPr>
        </p:nvSpPr>
        <p:spPr/>
        <p:txBody>
          <a:bodyPr/>
          <a:lstStyle/>
          <a:p>
            <a:r>
              <a:rPr lang="en-US" altLang="ja-JP" dirty="0"/>
              <a:t>Observing leading particles from Jets</a:t>
            </a:r>
            <a:endParaRPr kumimoji="1" lang="ja-US" altLang="en-US" dirty="0"/>
          </a:p>
        </p:txBody>
      </p:sp>
      <p:sp>
        <p:nvSpPr>
          <p:cNvPr id="3" name="コンテンツ プレースホルダー 2">
            <a:extLst>
              <a:ext uri="{FF2B5EF4-FFF2-40B4-BE49-F238E27FC236}">
                <a16:creationId xmlns:a16="http://schemas.microsoft.com/office/drawing/2014/main" id="{567E7661-2911-EB4E-A809-7CC51D236B58}"/>
              </a:ext>
            </a:extLst>
          </p:cNvPr>
          <p:cNvSpPr>
            <a:spLocks noGrp="1"/>
          </p:cNvSpPr>
          <p:nvPr>
            <p:ph idx="1"/>
          </p:nvPr>
        </p:nvSpPr>
        <p:spPr>
          <a:xfrm>
            <a:off x="838200" y="1290919"/>
            <a:ext cx="10515600" cy="1185581"/>
          </a:xfrm>
        </p:spPr>
        <p:txBody>
          <a:bodyPr>
            <a:normAutofit fontScale="85000" lnSpcReduction="20000"/>
          </a:bodyPr>
          <a:lstStyle/>
          <a:p>
            <a:r>
              <a:rPr lang="en-US" altLang="ja-JP" dirty="0"/>
              <a:t>High </a:t>
            </a:r>
            <a:r>
              <a:rPr lang="en-US" altLang="ja-JP" dirty="0" err="1"/>
              <a:t>p</a:t>
            </a:r>
            <a:r>
              <a:rPr lang="en-US" altLang="ja-JP" baseline="-25000" dirty="0" err="1"/>
              <a:t>T</a:t>
            </a:r>
            <a:r>
              <a:rPr lang="en-US" altLang="ja-JP" dirty="0"/>
              <a:t> hadrons</a:t>
            </a:r>
            <a:r>
              <a:rPr lang="ja-JP" altLang="en-US"/>
              <a:t> </a:t>
            </a:r>
            <a:r>
              <a:rPr lang="en-US" altLang="ja-JP" dirty="0"/>
              <a:t>(</a:t>
            </a:r>
            <a:r>
              <a:rPr lang="en-US" altLang="ja-JP" dirty="0">
                <a:latin typeface="Symbol" pitchFamily="18" charset="2"/>
                <a:cs typeface="Miriam Fixed" pitchFamily="49" charset="-79"/>
              </a:rPr>
              <a:t>p</a:t>
            </a:r>
            <a:r>
              <a:rPr lang="en-US" altLang="ja-JP" baseline="30000" dirty="0"/>
              <a:t>0</a:t>
            </a:r>
            <a:r>
              <a:rPr lang="ja-JP" altLang="en-US"/>
              <a:t> </a:t>
            </a:r>
            <a:r>
              <a:rPr lang="en-US" altLang="ja-JP" dirty="0"/>
              <a:t>etc.) are leading particles from jets</a:t>
            </a:r>
          </a:p>
          <a:p>
            <a:pPr lvl="1"/>
            <a:r>
              <a:rPr lang="en-US" altLang="ja-JP" dirty="0"/>
              <a:t>A large fraction of jet momentum are carried</a:t>
            </a:r>
          </a:p>
          <a:p>
            <a:pPr lvl="1"/>
            <a:endParaRPr lang="en-US" altLang="ja-JP" dirty="0"/>
          </a:p>
          <a:p>
            <a:r>
              <a:rPr lang="en-US" altLang="ja-US" dirty="0"/>
              <a:t>Energy loss of the </a:t>
            </a:r>
            <a:r>
              <a:rPr lang="en-US" altLang="ja-US" dirty="0" err="1"/>
              <a:t>partons</a:t>
            </a:r>
            <a:r>
              <a:rPr lang="en-US" altLang="ja-US" dirty="0"/>
              <a:t> at RHIC are initially observed by high </a:t>
            </a:r>
            <a:r>
              <a:rPr lang="en-US" altLang="ja-US" dirty="0" err="1"/>
              <a:t>p</a:t>
            </a:r>
            <a:r>
              <a:rPr lang="en-US" altLang="ja-US" baseline="-25000" dirty="0" err="1"/>
              <a:t>T</a:t>
            </a:r>
            <a:r>
              <a:rPr lang="en-US" altLang="ja-US" dirty="0"/>
              <a:t> </a:t>
            </a:r>
            <a:r>
              <a:rPr lang="en-US" altLang="ja-JP" dirty="0">
                <a:latin typeface="Symbol" pitchFamily="18" charset="2"/>
                <a:cs typeface="Miriam Fixed" pitchFamily="49" charset="-79"/>
              </a:rPr>
              <a:t>p</a:t>
            </a:r>
            <a:r>
              <a:rPr lang="en-US" altLang="ja-JP" baseline="30000" dirty="0"/>
              <a:t>0</a:t>
            </a:r>
            <a:endParaRPr lang="en-US" altLang="ja-US" dirty="0"/>
          </a:p>
        </p:txBody>
      </p:sp>
      <p:sp>
        <p:nvSpPr>
          <p:cNvPr id="4" name="日付プレースホルダー 3">
            <a:extLst>
              <a:ext uri="{FF2B5EF4-FFF2-40B4-BE49-F238E27FC236}">
                <a16:creationId xmlns:a16="http://schemas.microsoft.com/office/drawing/2014/main" id="{803EF240-85F1-804B-B3D2-D76FBC0A8799}"/>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C0ED31C0-7022-7840-9DAF-CEB7F73B1EBB}"/>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9DD31CC5-063C-E74E-ADD4-5230BEA94FBF}"/>
              </a:ext>
            </a:extLst>
          </p:cNvPr>
          <p:cNvSpPr>
            <a:spLocks noGrp="1"/>
          </p:cNvSpPr>
          <p:nvPr>
            <p:ph type="sldNum" sz="quarter" idx="12"/>
          </p:nvPr>
        </p:nvSpPr>
        <p:spPr/>
        <p:txBody>
          <a:bodyPr/>
          <a:lstStyle/>
          <a:p>
            <a:fld id="{F9291847-EA59-7F4D-8477-4EA9F25CEBB2}" type="slidenum">
              <a:rPr kumimoji="1" lang="ja-US" altLang="en-US" smtClean="0"/>
              <a:pPr/>
              <a:t>33</a:t>
            </a:fld>
            <a:endParaRPr kumimoji="1" lang="ja-US" altLang="en-US"/>
          </a:p>
        </p:txBody>
      </p:sp>
      <p:grpSp>
        <p:nvGrpSpPr>
          <p:cNvPr id="7" name="Group 10">
            <a:extLst>
              <a:ext uri="{FF2B5EF4-FFF2-40B4-BE49-F238E27FC236}">
                <a16:creationId xmlns:a16="http://schemas.microsoft.com/office/drawing/2014/main" id="{A077614F-2697-B147-AB17-0CCCB28C0E8E}"/>
              </a:ext>
            </a:extLst>
          </p:cNvPr>
          <p:cNvGrpSpPr/>
          <p:nvPr/>
        </p:nvGrpSpPr>
        <p:grpSpPr>
          <a:xfrm>
            <a:off x="7022493" y="2492896"/>
            <a:ext cx="3243782" cy="4265288"/>
            <a:chOff x="783817" y="2351088"/>
            <a:chExt cx="3247789" cy="4270558"/>
          </a:xfrm>
        </p:grpSpPr>
        <p:pic>
          <p:nvPicPr>
            <p:cNvPr id="8" name="Picture 4" descr="Jetquench">
              <a:extLst>
                <a:ext uri="{FF2B5EF4-FFF2-40B4-BE49-F238E27FC236}">
                  <a16:creationId xmlns:a16="http://schemas.microsoft.com/office/drawing/2014/main" id="{965D686F-F430-D141-A01C-C457AF62C146}"/>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18506" y="2351088"/>
              <a:ext cx="3213100" cy="3878262"/>
            </a:xfrm>
            <a:prstGeom prst="rect">
              <a:avLst/>
            </a:prstGeom>
            <a:noFill/>
            <a:ln w="9525">
              <a:noFill/>
              <a:miter lim="800000"/>
              <a:headEnd/>
              <a:tailEnd/>
            </a:ln>
          </p:spPr>
        </p:pic>
        <p:sp>
          <p:nvSpPr>
            <p:cNvPr id="9" name="Text Box 5">
              <a:extLst>
                <a:ext uri="{FF2B5EF4-FFF2-40B4-BE49-F238E27FC236}">
                  <a16:creationId xmlns:a16="http://schemas.microsoft.com/office/drawing/2014/main" id="{15B689C2-18EF-CA45-8BA5-78E30C38163C}"/>
                </a:ext>
              </a:extLst>
            </p:cNvPr>
            <p:cNvSpPr txBox="1">
              <a:spLocks noChangeArrowheads="1"/>
            </p:cNvSpPr>
            <p:nvPr/>
          </p:nvSpPr>
          <p:spPr bwMode="auto">
            <a:xfrm>
              <a:off x="1288407" y="6313489"/>
              <a:ext cx="2666999" cy="308157"/>
            </a:xfrm>
            <a:prstGeom prst="rect">
              <a:avLst/>
            </a:prstGeom>
            <a:solidFill>
              <a:srgbClr val="FFFF00"/>
            </a:solidFill>
            <a:ln w="9525">
              <a:noFill/>
              <a:miter lim="800000"/>
              <a:headEnd/>
              <a:tailEnd/>
            </a:ln>
          </p:spPr>
          <p:txBody>
            <a:bodyPr wrap="square">
              <a:spAutoFit/>
            </a:bodyPr>
            <a:lstStyle/>
            <a:p>
              <a:pPr algn="ctr"/>
              <a:r>
                <a:rPr lang="en-US" altLang="ja-JP" sz="1400" dirty="0">
                  <a:latin typeface="Times New Roman" pitchFamily="-107" charset="0"/>
                </a:rPr>
                <a:t>X.-N., Wang, PRC </a:t>
              </a:r>
              <a:r>
                <a:rPr lang="en-US" altLang="ja-JP" sz="1400" b="1" dirty="0">
                  <a:latin typeface="Times New Roman" pitchFamily="-107" charset="0"/>
                </a:rPr>
                <a:t>58 </a:t>
              </a:r>
              <a:r>
                <a:rPr lang="en-US" altLang="ja-JP" sz="1400" dirty="0">
                  <a:latin typeface="Times New Roman" pitchFamily="-107" charset="0"/>
                </a:rPr>
                <a:t>(1998)2321</a:t>
              </a:r>
            </a:p>
          </p:txBody>
        </p:sp>
        <p:sp>
          <p:nvSpPr>
            <p:cNvPr id="10" name="Line 6">
              <a:extLst>
                <a:ext uri="{FF2B5EF4-FFF2-40B4-BE49-F238E27FC236}">
                  <a16:creationId xmlns:a16="http://schemas.microsoft.com/office/drawing/2014/main" id="{A624FA76-E2BF-3745-96F8-81291AF1A023}"/>
                </a:ext>
              </a:extLst>
            </p:cNvPr>
            <p:cNvSpPr>
              <a:spLocks noChangeShapeType="1"/>
            </p:cNvSpPr>
            <p:nvPr/>
          </p:nvSpPr>
          <p:spPr bwMode="auto">
            <a:xfrm flipH="1">
              <a:off x="2202806" y="4179888"/>
              <a:ext cx="304800" cy="0"/>
            </a:xfrm>
            <a:prstGeom prst="line">
              <a:avLst/>
            </a:prstGeom>
            <a:noFill/>
            <a:ln w="38100">
              <a:solidFill>
                <a:schemeClr val="tx1"/>
              </a:solidFill>
              <a:round/>
              <a:headEnd/>
              <a:tailEnd type="arrow" w="sm" len="sm"/>
            </a:ln>
          </p:spPr>
          <p:txBody>
            <a:bodyPr/>
            <a:lstStyle/>
            <a:p>
              <a:endParaRPr lang="en-US" sz="1400"/>
            </a:p>
          </p:txBody>
        </p:sp>
        <p:sp>
          <p:nvSpPr>
            <p:cNvPr id="11" name="Text Box 7">
              <a:extLst>
                <a:ext uri="{FF2B5EF4-FFF2-40B4-BE49-F238E27FC236}">
                  <a16:creationId xmlns:a16="http://schemas.microsoft.com/office/drawing/2014/main" id="{B2E76DE8-CCC0-244C-919D-69D1D29D1CF3}"/>
                </a:ext>
              </a:extLst>
            </p:cNvPr>
            <p:cNvSpPr txBox="1">
              <a:spLocks noChangeArrowheads="1"/>
            </p:cNvSpPr>
            <p:nvPr/>
          </p:nvSpPr>
          <p:spPr bwMode="auto">
            <a:xfrm>
              <a:off x="1364607" y="5519738"/>
              <a:ext cx="2414587" cy="308157"/>
            </a:xfrm>
            <a:prstGeom prst="rect">
              <a:avLst/>
            </a:prstGeom>
            <a:noFill/>
            <a:ln w="9525">
              <a:noFill/>
              <a:miter lim="800000"/>
              <a:headEnd/>
              <a:tailEnd/>
            </a:ln>
          </p:spPr>
          <p:txBody>
            <a:bodyPr wrap="square">
              <a:spAutoFit/>
            </a:bodyPr>
            <a:lstStyle/>
            <a:p>
              <a:r>
                <a:rPr lang="en-US" altLang="ja-JP" sz="1400" dirty="0">
                  <a:latin typeface="Times New Roman" pitchFamily="-107" charset="0"/>
                </a:rPr>
                <a:t>Energy loss =</a:t>
              </a:r>
              <a:r>
                <a:rPr lang="en-US" altLang="ja-JP" sz="1400" dirty="0">
                  <a:solidFill>
                    <a:srgbClr val="FF0000"/>
                  </a:solidFill>
                  <a:latin typeface="Times New Roman" pitchFamily="-107" charset="0"/>
                </a:rPr>
                <a:t>Yield suppress</a:t>
              </a:r>
            </a:p>
          </p:txBody>
        </p:sp>
        <p:sp>
          <p:nvSpPr>
            <p:cNvPr id="12" name="Line 8">
              <a:extLst>
                <a:ext uri="{FF2B5EF4-FFF2-40B4-BE49-F238E27FC236}">
                  <a16:creationId xmlns:a16="http://schemas.microsoft.com/office/drawing/2014/main" id="{8687FF99-1341-9C4C-8516-C5E79E6EBB26}"/>
                </a:ext>
              </a:extLst>
            </p:cNvPr>
            <p:cNvSpPr>
              <a:spLocks noChangeShapeType="1"/>
            </p:cNvSpPr>
            <p:nvPr/>
          </p:nvSpPr>
          <p:spPr bwMode="auto">
            <a:xfrm flipH="1">
              <a:off x="1898006" y="4256088"/>
              <a:ext cx="457200" cy="1371600"/>
            </a:xfrm>
            <a:prstGeom prst="line">
              <a:avLst/>
            </a:prstGeom>
            <a:noFill/>
            <a:ln w="19050">
              <a:solidFill>
                <a:schemeClr val="tx1"/>
              </a:solidFill>
              <a:round/>
              <a:headEnd type="triangle" w="med" len="med"/>
              <a:tailEnd/>
            </a:ln>
          </p:spPr>
          <p:txBody>
            <a:bodyPr/>
            <a:lstStyle/>
            <a:p>
              <a:endParaRPr lang="en-US" sz="1400"/>
            </a:p>
          </p:txBody>
        </p:sp>
        <p:sp>
          <p:nvSpPr>
            <p:cNvPr id="13" name="Text Box 9">
              <a:extLst>
                <a:ext uri="{FF2B5EF4-FFF2-40B4-BE49-F238E27FC236}">
                  <a16:creationId xmlns:a16="http://schemas.microsoft.com/office/drawing/2014/main" id="{1BB77789-2112-D840-9F9C-3A8D16293E94}"/>
                </a:ext>
              </a:extLst>
            </p:cNvPr>
            <p:cNvSpPr txBox="1">
              <a:spLocks noChangeArrowheads="1"/>
            </p:cNvSpPr>
            <p:nvPr/>
          </p:nvSpPr>
          <p:spPr bwMode="auto">
            <a:xfrm>
              <a:off x="1974206" y="2960688"/>
              <a:ext cx="2011362" cy="277341"/>
            </a:xfrm>
            <a:prstGeom prst="rect">
              <a:avLst/>
            </a:prstGeom>
            <a:solidFill>
              <a:schemeClr val="bg1"/>
            </a:solidFill>
            <a:ln w="9525">
              <a:noFill/>
              <a:miter lim="800000"/>
              <a:headEnd/>
              <a:tailEnd/>
            </a:ln>
          </p:spPr>
          <p:txBody>
            <a:bodyPr wrap="square">
              <a:spAutoFit/>
            </a:bodyPr>
            <a:lstStyle/>
            <a:p>
              <a:r>
                <a:rPr lang="en-US" altLang="ja-JP" sz="1200" dirty="0">
                  <a:solidFill>
                    <a:schemeClr val="accent2"/>
                  </a:solidFill>
                  <a:latin typeface="Times New Roman" pitchFamily="-107" charset="0"/>
                  <a:sym typeface="Symbol" pitchFamily="-107" charset="2"/>
                </a:rPr>
                <a:t></a:t>
              </a:r>
              <a:r>
                <a:rPr lang="en-US" altLang="ja-JP" sz="1200" baseline="30000" dirty="0">
                  <a:solidFill>
                    <a:schemeClr val="accent2"/>
                  </a:solidFill>
                  <a:latin typeface="Times New Roman" pitchFamily="-107" charset="0"/>
                  <a:sym typeface="Symbol" pitchFamily="-107" charset="2"/>
                </a:rPr>
                <a:t>0</a:t>
              </a:r>
              <a:r>
                <a:rPr lang="en-US" altLang="ja-JP" sz="1200" dirty="0">
                  <a:solidFill>
                    <a:schemeClr val="accent2"/>
                  </a:solidFill>
                  <a:latin typeface="Times New Roman" pitchFamily="-107" charset="0"/>
                  <a:sym typeface="Symbol" pitchFamily="-107" charset="2"/>
                </a:rPr>
                <a:t> without energy loss</a:t>
              </a:r>
              <a:endParaRPr lang="en-US" altLang="ja-JP" sz="1200" dirty="0">
                <a:solidFill>
                  <a:schemeClr val="accent2"/>
                </a:solidFill>
                <a:latin typeface="Times New Roman" pitchFamily="-107" charset="0"/>
              </a:endParaRPr>
            </a:p>
          </p:txBody>
        </p:sp>
        <p:sp>
          <p:nvSpPr>
            <p:cNvPr id="14" name="Text Box 10">
              <a:extLst>
                <a:ext uri="{FF2B5EF4-FFF2-40B4-BE49-F238E27FC236}">
                  <a16:creationId xmlns:a16="http://schemas.microsoft.com/office/drawing/2014/main" id="{130BFAF9-4296-F847-A92F-0ABCC154D888}"/>
                </a:ext>
              </a:extLst>
            </p:cNvPr>
            <p:cNvSpPr txBox="1">
              <a:spLocks noChangeArrowheads="1"/>
            </p:cNvSpPr>
            <p:nvPr/>
          </p:nvSpPr>
          <p:spPr bwMode="auto">
            <a:xfrm>
              <a:off x="2126606" y="3341688"/>
              <a:ext cx="1751012" cy="277341"/>
            </a:xfrm>
            <a:prstGeom prst="rect">
              <a:avLst/>
            </a:prstGeom>
            <a:solidFill>
              <a:schemeClr val="bg1"/>
            </a:solidFill>
            <a:ln w="9525">
              <a:noFill/>
              <a:miter lim="800000"/>
              <a:headEnd/>
              <a:tailEnd/>
            </a:ln>
          </p:spPr>
          <p:txBody>
            <a:bodyPr wrap="square">
              <a:spAutoFit/>
            </a:bodyPr>
            <a:lstStyle/>
            <a:p>
              <a:r>
                <a:rPr lang="en-US" altLang="ja-JP" sz="1200" dirty="0">
                  <a:solidFill>
                    <a:schemeClr val="accent2"/>
                  </a:solidFill>
                  <a:latin typeface="Times New Roman" pitchFamily="-107" charset="0"/>
                  <a:sym typeface="Symbol" pitchFamily="-107" charset="2"/>
                </a:rPr>
                <a:t></a:t>
              </a:r>
              <a:r>
                <a:rPr lang="en-US" altLang="ja-JP" sz="1200" baseline="30000" dirty="0">
                  <a:solidFill>
                    <a:schemeClr val="accent2"/>
                  </a:solidFill>
                  <a:latin typeface="Times New Roman" pitchFamily="-107" charset="0"/>
                  <a:sym typeface="Symbol" pitchFamily="-107" charset="2"/>
                </a:rPr>
                <a:t>0</a:t>
              </a:r>
              <a:r>
                <a:rPr lang="en-US" altLang="ja-JP" sz="1200" dirty="0">
                  <a:solidFill>
                    <a:schemeClr val="accent2"/>
                  </a:solidFill>
                  <a:latin typeface="Times New Roman" pitchFamily="-107" charset="0"/>
                  <a:sym typeface="Symbol" pitchFamily="-107" charset="2"/>
                </a:rPr>
                <a:t> with energy loss</a:t>
              </a:r>
              <a:endParaRPr lang="en-US" altLang="ja-JP" sz="1200" dirty="0">
                <a:solidFill>
                  <a:schemeClr val="accent2"/>
                </a:solidFill>
                <a:latin typeface="Times New Roman" pitchFamily="-107" charset="0"/>
              </a:endParaRPr>
            </a:p>
          </p:txBody>
        </p:sp>
        <p:sp>
          <p:nvSpPr>
            <p:cNvPr id="15" name="Text Box 11">
              <a:extLst>
                <a:ext uri="{FF2B5EF4-FFF2-40B4-BE49-F238E27FC236}">
                  <a16:creationId xmlns:a16="http://schemas.microsoft.com/office/drawing/2014/main" id="{AC6C599E-C087-414E-9BF4-4F18A767A961}"/>
                </a:ext>
              </a:extLst>
            </p:cNvPr>
            <p:cNvSpPr txBox="1">
              <a:spLocks noChangeArrowheads="1"/>
            </p:cNvSpPr>
            <p:nvPr/>
          </p:nvSpPr>
          <p:spPr bwMode="auto">
            <a:xfrm rot="16200000">
              <a:off x="-103831" y="4077728"/>
              <a:ext cx="2052637" cy="277341"/>
            </a:xfrm>
            <a:prstGeom prst="rect">
              <a:avLst/>
            </a:prstGeom>
            <a:solidFill>
              <a:schemeClr val="bg1"/>
            </a:solidFill>
            <a:ln w="9525">
              <a:noFill/>
              <a:miter lim="800000"/>
              <a:headEnd/>
              <a:tailEnd/>
            </a:ln>
          </p:spPr>
          <p:txBody>
            <a:bodyPr wrap="square">
              <a:spAutoFit/>
            </a:bodyPr>
            <a:lstStyle/>
            <a:p>
              <a:pPr algn="ctr"/>
              <a:r>
                <a:rPr lang="en-US" altLang="ja-JP" sz="1200" b="1">
                  <a:latin typeface="Times New Roman" pitchFamily="-107" charset="0"/>
                </a:rPr>
                <a:t>Yield [GeV</a:t>
              </a:r>
              <a:r>
                <a:rPr lang="en-US" altLang="ja-JP" sz="1200" b="1" baseline="30000">
                  <a:latin typeface="Times New Roman" pitchFamily="-107" charset="0"/>
                </a:rPr>
                <a:t>-1</a:t>
              </a:r>
              <a:r>
                <a:rPr lang="en-US" altLang="ja-JP" sz="1200" b="1">
                  <a:latin typeface="Times New Roman" pitchFamily="-107" charset="0"/>
                </a:rPr>
                <a:t>c]</a:t>
              </a:r>
            </a:p>
          </p:txBody>
        </p:sp>
        <p:sp>
          <p:nvSpPr>
            <p:cNvPr id="16" name="Text Box 12">
              <a:extLst>
                <a:ext uri="{FF2B5EF4-FFF2-40B4-BE49-F238E27FC236}">
                  <a16:creationId xmlns:a16="http://schemas.microsoft.com/office/drawing/2014/main" id="{081647D2-18AF-274F-8B28-5D3AC4249264}"/>
                </a:ext>
              </a:extLst>
            </p:cNvPr>
            <p:cNvSpPr txBox="1">
              <a:spLocks noChangeArrowheads="1"/>
            </p:cNvSpPr>
            <p:nvPr/>
          </p:nvSpPr>
          <p:spPr bwMode="auto">
            <a:xfrm>
              <a:off x="2188517" y="6008688"/>
              <a:ext cx="1101725" cy="277341"/>
            </a:xfrm>
            <a:prstGeom prst="rect">
              <a:avLst/>
            </a:prstGeom>
            <a:solidFill>
              <a:schemeClr val="bg1"/>
            </a:solidFill>
            <a:ln w="9525">
              <a:noFill/>
              <a:miter lim="800000"/>
              <a:headEnd/>
              <a:tailEnd/>
            </a:ln>
          </p:spPr>
          <p:txBody>
            <a:bodyPr wrap="square">
              <a:spAutoFit/>
            </a:bodyPr>
            <a:lstStyle/>
            <a:p>
              <a:r>
                <a:rPr lang="en-US" altLang="ja-JP" sz="1200" b="1" i="1">
                  <a:latin typeface="Times New Roman" pitchFamily="-107" charset="0"/>
                </a:rPr>
                <a:t>p</a:t>
              </a:r>
              <a:r>
                <a:rPr lang="en-US" altLang="ja-JP" sz="1200" b="1" i="1" baseline="-25000">
                  <a:latin typeface="Times New Roman" pitchFamily="-107" charset="0"/>
                </a:rPr>
                <a:t>T</a:t>
              </a:r>
              <a:r>
                <a:rPr lang="en-US" altLang="ja-JP" sz="1200" b="1">
                  <a:latin typeface="Times New Roman" pitchFamily="-107" charset="0"/>
                </a:rPr>
                <a:t> [GeV/c]</a:t>
              </a:r>
            </a:p>
          </p:txBody>
        </p:sp>
        <p:sp>
          <p:nvSpPr>
            <p:cNvPr id="17" name="Line 13">
              <a:extLst>
                <a:ext uri="{FF2B5EF4-FFF2-40B4-BE49-F238E27FC236}">
                  <a16:creationId xmlns:a16="http://schemas.microsoft.com/office/drawing/2014/main" id="{C57C7B48-D04E-6D43-9C7E-E20CC853757F}"/>
                </a:ext>
              </a:extLst>
            </p:cNvPr>
            <p:cNvSpPr>
              <a:spLocks noChangeShapeType="1"/>
            </p:cNvSpPr>
            <p:nvPr/>
          </p:nvSpPr>
          <p:spPr bwMode="auto">
            <a:xfrm rot="16200000" flipH="1">
              <a:off x="2326631" y="4379913"/>
              <a:ext cx="361950" cy="0"/>
            </a:xfrm>
            <a:prstGeom prst="line">
              <a:avLst/>
            </a:prstGeom>
            <a:noFill/>
            <a:ln w="38100">
              <a:solidFill>
                <a:srgbClr val="FF0000"/>
              </a:solidFill>
              <a:round/>
              <a:headEnd/>
              <a:tailEnd type="arrow" w="sm" len="sm"/>
            </a:ln>
          </p:spPr>
          <p:txBody>
            <a:bodyPr/>
            <a:lstStyle/>
            <a:p>
              <a:endParaRPr lang="en-US" sz="1400"/>
            </a:p>
          </p:txBody>
        </p:sp>
        <p:sp>
          <p:nvSpPr>
            <p:cNvPr id="18" name="Line 14">
              <a:extLst>
                <a:ext uri="{FF2B5EF4-FFF2-40B4-BE49-F238E27FC236}">
                  <a16:creationId xmlns:a16="http://schemas.microsoft.com/office/drawing/2014/main" id="{173AD398-8F8D-DE42-A9C8-8306AE3D1C74}"/>
                </a:ext>
              </a:extLst>
            </p:cNvPr>
            <p:cNvSpPr>
              <a:spLocks noChangeShapeType="1"/>
            </p:cNvSpPr>
            <p:nvPr/>
          </p:nvSpPr>
          <p:spPr bwMode="auto">
            <a:xfrm>
              <a:off x="2583806" y="4408488"/>
              <a:ext cx="533400" cy="1143000"/>
            </a:xfrm>
            <a:prstGeom prst="line">
              <a:avLst/>
            </a:prstGeom>
            <a:noFill/>
            <a:ln w="19050">
              <a:solidFill>
                <a:srgbClr val="FF0000"/>
              </a:solidFill>
              <a:round/>
              <a:headEnd type="triangle" w="med" len="med"/>
              <a:tailEnd/>
            </a:ln>
          </p:spPr>
          <p:txBody>
            <a:bodyPr/>
            <a:lstStyle/>
            <a:p>
              <a:endParaRPr lang="en-US" sz="1400"/>
            </a:p>
          </p:txBody>
        </p:sp>
      </p:grpSp>
      <p:grpSp>
        <p:nvGrpSpPr>
          <p:cNvPr id="19" name="Group 26">
            <a:extLst>
              <a:ext uri="{FF2B5EF4-FFF2-40B4-BE49-F238E27FC236}">
                <a16:creationId xmlns:a16="http://schemas.microsoft.com/office/drawing/2014/main" id="{5D111C83-31AB-0341-96AF-2795903509F5}"/>
              </a:ext>
            </a:extLst>
          </p:cNvPr>
          <p:cNvGrpSpPr/>
          <p:nvPr/>
        </p:nvGrpSpPr>
        <p:grpSpPr>
          <a:xfrm>
            <a:off x="1724076" y="2924945"/>
            <a:ext cx="2211685" cy="3336713"/>
            <a:chOff x="513829" y="3448463"/>
            <a:chExt cx="2211685" cy="3336713"/>
          </a:xfrm>
        </p:grpSpPr>
        <p:grpSp>
          <p:nvGrpSpPr>
            <p:cNvPr id="20" name="Group 49">
              <a:extLst>
                <a:ext uri="{FF2B5EF4-FFF2-40B4-BE49-F238E27FC236}">
                  <a16:creationId xmlns:a16="http://schemas.microsoft.com/office/drawing/2014/main" id="{783183F2-A807-044E-BFCE-6FFC13A983B2}"/>
                </a:ext>
              </a:extLst>
            </p:cNvPr>
            <p:cNvGrpSpPr>
              <a:grpSpLocks/>
            </p:cNvGrpSpPr>
            <p:nvPr/>
          </p:nvGrpSpPr>
          <p:grpSpPr bwMode="auto">
            <a:xfrm>
              <a:off x="513829" y="4662116"/>
              <a:ext cx="385763" cy="495300"/>
              <a:chOff x="402" y="2493"/>
              <a:chExt cx="243" cy="312"/>
            </a:xfrm>
          </p:grpSpPr>
          <p:sp>
            <p:nvSpPr>
              <p:cNvPr id="57" name="Line 50">
                <a:extLst>
                  <a:ext uri="{FF2B5EF4-FFF2-40B4-BE49-F238E27FC236}">
                    <a16:creationId xmlns:a16="http://schemas.microsoft.com/office/drawing/2014/main" id="{00A493D8-4827-FD4A-AFF6-73F843B0346E}"/>
                  </a:ext>
                </a:extLst>
              </p:cNvPr>
              <p:cNvSpPr>
                <a:spLocks noChangeShapeType="1"/>
              </p:cNvSpPr>
              <p:nvPr/>
            </p:nvSpPr>
            <p:spPr bwMode="auto">
              <a:xfrm rot="-11547">
                <a:off x="471" y="2587"/>
                <a:ext cx="105" cy="0"/>
              </a:xfrm>
              <a:prstGeom prst="line">
                <a:avLst/>
              </a:prstGeom>
              <a:noFill/>
              <a:ln w="28575">
                <a:solidFill>
                  <a:schemeClr val="tx1"/>
                </a:solidFill>
                <a:round/>
                <a:headEnd/>
                <a:tailEnd type="triangle" w="med" len="med"/>
              </a:ln>
            </p:spPr>
            <p:txBody>
              <a:bodyPr wrap="none" anchor="ctr"/>
              <a:lstStyle/>
              <a:p>
                <a:endParaRPr lang="en-US" sz="6600"/>
              </a:p>
            </p:txBody>
          </p:sp>
          <p:sp>
            <p:nvSpPr>
              <p:cNvPr id="58" name="Line 51">
                <a:extLst>
                  <a:ext uri="{FF2B5EF4-FFF2-40B4-BE49-F238E27FC236}">
                    <a16:creationId xmlns:a16="http://schemas.microsoft.com/office/drawing/2014/main" id="{23ACB6CF-FCF1-3F49-A3F4-9F13E847B50A}"/>
                  </a:ext>
                </a:extLst>
              </p:cNvPr>
              <p:cNvSpPr>
                <a:spLocks noChangeShapeType="1"/>
              </p:cNvSpPr>
              <p:nvPr/>
            </p:nvSpPr>
            <p:spPr bwMode="auto">
              <a:xfrm rot="-11547">
                <a:off x="437" y="2587"/>
                <a:ext cx="208" cy="0"/>
              </a:xfrm>
              <a:prstGeom prst="line">
                <a:avLst/>
              </a:prstGeom>
              <a:noFill/>
              <a:ln w="28575">
                <a:solidFill>
                  <a:schemeClr val="tx1"/>
                </a:solidFill>
                <a:round/>
                <a:headEnd/>
                <a:tailEnd/>
              </a:ln>
            </p:spPr>
            <p:txBody>
              <a:bodyPr wrap="none" anchor="ctr"/>
              <a:lstStyle/>
              <a:p>
                <a:endParaRPr lang="en-US" sz="6600"/>
              </a:p>
            </p:txBody>
          </p:sp>
          <p:sp>
            <p:nvSpPr>
              <p:cNvPr id="59" name="Line 52">
                <a:extLst>
                  <a:ext uri="{FF2B5EF4-FFF2-40B4-BE49-F238E27FC236}">
                    <a16:creationId xmlns:a16="http://schemas.microsoft.com/office/drawing/2014/main" id="{F280BFC7-AFFA-A14F-9DBA-B6C4A723A8A6}"/>
                  </a:ext>
                </a:extLst>
              </p:cNvPr>
              <p:cNvSpPr>
                <a:spLocks noChangeShapeType="1"/>
              </p:cNvSpPr>
              <p:nvPr/>
            </p:nvSpPr>
            <p:spPr bwMode="auto">
              <a:xfrm rot="-11547">
                <a:off x="471" y="2649"/>
                <a:ext cx="105" cy="0"/>
              </a:xfrm>
              <a:prstGeom prst="line">
                <a:avLst/>
              </a:prstGeom>
              <a:noFill/>
              <a:ln w="28575">
                <a:solidFill>
                  <a:schemeClr val="tx1"/>
                </a:solidFill>
                <a:round/>
                <a:headEnd/>
                <a:tailEnd type="triangle" w="med" len="med"/>
              </a:ln>
            </p:spPr>
            <p:txBody>
              <a:bodyPr wrap="none" anchor="ctr"/>
              <a:lstStyle/>
              <a:p>
                <a:endParaRPr lang="en-US" sz="6600"/>
              </a:p>
            </p:txBody>
          </p:sp>
          <p:sp>
            <p:nvSpPr>
              <p:cNvPr id="60" name="Line 53">
                <a:extLst>
                  <a:ext uri="{FF2B5EF4-FFF2-40B4-BE49-F238E27FC236}">
                    <a16:creationId xmlns:a16="http://schemas.microsoft.com/office/drawing/2014/main" id="{FC42DEDD-9249-114A-90E4-34D092B38E28}"/>
                  </a:ext>
                </a:extLst>
              </p:cNvPr>
              <p:cNvSpPr>
                <a:spLocks noChangeShapeType="1"/>
              </p:cNvSpPr>
              <p:nvPr/>
            </p:nvSpPr>
            <p:spPr bwMode="auto">
              <a:xfrm rot="-11547">
                <a:off x="437" y="2649"/>
                <a:ext cx="208" cy="0"/>
              </a:xfrm>
              <a:prstGeom prst="line">
                <a:avLst/>
              </a:prstGeom>
              <a:noFill/>
              <a:ln w="28575">
                <a:solidFill>
                  <a:schemeClr val="tx1"/>
                </a:solidFill>
                <a:round/>
                <a:headEnd/>
                <a:tailEnd/>
              </a:ln>
            </p:spPr>
            <p:txBody>
              <a:bodyPr wrap="none" anchor="ctr"/>
              <a:lstStyle/>
              <a:p>
                <a:endParaRPr lang="en-US" sz="6600"/>
              </a:p>
            </p:txBody>
          </p:sp>
          <p:sp>
            <p:nvSpPr>
              <p:cNvPr id="61" name="Oval 54">
                <a:extLst>
                  <a:ext uri="{FF2B5EF4-FFF2-40B4-BE49-F238E27FC236}">
                    <a16:creationId xmlns:a16="http://schemas.microsoft.com/office/drawing/2014/main" id="{E7AFF2C8-933B-4545-A375-146BE5C5E41D}"/>
                  </a:ext>
                </a:extLst>
              </p:cNvPr>
              <p:cNvSpPr>
                <a:spLocks noChangeArrowheads="1"/>
              </p:cNvSpPr>
              <p:nvPr/>
            </p:nvSpPr>
            <p:spPr bwMode="auto">
              <a:xfrm flipH="1">
                <a:off x="402" y="2493"/>
                <a:ext cx="69" cy="312"/>
              </a:xfrm>
              <a:prstGeom prst="ellipse">
                <a:avLst/>
              </a:prstGeom>
              <a:solidFill>
                <a:srgbClr val="000099"/>
              </a:solidFill>
              <a:ln w="9525">
                <a:solidFill>
                  <a:schemeClr val="tx1"/>
                </a:solidFill>
                <a:round/>
                <a:headEnd/>
                <a:tailEnd/>
              </a:ln>
            </p:spPr>
            <p:txBody>
              <a:bodyPr wrap="none" anchor="ctr"/>
              <a:lstStyle/>
              <a:p>
                <a:endParaRPr lang="ja-JP" altLang="en-US" sz="6600"/>
              </a:p>
            </p:txBody>
          </p:sp>
        </p:grpSp>
        <p:grpSp>
          <p:nvGrpSpPr>
            <p:cNvPr id="21" name="Group 55">
              <a:extLst>
                <a:ext uri="{FF2B5EF4-FFF2-40B4-BE49-F238E27FC236}">
                  <a16:creationId xmlns:a16="http://schemas.microsoft.com/office/drawing/2014/main" id="{97367447-3D27-AE48-944D-A6D5CAF97D20}"/>
                </a:ext>
              </a:extLst>
            </p:cNvPr>
            <p:cNvGrpSpPr>
              <a:grpSpLocks/>
            </p:cNvGrpSpPr>
            <p:nvPr/>
          </p:nvGrpSpPr>
          <p:grpSpPr bwMode="auto">
            <a:xfrm>
              <a:off x="2339752" y="5525988"/>
              <a:ext cx="385762" cy="495300"/>
              <a:chOff x="1824" y="2929"/>
              <a:chExt cx="243" cy="312"/>
            </a:xfrm>
          </p:grpSpPr>
          <p:sp>
            <p:nvSpPr>
              <p:cNvPr id="52" name="Line 56">
                <a:extLst>
                  <a:ext uri="{FF2B5EF4-FFF2-40B4-BE49-F238E27FC236}">
                    <a16:creationId xmlns:a16="http://schemas.microsoft.com/office/drawing/2014/main" id="{E8152ACC-1938-F649-9365-ED2B0284B7DA}"/>
                  </a:ext>
                </a:extLst>
              </p:cNvPr>
              <p:cNvSpPr>
                <a:spLocks noChangeShapeType="1"/>
              </p:cNvSpPr>
              <p:nvPr/>
            </p:nvSpPr>
            <p:spPr bwMode="auto">
              <a:xfrm rot="11547" flipH="1">
                <a:off x="1893" y="3085"/>
                <a:ext cx="105" cy="0"/>
              </a:xfrm>
              <a:prstGeom prst="line">
                <a:avLst/>
              </a:prstGeom>
              <a:noFill/>
              <a:ln w="28575">
                <a:solidFill>
                  <a:schemeClr val="tx1"/>
                </a:solidFill>
                <a:round/>
                <a:headEnd/>
                <a:tailEnd type="triangle" w="med" len="med"/>
              </a:ln>
            </p:spPr>
            <p:txBody>
              <a:bodyPr wrap="none" anchor="ctr"/>
              <a:lstStyle/>
              <a:p>
                <a:endParaRPr lang="en-US" sz="6600"/>
              </a:p>
            </p:txBody>
          </p:sp>
          <p:sp>
            <p:nvSpPr>
              <p:cNvPr id="53" name="Line 57">
                <a:extLst>
                  <a:ext uri="{FF2B5EF4-FFF2-40B4-BE49-F238E27FC236}">
                    <a16:creationId xmlns:a16="http://schemas.microsoft.com/office/drawing/2014/main" id="{24E6ABD3-1285-A441-B47C-A1E0E318B3FE}"/>
                  </a:ext>
                </a:extLst>
              </p:cNvPr>
              <p:cNvSpPr>
                <a:spLocks noChangeShapeType="1"/>
              </p:cNvSpPr>
              <p:nvPr/>
            </p:nvSpPr>
            <p:spPr bwMode="auto">
              <a:xfrm rot="11547" flipH="1">
                <a:off x="1824" y="3085"/>
                <a:ext cx="209" cy="0"/>
              </a:xfrm>
              <a:prstGeom prst="line">
                <a:avLst/>
              </a:prstGeom>
              <a:noFill/>
              <a:ln w="28575">
                <a:solidFill>
                  <a:schemeClr val="tx1"/>
                </a:solidFill>
                <a:round/>
                <a:headEnd/>
                <a:tailEnd/>
              </a:ln>
            </p:spPr>
            <p:txBody>
              <a:bodyPr wrap="none" anchor="ctr"/>
              <a:lstStyle/>
              <a:p>
                <a:endParaRPr lang="en-US" sz="6600"/>
              </a:p>
            </p:txBody>
          </p:sp>
          <p:sp>
            <p:nvSpPr>
              <p:cNvPr id="54" name="Line 58">
                <a:extLst>
                  <a:ext uri="{FF2B5EF4-FFF2-40B4-BE49-F238E27FC236}">
                    <a16:creationId xmlns:a16="http://schemas.microsoft.com/office/drawing/2014/main" id="{FBE4655B-A482-F74E-9E76-268BCFF01FEA}"/>
                  </a:ext>
                </a:extLst>
              </p:cNvPr>
              <p:cNvSpPr>
                <a:spLocks noChangeShapeType="1"/>
              </p:cNvSpPr>
              <p:nvPr/>
            </p:nvSpPr>
            <p:spPr bwMode="auto">
              <a:xfrm rot="11547" flipH="1">
                <a:off x="1893" y="3147"/>
                <a:ext cx="105" cy="0"/>
              </a:xfrm>
              <a:prstGeom prst="line">
                <a:avLst/>
              </a:prstGeom>
              <a:noFill/>
              <a:ln w="28575">
                <a:solidFill>
                  <a:schemeClr val="tx1"/>
                </a:solidFill>
                <a:round/>
                <a:headEnd/>
                <a:tailEnd type="triangle" w="med" len="med"/>
              </a:ln>
            </p:spPr>
            <p:txBody>
              <a:bodyPr wrap="none" anchor="ctr"/>
              <a:lstStyle/>
              <a:p>
                <a:endParaRPr lang="en-US" sz="6600"/>
              </a:p>
            </p:txBody>
          </p:sp>
          <p:sp>
            <p:nvSpPr>
              <p:cNvPr id="55" name="Line 59">
                <a:extLst>
                  <a:ext uri="{FF2B5EF4-FFF2-40B4-BE49-F238E27FC236}">
                    <a16:creationId xmlns:a16="http://schemas.microsoft.com/office/drawing/2014/main" id="{B15F5EA6-8988-B14D-826A-CD8803373374}"/>
                  </a:ext>
                </a:extLst>
              </p:cNvPr>
              <p:cNvSpPr>
                <a:spLocks noChangeShapeType="1"/>
              </p:cNvSpPr>
              <p:nvPr/>
            </p:nvSpPr>
            <p:spPr bwMode="auto">
              <a:xfrm rot="11547" flipH="1">
                <a:off x="1824" y="3147"/>
                <a:ext cx="209" cy="0"/>
              </a:xfrm>
              <a:prstGeom prst="line">
                <a:avLst/>
              </a:prstGeom>
              <a:noFill/>
              <a:ln w="28575">
                <a:solidFill>
                  <a:schemeClr val="tx1"/>
                </a:solidFill>
                <a:round/>
                <a:headEnd/>
                <a:tailEnd/>
              </a:ln>
            </p:spPr>
            <p:txBody>
              <a:bodyPr wrap="none" anchor="ctr"/>
              <a:lstStyle/>
              <a:p>
                <a:endParaRPr lang="en-US" sz="6600"/>
              </a:p>
            </p:txBody>
          </p:sp>
          <p:sp>
            <p:nvSpPr>
              <p:cNvPr id="56" name="Oval 60">
                <a:extLst>
                  <a:ext uri="{FF2B5EF4-FFF2-40B4-BE49-F238E27FC236}">
                    <a16:creationId xmlns:a16="http://schemas.microsoft.com/office/drawing/2014/main" id="{60E35D73-F8A6-7940-B973-54C1ABF095FD}"/>
                  </a:ext>
                </a:extLst>
              </p:cNvPr>
              <p:cNvSpPr>
                <a:spLocks noChangeArrowheads="1"/>
              </p:cNvSpPr>
              <p:nvPr/>
            </p:nvSpPr>
            <p:spPr bwMode="auto">
              <a:xfrm flipH="1">
                <a:off x="1998" y="2929"/>
                <a:ext cx="69" cy="312"/>
              </a:xfrm>
              <a:prstGeom prst="ellipse">
                <a:avLst/>
              </a:prstGeom>
              <a:solidFill>
                <a:srgbClr val="000099"/>
              </a:solidFill>
              <a:ln w="9525">
                <a:solidFill>
                  <a:schemeClr val="tx1"/>
                </a:solidFill>
                <a:round/>
                <a:headEnd/>
                <a:tailEnd/>
              </a:ln>
            </p:spPr>
            <p:txBody>
              <a:bodyPr wrap="none" anchor="ctr"/>
              <a:lstStyle/>
              <a:p>
                <a:endParaRPr lang="ja-JP" altLang="en-US" sz="6600"/>
              </a:p>
            </p:txBody>
          </p:sp>
        </p:grpSp>
        <p:sp>
          <p:nvSpPr>
            <p:cNvPr id="22" name="Line 62">
              <a:extLst>
                <a:ext uri="{FF2B5EF4-FFF2-40B4-BE49-F238E27FC236}">
                  <a16:creationId xmlns:a16="http://schemas.microsoft.com/office/drawing/2014/main" id="{5BF3943D-1356-5142-8DF7-B0391F777390}"/>
                </a:ext>
              </a:extLst>
            </p:cNvPr>
            <p:cNvSpPr>
              <a:spLocks noChangeAspect="1" noChangeShapeType="1"/>
            </p:cNvSpPr>
            <p:nvPr/>
          </p:nvSpPr>
          <p:spPr bwMode="auto">
            <a:xfrm rot="-11547">
              <a:off x="1907774" y="5609488"/>
              <a:ext cx="792019" cy="0"/>
            </a:xfrm>
            <a:prstGeom prst="line">
              <a:avLst/>
            </a:prstGeom>
            <a:noFill/>
            <a:ln w="28575">
              <a:solidFill>
                <a:srgbClr val="009900"/>
              </a:solidFill>
              <a:round/>
              <a:headEnd/>
              <a:tailEnd/>
            </a:ln>
          </p:spPr>
          <p:txBody>
            <a:bodyPr wrap="none" anchor="ctr"/>
            <a:lstStyle/>
            <a:p>
              <a:endParaRPr lang="en-US" sz="6600"/>
            </a:p>
          </p:txBody>
        </p:sp>
        <p:sp>
          <p:nvSpPr>
            <p:cNvPr id="23" name="Line 63">
              <a:extLst>
                <a:ext uri="{FF2B5EF4-FFF2-40B4-BE49-F238E27FC236}">
                  <a16:creationId xmlns:a16="http://schemas.microsoft.com/office/drawing/2014/main" id="{789897E9-758E-2F4B-B727-34D1ABB66227}"/>
                </a:ext>
              </a:extLst>
            </p:cNvPr>
            <p:cNvSpPr>
              <a:spLocks noChangeShapeType="1"/>
            </p:cNvSpPr>
            <p:nvPr/>
          </p:nvSpPr>
          <p:spPr bwMode="auto">
            <a:xfrm rot="11547" flipH="1">
              <a:off x="2252495" y="5609853"/>
              <a:ext cx="166688" cy="0"/>
            </a:xfrm>
            <a:prstGeom prst="line">
              <a:avLst/>
            </a:prstGeom>
            <a:noFill/>
            <a:ln w="28575">
              <a:solidFill>
                <a:srgbClr val="99CC00"/>
              </a:solidFill>
              <a:round/>
              <a:headEnd/>
              <a:tailEnd type="triangle" w="med" len="med"/>
            </a:ln>
          </p:spPr>
          <p:txBody>
            <a:bodyPr wrap="none" anchor="ctr"/>
            <a:lstStyle/>
            <a:p>
              <a:endParaRPr lang="en-US" sz="6600"/>
            </a:p>
          </p:txBody>
        </p:sp>
        <p:sp>
          <p:nvSpPr>
            <p:cNvPr id="24" name="Line 64">
              <a:extLst>
                <a:ext uri="{FF2B5EF4-FFF2-40B4-BE49-F238E27FC236}">
                  <a16:creationId xmlns:a16="http://schemas.microsoft.com/office/drawing/2014/main" id="{D8AA51EC-0489-F544-BE75-28D50DA51C86}"/>
                </a:ext>
              </a:extLst>
            </p:cNvPr>
            <p:cNvSpPr>
              <a:spLocks noChangeShapeType="1"/>
            </p:cNvSpPr>
            <p:nvPr/>
          </p:nvSpPr>
          <p:spPr bwMode="auto">
            <a:xfrm flipH="1">
              <a:off x="1691679" y="5622553"/>
              <a:ext cx="175053" cy="470743"/>
            </a:xfrm>
            <a:prstGeom prst="line">
              <a:avLst/>
            </a:prstGeom>
            <a:noFill/>
            <a:ln w="28575">
              <a:solidFill>
                <a:srgbClr val="808000"/>
              </a:solidFill>
              <a:round/>
              <a:headEnd/>
              <a:tailEnd/>
            </a:ln>
          </p:spPr>
          <p:txBody>
            <a:bodyPr/>
            <a:lstStyle/>
            <a:p>
              <a:endParaRPr lang="en-US" sz="6600"/>
            </a:p>
          </p:txBody>
        </p:sp>
        <p:sp>
          <p:nvSpPr>
            <p:cNvPr id="25" name="Text Box 65">
              <a:extLst>
                <a:ext uri="{FF2B5EF4-FFF2-40B4-BE49-F238E27FC236}">
                  <a16:creationId xmlns:a16="http://schemas.microsoft.com/office/drawing/2014/main" id="{C482AB26-09AB-2344-B029-66B81AED898C}"/>
                </a:ext>
              </a:extLst>
            </p:cNvPr>
            <p:cNvSpPr txBox="1">
              <a:spLocks noChangeArrowheads="1"/>
            </p:cNvSpPr>
            <p:nvPr/>
          </p:nvSpPr>
          <p:spPr bwMode="auto">
            <a:xfrm>
              <a:off x="1176170" y="4663703"/>
              <a:ext cx="184731" cy="1107996"/>
            </a:xfrm>
            <a:prstGeom prst="rect">
              <a:avLst/>
            </a:prstGeom>
            <a:noFill/>
            <a:ln w="9525">
              <a:noFill/>
              <a:miter lim="800000"/>
              <a:headEnd/>
              <a:tailEnd/>
            </a:ln>
          </p:spPr>
          <p:txBody>
            <a:bodyPr wrap="none">
              <a:spAutoFit/>
            </a:bodyPr>
            <a:lstStyle/>
            <a:p>
              <a:endParaRPr lang="ja-JP" altLang="en-US" sz="6600">
                <a:latin typeface="Tahoma" pitchFamily="-107" charset="0"/>
              </a:endParaRPr>
            </a:p>
          </p:txBody>
        </p:sp>
        <p:sp>
          <p:nvSpPr>
            <p:cNvPr id="26" name="Freeform 66">
              <a:extLst>
                <a:ext uri="{FF2B5EF4-FFF2-40B4-BE49-F238E27FC236}">
                  <a16:creationId xmlns:a16="http://schemas.microsoft.com/office/drawing/2014/main" id="{BB9D31A4-8232-1049-9FA9-DB7A60A8919B}"/>
                </a:ext>
              </a:extLst>
            </p:cNvPr>
            <p:cNvSpPr>
              <a:spLocks noChangeAspect="1"/>
            </p:cNvSpPr>
            <p:nvPr/>
          </p:nvSpPr>
          <p:spPr bwMode="auto">
            <a:xfrm rot="-8114256" flipH="1" flipV="1">
              <a:off x="1304758" y="5058991"/>
              <a:ext cx="122237" cy="92075"/>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ja-JP" altLang="en-US" sz="6600"/>
            </a:p>
          </p:txBody>
        </p:sp>
        <p:sp>
          <p:nvSpPr>
            <p:cNvPr id="27" name="Freeform 67">
              <a:extLst>
                <a:ext uri="{FF2B5EF4-FFF2-40B4-BE49-F238E27FC236}">
                  <a16:creationId xmlns:a16="http://schemas.microsoft.com/office/drawing/2014/main" id="{75AE3B62-0ACE-1D47-9A71-E21C51205D46}"/>
                </a:ext>
              </a:extLst>
            </p:cNvPr>
            <p:cNvSpPr>
              <a:spLocks noChangeAspect="1"/>
            </p:cNvSpPr>
            <p:nvPr/>
          </p:nvSpPr>
          <p:spPr bwMode="auto">
            <a:xfrm rot="-8114256" flipH="1" flipV="1">
              <a:off x="1387308" y="5130428"/>
              <a:ext cx="120650" cy="93663"/>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ja-JP" altLang="en-US" sz="6600"/>
            </a:p>
          </p:txBody>
        </p:sp>
        <p:sp>
          <p:nvSpPr>
            <p:cNvPr id="28" name="Freeform 68">
              <a:extLst>
                <a:ext uri="{FF2B5EF4-FFF2-40B4-BE49-F238E27FC236}">
                  <a16:creationId xmlns:a16="http://schemas.microsoft.com/office/drawing/2014/main" id="{7C8E5F5F-86E5-AD4C-BF15-392E03A88CE7}"/>
                </a:ext>
              </a:extLst>
            </p:cNvPr>
            <p:cNvSpPr>
              <a:spLocks noChangeAspect="1"/>
            </p:cNvSpPr>
            <p:nvPr/>
          </p:nvSpPr>
          <p:spPr bwMode="auto">
            <a:xfrm rot="-8114256" flipH="1" flipV="1">
              <a:off x="1469858" y="5201866"/>
              <a:ext cx="120650" cy="9366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ja-JP" altLang="en-US" sz="6600"/>
            </a:p>
          </p:txBody>
        </p:sp>
        <p:sp>
          <p:nvSpPr>
            <p:cNvPr id="29" name="Freeform 69">
              <a:extLst>
                <a:ext uri="{FF2B5EF4-FFF2-40B4-BE49-F238E27FC236}">
                  <a16:creationId xmlns:a16="http://schemas.microsoft.com/office/drawing/2014/main" id="{79817DF1-B680-EE44-BEE8-0B33F2561A69}"/>
                </a:ext>
              </a:extLst>
            </p:cNvPr>
            <p:cNvSpPr>
              <a:spLocks noChangeAspect="1"/>
            </p:cNvSpPr>
            <p:nvPr/>
          </p:nvSpPr>
          <p:spPr bwMode="auto">
            <a:xfrm rot="-8114256" flipH="1" flipV="1">
              <a:off x="1550820" y="5274891"/>
              <a:ext cx="120650" cy="9366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ja-JP" altLang="en-US" sz="6600"/>
            </a:p>
          </p:txBody>
        </p:sp>
        <p:sp>
          <p:nvSpPr>
            <p:cNvPr id="30" name="Freeform 70">
              <a:extLst>
                <a:ext uri="{FF2B5EF4-FFF2-40B4-BE49-F238E27FC236}">
                  <a16:creationId xmlns:a16="http://schemas.microsoft.com/office/drawing/2014/main" id="{54CC9349-737F-744E-BF5A-B067BA490B7B}"/>
                </a:ext>
              </a:extLst>
            </p:cNvPr>
            <p:cNvSpPr>
              <a:spLocks noChangeAspect="1"/>
            </p:cNvSpPr>
            <p:nvPr/>
          </p:nvSpPr>
          <p:spPr bwMode="auto">
            <a:xfrm rot="-8114256" flipH="1" flipV="1">
              <a:off x="1631783" y="5344741"/>
              <a:ext cx="122237" cy="9366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ja-JP" altLang="en-US" sz="6600"/>
            </a:p>
          </p:txBody>
        </p:sp>
        <p:sp>
          <p:nvSpPr>
            <p:cNvPr id="31" name="Freeform 71">
              <a:extLst>
                <a:ext uri="{FF2B5EF4-FFF2-40B4-BE49-F238E27FC236}">
                  <a16:creationId xmlns:a16="http://schemas.microsoft.com/office/drawing/2014/main" id="{E8923BC7-174E-B444-BEAD-B91DF675E10F}"/>
                </a:ext>
              </a:extLst>
            </p:cNvPr>
            <p:cNvSpPr>
              <a:spLocks noChangeAspect="1"/>
            </p:cNvSpPr>
            <p:nvPr/>
          </p:nvSpPr>
          <p:spPr bwMode="auto">
            <a:xfrm rot="-8114256" flipH="1" flipV="1">
              <a:off x="1714333" y="5419353"/>
              <a:ext cx="120650" cy="92075"/>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ja-JP" altLang="en-US" sz="6600"/>
            </a:p>
          </p:txBody>
        </p:sp>
        <p:sp>
          <p:nvSpPr>
            <p:cNvPr id="32" name="Freeform 72">
              <a:extLst>
                <a:ext uri="{FF2B5EF4-FFF2-40B4-BE49-F238E27FC236}">
                  <a16:creationId xmlns:a16="http://schemas.microsoft.com/office/drawing/2014/main" id="{C082CE1B-A11E-DD46-B1A5-3FDAF8CE1902}"/>
                </a:ext>
              </a:extLst>
            </p:cNvPr>
            <p:cNvSpPr>
              <a:spLocks noChangeAspect="1"/>
            </p:cNvSpPr>
            <p:nvPr/>
          </p:nvSpPr>
          <p:spPr bwMode="auto">
            <a:xfrm rot="-8114256" flipH="1" flipV="1">
              <a:off x="1796883" y="5490791"/>
              <a:ext cx="120650" cy="92075"/>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ja-JP" altLang="en-US" sz="6600"/>
            </a:p>
          </p:txBody>
        </p:sp>
        <p:sp>
          <p:nvSpPr>
            <p:cNvPr id="33" name="Line 74">
              <a:extLst>
                <a:ext uri="{FF2B5EF4-FFF2-40B4-BE49-F238E27FC236}">
                  <a16:creationId xmlns:a16="http://schemas.microsoft.com/office/drawing/2014/main" id="{15F8C970-08ED-ED4D-96EB-0B688E563C69}"/>
                </a:ext>
              </a:extLst>
            </p:cNvPr>
            <p:cNvSpPr>
              <a:spLocks noChangeAspect="1" noChangeShapeType="1"/>
            </p:cNvSpPr>
            <p:nvPr/>
          </p:nvSpPr>
          <p:spPr bwMode="auto">
            <a:xfrm rot="-11547">
              <a:off x="899651" y="5102394"/>
              <a:ext cx="386055" cy="0"/>
            </a:xfrm>
            <a:prstGeom prst="line">
              <a:avLst/>
            </a:prstGeom>
            <a:noFill/>
            <a:ln w="28575">
              <a:solidFill>
                <a:srgbClr val="009900"/>
              </a:solidFill>
              <a:round/>
              <a:headEnd/>
              <a:tailEnd/>
            </a:ln>
          </p:spPr>
          <p:txBody>
            <a:bodyPr wrap="none" anchor="ctr"/>
            <a:lstStyle/>
            <a:p>
              <a:endParaRPr lang="en-US" sz="6600"/>
            </a:p>
          </p:txBody>
        </p:sp>
        <p:grpSp>
          <p:nvGrpSpPr>
            <p:cNvPr id="34" name="Group 85">
              <a:extLst>
                <a:ext uri="{FF2B5EF4-FFF2-40B4-BE49-F238E27FC236}">
                  <a16:creationId xmlns:a16="http://schemas.microsoft.com/office/drawing/2014/main" id="{D3D9BDBC-2D95-BA46-A721-C068A0F213F4}"/>
                </a:ext>
              </a:extLst>
            </p:cNvPr>
            <p:cNvGrpSpPr>
              <a:grpSpLocks/>
            </p:cNvGrpSpPr>
            <p:nvPr/>
          </p:nvGrpSpPr>
          <p:grpSpPr bwMode="auto">
            <a:xfrm rot="-1800000">
              <a:off x="1255174" y="6058107"/>
              <a:ext cx="630123" cy="727069"/>
              <a:chOff x="818" y="3444"/>
              <a:chExt cx="549" cy="706"/>
            </a:xfrm>
          </p:grpSpPr>
          <p:sp>
            <p:nvSpPr>
              <p:cNvPr id="45" name="Line 86">
                <a:extLst>
                  <a:ext uri="{FF2B5EF4-FFF2-40B4-BE49-F238E27FC236}">
                    <a16:creationId xmlns:a16="http://schemas.microsoft.com/office/drawing/2014/main" id="{FCDFFCF0-FD80-1A4D-A4F5-18D2A8F80B1D}"/>
                  </a:ext>
                </a:extLst>
              </p:cNvPr>
              <p:cNvSpPr>
                <a:spLocks noChangeAspect="1" noChangeShapeType="1"/>
              </p:cNvSpPr>
              <p:nvPr/>
            </p:nvSpPr>
            <p:spPr bwMode="auto">
              <a:xfrm rot="12836131" flipV="1">
                <a:off x="818" y="3444"/>
                <a:ext cx="283" cy="706"/>
              </a:xfrm>
              <a:prstGeom prst="line">
                <a:avLst/>
              </a:prstGeom>
              <a:noFill/>
              <a:ln w="12700">
                <a:solidFill>
                  <a:schemeClr val="tx1"/>
                </a:solidFill>
                <a:round/>
                <a:headEnd/>
                <a:tailEnd type="triangle" w="med" len="med"/>
              </a:ln>
            </p:spPr>
            <p:txBody>
              <a:bodyPr/>
              <a:lstStyle/>
              <a:p>
                <a:endParaRPr lang="en-US" sz="6600"/>
              </a:p>
            </p:txBody>
          </p:sp>
          <p:sp>
            <p:nvSpPr>
              <p:cNvPr id="46" name="Line 87">
                <a:extLst>
                  <a:ext uri="{FF2B5EF4-FFF2-40B4-BE49-F238E27FC236}">
                    <a16:creationId xmlns:a16="http://schemas.microsoft.com/office/drawing/2014/main" id="{BEE4BBEF-22AF-B74B-852E-3B32788E39C3}"/>
                  </a:ext>
                </a:extLst>
              </p:cNvPr>
              <p:cNvSpPr>
                <a:spLocks noChangeAspect="1" noChangeShapeType="1"/>
              </p:cNvSpPr>
              <p:nvPr/>
            </p:nvSpPr>
            <p:spPr bwMode="auto">
              <a:xfrm rot="12836131" flipV="1">
                <a:off x="987" y="3495"/>
                <a:ext cx="141" cy="565"/>
              </a:xfrm>
              <a:prstGeom prst="line">
                <a:avLst/>
              </a:prstGeom>
              <a:noFill/>
              <a:ln w="9525">
                <a:solidFill>
                  <a:schemeClr val="tx1"/>
                </a:solidFill>
                <a:round/>
                <a:headEnd/>
                <a:tailEnd type="triangle" w="med" len="med"/>
              </a:ln>
            </p:spPr>
            <p:txBody>
              <a:bodyPr/>
              <a:lstStyle/>
              <a:p>
                <a:endParaRPr lang="en-US" sz="6600"/>
              </a:p>
            </p:txBody>
          </p:sp>
          <p:sp>
            <p:nvSpPr>
              <p:cNvPr id="47" name="Line 88">
                <a:extLst>
                  <a:ext uri="{FF2B5EF4-FFF2-40B4-BE49-F238E27FC236}">
                    <a16:creationId xmlns:a16="http://schemas.microsoft.com/office/drawing/2014/main" id="{532EFDD6-3E41-7F4C-8441-5721EC0FB1DC}"/>
                  </a:ext>
                </a:extLst>
              </p:cNvPr>
              <p:cNvSpPr>
                <a:spLocks noChangeAspect="1" noChangeShapeType="1"/>
              </p:cNvSpPr>
              <p:nvPr/>
            </p:nvSpPr>
            <p:spPr bwMode="auto">
              <a:xfrm rot="12836131" flipV="1">
                <a:off x="1023" y="3507"/>
                <a:ext cx="188" cy="282"/>
              </a:xfrm>
              <a:prstGeom prst="line">
                <a:avLst/>
              </a:prstGeom>
              <a:noFill/>
              <a:ln w="9525">
                <a:solidFill>
                  <a:schemeClr val="tx1"/>
                </a:solidFill>
                <a:round/>
                <a:headEnd/>
                <a:tailEnd type="triangle" w="med" len="med"/>
              </a:ln>
            </p:spPr>
            <p:txBody>
              <a:bodyPr/>
              <a:lstStyle/>
              <a:p>
                <a:endParaRPr lang="en-US" sz="6600"/>
              </a:p>
            </p:txBody>
          </p:sp>
          <p:sp>
            <p:nvSpPr>
              <p:cNvPr id="48" name="Line 89">
                <a:extLst>
                  <a:ext uri="{FF2B5EF4-FFF2-40B4-BE49-F238E27FC236}">
                    <a16:creationId xmlns:a16="http://schemas.microsoft.com/office/drawing/2014/main" id="{BC76968F-B81E-0C4F-BE0B-9BC2691CDB7B}"/>
                  </a:ext>
                </a:extLst>
              </p:cNvPr>
              <p:cNvSpPr>
                <a:spLocks noChangeAspect="1" noChangeShapeType="1"/>
              </p:cNvSpPr>
              <p:nvPr/>
            </p:nvSpPr>
            <p:spPr bwMode="auto">
              <a:xfrm rot="12836131" flipV="1">
                <a:off x="950" y="3484"/>
                <a:ext cx="282" cy="236"/>
              </a:xfrm>
              <a:prstGeom prst="line">
                <a:avLst/>
              </a:prstGeom>
              <a:noFill/>
              <a:ln w="9525">
                <a:solidFill>
                  <a:schemeClr val="tx1"/>
                </a:solidFill>
                <a:round/>
                <a:headEnd/>
                <a:tailEnd type="triangle" w="med" len="med"/>
              </a:ln>
            </p:spPr>
            <p:txBody>
              <a:bodyPr/>
              <a:lstStyle/>
              <a:p>
                <a:endParaRPr lang="en-US" sz="6600"/>
              </a:p>
            </p:txBody>
          </p:sp>
          <p:sp>
            <p:nvSpPr>
              <p:cNvPr id="49" name="Line 90">
                <a:extLst>
                  <a:ext uri="{FF2B5EF4-FFF2-40B4-BE49-F238E27FC236}">
                    <a16:creationId xmlns:a16="http://schemas.microsoft.com/office/drawing/2014/main" id="{0F24B43B-A27F-4944-B83F-5058DA0A5233}"/>
                  </a:ext>
                </a:extLst>
              </p:cNvPr>
              <p:cNvSpPr>
                <a:spLocks noChangeAspect="1" noChangeShapeType="1"/>
              </p:cNvSpPr>
              <p:nvPr/>
            </p:nvSpPr>
            <p:spPr bwMode="auto">
              <a:xfrm rot="12836131" flipV="1">
                <a:off x="1126" y="3585"/>
                <a:ext cx="47" cy="283"/>
              </a:xfrm>
              <a:prstGeom prst="line">
                <a:avLst/>
              </a:prstGeom>
              <a:noFill/>
              <a:ln w="9525">
                <a:solidFill>
                  <a:schemeClr val="tx1"/>
                </a:solidFill>
                <a:round/>
                <a:headEnd/>
                <a:tailEnd type="triangle" w="med" len="med"/>
              </a:ln>
            </p:spPr>
            <p:txBody>
              <a:bodyPr/>
              <a:lstStyle/>
              <a:p>
                <a:endParaRPr lang="en-US" sz="6600"/>
              </a:p>
            </p:txBody>
          </p:sp>
          <p:sp>
            <p:nvSpPr>
              <p:cNvPr id="50" name="Line 91">
                <a:extLst>
                  <a:ext uri="{FF2B5EF4-FFF2-40B4-BE49-F238E27FC236}">
                    <a16:creationId xmlns:a16="http://schemas.microsoft.com/office/drawing/2014/main" id="{A3DE2703-29BC-A745-90B2-535A5D86E47E}"/>
                  </a:ext>
                </a:extLst>
              </p:cNvPr>
              <p:cNvSpPr>
                <a:spLocks noChangeAspect="1" noChangeShapeType="1"/>
              </p:cNvSpPr>
              <p:nvPr/>
            </p:nvSpPr>
            <p:spPr bwMode="auto">
              <a:xfrm flipH="1">
                <a:off x="1073" y="3628"/>
                <a:ext cx="188" cy="330"/>
              </a:xfrm>
              <a:prstGeom prst="line">
                <a:avLst/>
              </a:prstGeom>
              <a:noFill/>
              <a:ln w="9525">
                <a:solidFill>
                  <a:schemeClr val="tx1"/>
                </a:solidFill>
                <a:round/>
                <a:headEnd/>
                <a:tailEnd type="triangle" w="med" len="med"/>
              </a:ln>
            </p:spPr>
            <p:txBody>
              <a:bodyPr/>
              <a:lstStyle/>
              <a:p>
                <a:endParaRPr lang="en-US" sz="6600"/>
              </a:p>
            </p:txBody>
          </p:sp>
          <p:sp>
            <p:nvSpPr>
              <p:cNvPr id="51" name="Oval 92">
                <a:extLst>
                  <a:ext uri="{FF2B5EF4-FFF2-40B4-BE49-F238E27FC236}">
                    <a16:creationId xmlns:a16="http://schemas.microsoft.com/office/drawing/2014/main" id="{48DD401F-EFE2-2241-97BF-B0258304A80D}"/>
                  </a:ext>
                </a:extLst>
              </p:cNvPr>
              <p:cNvSpPr>
                <a:spLocks noChangeAspect="1" noChangeArrowheads="1"/>
              </p:cNvSpPr>
              <p:nvPr/>
            </p:nvSpPr>
            <p:spPr bwMode="auto">
              <a:xfrm flipH="1">
                <a:off x="1175" y="3526"/>
                <a:ext cx="192" cy="192"/>
              </a:xfrm>
              <a:prstGeom prst="ellipse">
                <a:avLst/>
              </a:prstGeom>
              <a:solidFill>
                <a:srgbClr val="FF0000"/>
              </a:solidFill>
              <a:ln w="9525">
                <a:noFill/>
                <a:round/>
                <a:headEnd/>
                <a:tailEnd/>
              </a:ln>
            </p:spPr>
            <p:txBody>
              <a:bodyPr wrap="none" anchor="ctr"/>
              <a:lstStyle/>
              <a:p>
                <a:endParaRPr lang="ja-JP" altLang="en-US" sz="6600"/>
              </a:p>
            </p:txBody>
          </p:sp>
        </p:grpSp>
        <p:grpSp>
          <p:nvGrpSpPr>
            <p:cNvPr id="35" name="Group 93">
              <a:extLst>
                <a:ext uri="{FF2B5EF4-FFF2-40B4-BE49-F238E27FC236}">
                  <a16:creationId xmlns:a16="http://schemas.microsoft.com/office/drawing/2014/main" id="{20ADDE91-2845-614B-BDA2-E8D73B7F7620}"/>
                </a:ext>
              </a:extLst>
            </p:cNvPr>
            <p:cNvGrpSpPr>
              <a:grpSpLocks/>
            </p:cNvGrpSpPr>
            <p:nvPr/>
          </p:nvGrpSpPr>
          <p:grpSpPr bwMode="auto">
            <a:xfrm>
              <a:off x="1475656" y="3448463"/>
              <a:ext cx="581917" cy="988649"/>
              <a:chOff x="1737" y="1104"/>
              <a:chExt cx="507" cy="960"/>
            </a:xfrm>
          </p:grpSpPr>
          <p:sp>
            <p:nvSpPr>
              <p:cNvPr id="38" name="Line 94">
                <a:extLst>
                  <a:ext uri="{FF2B5EF4-FFF2-40B4-BE49-F238E27FC236}">
                    <a16:creationId xmlns:a16="http://schemas.microsoft.com/office/drawing/2014/main" id="{81B64C07-1E0D-F141-A70C-D74C864112D7}"/>
                  </a:ext>
                </a:extLst>
              </p:cNvPr>
              <p:cNvSpPr>
                <a:spLocks noChangeShapeType="1"/>
              </p:cNvSpPr>
              <p:nvPr/>
            </p:nvSpPr>
            <p:spPr bwMode="auto">
              <a:xfrm flipV="1">
                <a:off x="1821" y="1386"/>
                <a:ext cx="0" cy="518"/>
              </a:xfrm>
              <a:prstGeom prst="line">
                <a:avLst/>
              </a:prstGeom>
              <a:noFill/>
              <a:ln w="9525">
                <a:solidFill>
                  <a:schemeClr val="tx1"/>
                </a:solidFill>
                <a:round/>
                <a:headEnd/>
                <a:tailEnd type="triangle" w="med" len="med"/>
              </a:ln>
            </p:spPr>
            <p:txBody>
              <a:bodyPr/>
              <a:lstStyle/>
              <a:p>
                <a:endParaRPr lang="en-US" sz="6600"/>
              </a:p>
            </p:txBody>
          </p:sp>
          <p:sp>
            <p:nvSpPr>
              <p:cNvPr id="39" name="Line 95">
                <a:extLst>
                  <a:ext uri="{FF2B5EF4-FFF2-40B4-BE49-F238E27FC236}">
                    <a16:creationId xmlns:a16="http://schemas.microsoft.com/office/drawing/2014/main" id="{1E4998AF-7490-394B-937D-CA1C1AA56695}"/>
                  </a:ext>
                </a:extLst>
              </p:cNvPr>
              <p:cNvSpPr>
                <a:spLocks noChangeShapeType="1"/>
              </p:cNvSpPr>
              <p:nvPr/>
            </p:nvSpPr>
            <p:spPr bwMode="auto">
              <a:xfrm flipV="1">
                <a:off x="1821" y="1776"/>
                <a:ext cx="339" cy="175"/>
              </a:xfrm>
              <a:prstGeom prst="line">
                <a:avLst/>
              </a:prstGeom>
              <a:noFill/>
              <a:ln w="9525">
                <a:solidFill>
                  <a:schemeClr val="tx1"/>
                </a:solidFill>
                <a:round/>
                <a:headEnd/>
                <a:tailEnd type="triangle" w="med" len="med"/>
              </a:ln>
            </p:spPr>
            <p:txBody>
              <a:bodyPr/>
              <a:lstStyle/>
              <a:p>
                <a:endParaRPr lang="en-US" sz="6600"/>
              </a:p>
            </p:txBody>
          </p:sp>
          <p:sp>
            <p:nvSpPr>
              <p:cNvPr id="40" name="Line 96">
                <a:extLst>
                  <a:ext uri="{FF2B5EF4-FFF2-40B4-BE49-F238E27FC236}">
                    <a16:creationId xmlns:a16="http://schemas.microsoft.com/office/drawing/2014/main" id="{2901AB78-75AA-534E-95D9-36FB8F0D4F35}"/>
                  </a:ext>
                </a:extLst>
              </p:cNvPr>
              <p:cNvSpPr>
                <a:spLocks noChangeAspect="1" noChangeShapeType="1"/>
              </p:cNvSpPr>
              <p:nvPr/>
            </p:nvSpPr>
            <p:spPr bwMode="auto">
              <a:xfrm flipV="1">
                <a:off x="1821" y="1104"/>
                <a:ext cx="423" cy="847"/>
              </a:xfrm>
              <a:prstGeom prst="line">
                <a:avLst/>
              </a:prstGeom>
              <a:noFill/>
              <a:ln w="12700">
                <a:solidFill>
                  <a:schemeClr val="tx1"/>
                </a:solidFill>
                <a:round/>
                <a:headEnd/>
                <a:tailEnd type="triangle" w="med" len="med"/>
              </a:ln>
            </p:spPr>
            <p:txBody>
              <a:bodyPr/>
              <a:lstStyle/>
              <a:p>
                <a:endParaRPr lang="en-US" sz="6600"/>
              </a:p>
            </p:txBody>
          </p:sp>
          <p:sp>
            <p:nvSpPr>
              <p:cNvPr id="41" name="Line 97">
                <a:extLst>
                  <a:ext uri="{FF2B5EF4-FFF2-40B4-BE49-F238E27FC236}">
                    <a16:creationId xmlns:a16="http://schemas.microsoft.com/office/drawing/2014/main" id="{4A84273E-07A3-0C49-9F5D-8BBC59A4F0A0}"/>
                  </a:ext>
                </a:extLst>
              </p:cNvPr>
              <p:cNvSpPr>
                <a:spLocks noChangeAspect="1" noChangeShapeType="1"/>
              </p:cNvSpPr>
              <p:nvPr/>
            </p:nvSpPr>
            <p:spPr bwMode="auto">
              <a:xfrm flipV="1">
                <a:off x="1821" y="1386"/>
                <a:ext cx="141" cy="565"/>
              </a:xfrm>
              <a:prstGeom prst="line">
                <a:avLst/>
              </a:prstGeom>
              <a:noFill/>
              <a:ln w="9525">
                <a:solidFill>
                  <a:schemeClr val="tx1"/>
                </a:solidFill>
                <a:round/>
                <a:headEnd/>
                <a:tailEnd type="triangle" w="med" len="med"/>
              </a:ln>
            </p:spPr>
            <p:txBody>
              <a:bodyPr/>
              <a:lstStyle/>
              <a:p>
                <a:endParaRPr lang="en-US" sz="6600"/>
              </a:p>
            </p:txBody>
          </p:sp>
          <p:sp>
            <p:nvSpPr>
              <p:cNvPr id="42" name="Line 98">
                <a:extLst>
                  <a:ext uri="{FF2B5EF4-FFF2-40B4-BE49-F238E27FC236}">
                    <a16:creationId xmlns:a16="http://schemas.microsoft.com/office/drawing/2014/main" id="{4C512A9E-A178-B64E-A02A-65C0180CF787}"/>
                  </a:ext>
                </a:extLst>
              </p:cNvPr>
              <p:cNvSpPr>
                <a:spLocks noChangeAspect="1" noChangeShapeType="1"/>
              </p:cNvSpPr>
              <p:nvPr/>
            </p:nvSpPr>
            <p:spPr bwMode="auto">
              <a:xfrm flipV="1">
                <a:off x="1821" y="1669"/>
                <a:ext cx="188" cy="282"/>
              </a:xfrm>
              <a:prstGeom prst="line">
                <a:avLst/>
              </a:prstGeom>
              <a:noFill/>
              <a:ln w="9525">
                <a:solidFill>
                  <a:schemeClr val="tx1"/>
                </a:solidFill>
                <a:round/>
                <a:headEnd/>
                <a:tailEnd type="triangle" w="med" len="med"/>
              </a:ln>
            </p:spPr>
            <p:txBody>
              <a:bodyPr/>
              <a:lstStyle/>
              <a:p>
                <a:endParaRPr lang="en-US" sz="6600"/>
              </a:p>
            </p:txBody>
          </p:sp>
          <p:sp>
            <p:nvSpPr>
              <p:cNvPr id="43" name="Line 99">
                <a:extLst>
                  <a:ext uri="{FF2B5EF4-FFF2-40B4-BE49-F238E27FC236}">
                    <a16:creationId xmlns:a16="http://schemas.microsoft.com/office/drawing/2014/main" id="{3BB50A1F-C736-E840-9984-BC64F2D4D998}"/>
                  </a:ext>
                </a:extLst>
              </p:cNvPr>
              <p:cNvSpPr>
                <a:spLocks noChangeAspect="1" noChangeShapeType="1"/>
              </p:cNvSpPr>
              <p:nvPr/>
            </p:nvSpPr>
            <p:spPr bwMode="auto">
              <a:xfrm flipV="1">
                <a:off x="1821" y="1622"/>
                <a:ext cx="47" cy="282"/>
              </a:xfrm>
              <a:prstGeom prst="line">
                <a:avLst/>
              </a:prstGeom>
              <a:noFill/>
              <a:ln w="9525">
                <a:solidFill>
                  <a:schemeClr val="tx1"/>
                </a:solidFill>
                <a:round/>
                <a:headEnd/>
                <a:tailEnd type="triangle" w="med" len="med"/>
              </a:ln>
            </p:spPr>
            <p:txBody>
              <a:bodyPr/>
              <a:lstStyle/>
              <a:p>
                <a:endParaRPr lang="en-US" sz="6600"/>
              </a:p>
            </p:txBody>
          </p:sp>
          <p:sp>
            <p:nvSpPr>
              <p:cNvPr id="44" name="Oval 100">
                <a:extLst>
                  <a:ext uri="{FF2B5EF4-FFF2-40B4-BE49-F238E27FC236}">
                    <a16:creationId xmlns:a16="http://schemas.microsoft.com/office/drawing/2014/main" id="{2727B118-AF62-A842-9C8D-C32AFF9CA7C1}"/>
                  </a:ext>
                </a:extLst>
              </p:cNvPr>
              <p:cNvSpPr>
                <a:spLocks noChangeAspect="1" noChangeArrowheads="1"/>
              </p:cNvSpPr>
              <p:nvPr/>
            </p:nvSpPr>
            <p:spPr bwMode="auto">
              <a:xfrm flipH="1">
                <a:off x="1737" y="1872"/>
                <a:ext cx="192" cy="192"/>
              </a:xfrm>
              <a:prstGeom prst="ellipse">
                <a:avLst/>
              </a:prstGeom>
              <a:solidFill>
                <a:srgbClr val="FF0000"/>
              </a:solidFill>
              <a:ln w="9525">
                <a:noFill/>
                <a:round/>
                <a:headEnd/>
                <a:tailEnd/>
              </a:ln>
            </p:spPr>
            <p:txBody>
              <a:bodyPr wrap="none" anchor="ctr"/>
              <a:lstStyle/>
              <a:p>
                <a:endParaRPr lang="ja-JP" altLang="en-US" sz="6600"/>
              </a:p>
            </p:txBody>
          </p:sp>
        </p:grpSp>
        <p:sp>
          <p:nvSpPr>
            <p:cNvPr id="36" name="Line 64">
              <a:extLst>
                <a:ext uri="{FF2B5EF4-FFF2-40B4-BE49-F238E27FC236}">
                  <a16:creationId xmlns:a16="http://schemas.microsoft.com/office/drawing/2014/main" id="{50EE9EAE-0BE5-8840-B4A4-85F385A63733}"/>
                </a:ext>
              </a:extLst>
            </p:cNvPr>
            <p:cNvSpPr>
              <a:spLocks noChangeShapeType="1"/>
            </p:cNvSpPr>
            <p:nvPr/>
          </p:nvSpPr>
          <p:spPr bwMode="auto">
            <a:xfrm flipH="1">
              <a:off x="1331639" y="4428781"/>
              <a:ext cx="216025" cy="623090"/>
            </a:xfrm>
            <a:prstGeom prst="line">
              <a:avLst/>
            </a:prstGeom>
            <a:noFill/>
            <a:ln w="28575">
              <a:solidFill>
                <a:srgbClr val="808000"/>
              </a:solidFill>
              <a:round/>
              <a:headEnd/>
              <a:tailEnd/>
            </a:ln>
          </p:spPr>
          <p:txBody>
            <a:bodyPr/>
            <a:lstStyle/>
            <a:p>
              <a:endParaRPr lang="en-US" sz="6600"/>
            </a:p>
          </p:txBody>
        </p:sp>
        <p:sp>
          <p:nvSpPr>
            <p:cNvPr id="37" name="Line 73">
              <a:extLst>
                <a:ext uri="{FF2B5EF4-FFF2-40B4-BE49-F238E27FC236}">
                  <a16:creationId xmlns:a16="http://schemas.microsoft.com/office/drawing/2014/main" id="{F75D17DA-0ADE-1147-A555-3F2FB724D414}"/>
                </a:ext>
              </a:extLst>
            </p:cNvPr>
            <p:cNvSpPr>
              <a:spLocks noChangeAspect="1" noChangeShapeType="1"/>
            </p:cNvSpPr>
            <p:nvPr/>
          </p:nvSpPr>
          <p:spPr bwMode="auto">
            <a:xfrm rot="-11547">
              <a:off x="564755" y="5086110"/>
              <a:ext cx="550862" cy="0"/>
            </a:xfrm>
            <a:prstGeom prst="line">
              <a:avLst/>
            </a:prstGeom>
            <a:noFill/>
            <a:ln w="28575">
              <a:solidFill>
                <a:srgbClr val="009900"/>
              </a:solidFill>
              <a:round/>
              <a:headEnd/>
              <a:tailEnd type="triangle" w="med" len="med"/>
            </a:ln>
          </p:spPr>
          <p:txBody>
            <a:bodyPr wrap="none" anchor="ctr"/>
            <a:lstStyle/>
            <a:p>
              <a:endParaRPr lang="en-US" sz="6600"/>
            </a:p>
          </p:txBody>
        </p:sp>
      </p:grpSp>
      <p:grpSp>
        <p:nvGrpSpPr>
          <p:cNvPr id="62" name="Group 69">
            <a:extLst>
              <a:ext uri="{FF2B5EF4-FFF2-40B4-BE49-F238E27FC236}">
                <a16:creationId xmlns:a16="http://schemas.microsoft.com/office/drawing/2014/main" id="{CD7B4C26-E091-4545-B0A5-138013714179}"/>
              </a:ext>
            </a:extLst>
          </p:cNvPr>
          <p:cNvGrpSpPr/>
          <p:nvPr/>
        </p:nvGrpSpPr>
        <p:grpSpPr>
          <a:xfrm>
            <a:off x="4604396" y="2924945"/>
            <a:ext cx="2211685" cy="3336713"/>
            <a:chOff x="3275856" y="3068960"/>
            <a:chExt cx="2211685" cy="3336713"/>
          </a:xfrm>
        </p:grpSpPr>
        <p:sp>
          <p:nvSpPr>
            <p:cNvPr id="63" name="Oval 16">
              <a:extLst>
                <a:ext uri="{FF2B5EF4-FFF2-40B4-BE49-F238E27FC236}">
                  <a16:creationId xmlns:a16="http://schemas.microsoft.com/office/drawing/2014/main" id="{10329018-6B9C-6647-9DEF-502A534D1D93}"/>
                </a:ext>
              </a:extLst>
            </p:cNvPr>
            <p:cNvSpPr>
              <a:spLocks noChangeArrowheads="1"/>
            </p:cNvSpPr>
            <p:nvPr/>
          </p:nvSpPr>
          <p:spPr bwMode="auto">
            <a:xfrm>
              <a:off x="3635896" y="4077072"/>
              <a:ext cx="1368152" cy="1549152"/>
            </a:xfrm>
            <a:prstGeom prst="ellipse">
              <a:avLst/>
            </a:prstGeom>
            <a:gradFill rotWithShape="0">
              <a:gsLst>
                <a:gs pos="0">
                  <a:srgbClr val="FF5050"/>
                </a:gs>
                <a:gs pos="100000">
                  <a:srgbClr val="FFCC00"/>
                </a:gs>
              </a:gsLst>
              <a:path path="shape">
                <a:fillToRect l="50000" t="50000" r="50000" b="50000"/>
              </a:path>
            </a:gradFill>
            <a:ln w="9525">
              <a:noFill/>
              <a:round/>
              <a:headEnd/>
              <a:tailEnd/>
            </a:ln>
          </p:spPr>
          <p:txBody>
            <a:bodyPr wrap="none" anchor="ctr"/>
            <a:lstStyle/>
            <a:p>
              <a:pPr algn="ctr">
                <a:spcBef>
                  <a:spcPct val="50000"/>
                </a:spcBef>
              </a:pPr>
              <a:endParaRPr lang="ja-JP" altLang="en-US" sz="6600" b="1">
                <a:latin typeface="Arial Rounded MT Bold" pitchFamily="-107" charset="0"/>
              </a:endParaRPr>
            </a:p>
          </p:txBody>
        </p:sp>
        <p:grpSp>
          <p:nvGrpSpPr>
            <p:cNvPr id="64" name="Group 17">
              <a:extLst>
                <a:ext uri="{FF2B5EF4-FFF2-40B4-BE49-F238E27FC236}">
                  <a16:creationId xmlns:a16="http://schemas.microsoft.com/office/drawing/2014/main" id="{B0FE265B-4630-B84F-A7BC-3CF29E6796D1}"/>
                </a:ext>
              </a:extLst>
            </p:cNvPr>
            <p:cNvGrpSpPr>
              <a:grpSpLocks noChangeAspect="1"/>
            </p:cNvGrpSpPr>
            <p:nvPr/>
          </p:nvGrpSpPr>
          <p:grpSpPr bwMode="auto">
            <a:xfrm rot="19980786">
              <a:off x="4126212" y="4418257"/>
              <a:ext cx="569913" cy="76200"/>
              <a:chOff x="804" y="3206"/>
              <a:chExt cx="2344" cy="314"/>
            </a:xfrm>
          </p:grpSpPr>
          <p:sp>
            <p:nvSpPr>
              <p:cNvPr id="132" name="Freeform 18">
                <a:extLst>
                  <a:ext uri="{FF2B5EF4-FFF2-40B4-BE49-F238E27FC236}">
                    <a16:creationId xmlns:a16="http://schemas.microsoft.com/office/drawing/2014/main" id="{0D9D37B3-FDAC-EB41-8540-5E130EFBEFD8}"/>
                  </a:ext>
                </a:extLst>
              </p:cNvPr>
              <p:cNvSpPr>
                <a:spLocks noChangeAspect="1"/>
              </p:cNvSpPr>
              <p:nvPr/>
            </p:nvSpPr>
            <p:spPr bwMode="auto">
              <a:xfrm>
                <a:off x="804" y="321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ja-JP" altLang="en-US" sz="6600"/>
              </a:p>
            </p:txBody>
          </p:sp>
          <p:sp>
            <p:nvSpPr>
              <p:cNvPr id="133" name="Freeform 19">
                <a:extLst>
                  <a:ext uri="{FF2B5EF4-FFF2-40B4-BE49-F238E27FC236}">
                    <a16:creationId xmlns:a16="http://schemas.microsoft.com/office/drawing/2014/main" id="{B05A4F9B-12E5-834F-98DF-260064952738}"/>
                  </a:ext>
                </a:extLst>
              </p:cNvPr>
              <p:cNvSpPr>
                <a:spLocks noChangeAspect="1"/>
              </p:cNvSpPr>
              <p:nvPr/>
            </p:nvSpPr>
            <p:spPr bwMode="auto">
              <a:xfrm>
                <a:off x="1136" y="321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ja-JP" altLang="en-US" sz="6600"/>
              </a:p>
            </p:txBody>
          </p:sp>
          <p:sp>
            <p:nvSpPr>
              <p:cNvPr id="134" name="Freeform 20">
                <a:extLst>
                  <a:ext uri="{FF2B5EF4-FFF2-40B4-BE49-F238E27FC236}">
                    <a16:creationId xmlns:a16="http://schemas.microsoft.com/office/drawing/2014/main" id="{8126376C-C068-904A-8134-1FB57E8666FF}"/>
                  </a:ext>
                </a:extLst>
              </p:cNvPr>
              <p:cNvSpPr>
                <a:spLocks noChangeAspect="1"/>
              </p:cNvSpPr>
              <p:nvPr/>
            </p:nvSpPr>
            <p:spPr bwMode="auto">
              <a:xfrm>
                <a:off x="1468" y="3214"/>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ja-JP" altLang="en-US" sz="6600"/>
              </a:p>
            </p:txBody>
          </p:sp>
          <p:sp>
            <p:nvSpPr>
              <p:cNvPr id="135" name="Freeform 21">
                <a:extLst>
                  <a:ext uri="{FF2B5EF4-FFF2-40B4-BE49-F238E27FC236}">
                    <a16:creationId xmlns:a16="http://schemas.microsoft.com/office/drawing/2014/main" id="{9D5F68D4-725C-EA42-94B9-0C4C950C0557}"/>
                  </a:ext>
                </a:extLst>
              </p:cNvPr>
              <p:cNvSpPr>
                <a:spLocks noChangeAspect="1"/>
              </p:cNvSpPr>
              <p:nvPr/>
            </p:nvSpPr>
            <p:spPr bwMode="auto">
              <a:xfrm>
                <a:off x="1800" y="3212"/>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ja-JP" altLang="en-US" sz="6600"/>
              </a:p>
            </p:txBody>
          </p:sp>
          <p:sp>
            <p:nvSpPr>
              <p:cNvPr id="136" name="Freeform 22">
                <a:extLst>
                  <a:ext uri="{FF2B5EF4-FFF2-40B4-BE49-F238E27FC236}">
                    <a16:creationId xmlns:a16="http://schemas.microsoft.com/office/drawing/2014/main" id="{5BCAF304-1CE8-F246-B8E7-39F87A9275D5}"/>
                  </a:ext>
                </a:extLst>
              </p:cNvPr>
              <p:cNvSpPr>
                <a:spLocks noChangeAspect="1"/>
              </p:cNvSpPr>
              <p:nvPr/>
            </p:nvSpPr>
            <p:spPr bwMode="auto">
              <a:xfrm>
                <a:off x="2132" y="3210"/>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ja-JP" altLang="en-US" sz="6600"/>
              </a:p>
            </p:txBody>
          </p:sp>
          <p:sp>
            <p:nvSpPr>
              <p:cNvPr id="137" name="Freeform 23">
                <a:extLst>
                  <a:ext uri="{FF2B5EF4-FFF2-40B4-BE49-F238E27FC236}">
                    <a16:creationId xmlns:a16="http://schemas.microsoft.com/office/drawing/2014/main" id="{C645B18D-2414-1644-AB0D-D9F8C6E0A790}"/>
                  </a:ext>
                </a:extLst>
              </p:cNvPr>
              <p:cNvSpPr>
                <a:spLocks noChangeAspect="1"/>
              </p:cNvSpPr>
              <p:nvPr/>
            </p:nvSpPr>
            <p:spPr bwMode="auto">
              <a:xfrm>
                <a:off x="2464" y="320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ja-JP" altLang="en-US" sz="6600"/>
              </a:p>
            </p:txBody>
          </p:sp>
          <p:sp>
            <p:nvSpPr>
              <p:cNvPr id="138" name="Freeform 24">
                <a:extLst>
                  <a:ext uri="{FF2B5EF4-FFF2-40B4-BE49-F238E27FC236}">
                    <a16:creationId xmlns:a16="http://schemas.microsoft.com/office/drawing/2014/main" id="{CA696B1E-B043-3D4D-B3DB-D8BFCB87499E}"/>
                  </a:ext>
                </a:extLst>
              </p:cNvPr>
              <p:cNvSpPr>
                <a:spLocks noChangeAspect="1"/>
              </p:cNvSpPr>
              <p:nvPr/>
            </p:nvSpPr>
            <p:spPr bwMode="auto">
              <a:xfrm>
                <a:off x="2796" y="320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ja-JP" altLang="en-US" sz="6600"/>
              </a:p>
            </p:txBody>
          </p:sp>
        </p:grpSp>
        <p:grpSp>
          <p:nvGrpSpPr>
            <p:cNvPr id="65" name="Group 33">
              <a:extLst>
                <a:ext uri="{FF2B5EF4-FFF2-40B4-BE49-F238E27FC236}">
                  <a16:creationId xmlns:a16="http://schemas.microsoft.com/office/drawing/2014/main" id="{8D78DA1A-03AF-184B-B64F-017569015608}"/>
                </a:ext>
              </a:extLst>
            </p:cNvPr>
            <p:cNvGrpSpPr>
              <a:grpSpLocks noChangeAspect="1"/>
            </p:cNvGrpSpPr>
            <p:nvPr/>
          </p:nvGrpSpPr>
          <p:grpSpPr bwMode="auto">
            <a:xfrm rot="9639400">
              <a:off x="4077560" y="5348797"/>
              <a:ext cx="569913" cy="76200"/>
              <a:chOff x="804" y="3206"/>
              <a:chExt cx="2344" cy="314"/>
            </a:xfrm>
          </p:grpSpPr>
          <p:sp>
            <p:nvSpPr>
              <p:cNvPr id="125" name="Freeform 34">
                <a:extLst>
                  <a:ext uri="{FF2B5EF4-FFF2-40B4-BE49-F238E27FC236}">
                    <a16:creationId xmlns:a16="http://schemas.microsoft.com/office/drawing/2014/main" id="{40DB9934-6AEE-D34D-9E68-53722288DB5A}"/>
                  </a:ext>
                </a:extLst>
              </p:cNvPr>
              <p:cNvSpPr>
                <a:spLocks noChangeAspect="1"/>
              </p:cNvSpPr>
              <p:nvPr/>
            </p:nvSpPr>
            <p:spPr bwMode="auto">
              <a:xfrm>
                <a:off x="804" y="321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ja-JP" altLang="en-US" sz="6600"/>
              </a:p>
            </p:txBody>
          </p:sp>
          <p:sp>
            <p:nvSpPr>
              <p:cNvPr id="126" name="Freeform 35">
                <a:extLst>
                  <a:ext uri="{FF2B5EF4-FFF2-40B4-BE49-F238E27FC236}">
                    <a16:creationId xmlns:a16="http://schemas.microsoft.com/office/drawing/2014/main" id="{D197A2E3-611E-1842-BE10-D72E0E6F874C}"/>
                  </a:ext>
                </a:extLst>
              </p:cNvPr>
              <p:cNvSpPr>
                <a:spLocks noChangeAspect="1"/>
              </p:cNvSpPr>
              <p:nvPr/>
            </p:nvSpPr>
            <p:spPr bwMode="auto">
              <a:xfrm>
                <a:off x="1136" y="321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ja-JP" altLang="en-US" sz="6600"/>
              </a:p>
            </p:txBody>
          </p:sp>
          <p:sp>
            <p:nvSpPr>
              <p:cNvPr id="127" name="Freeform 36">
                <a:extLst>
                  <a:ext uri="{FF2B5EF4-FFF2-40B4-BE49-F238E27FC236}">
                    <a16:creationId xmlns:a16="http://schemas.microsoft.com/office/drawing/2014/main" id="{91650C87-26E4-B24A-AF10-1EC89328F0C3}"/>
                  </a:ext>
                </a:extLst>
              </p:cNvPr>
              <p:cNvSpPr>
                <a:spLocks noChangeAspect="1"/>
              </p:cNvSpPr>
              <p:nvPr/>
            </p:nvSpPr>
            <p:spPr bwMode="auto">
              <a:xfrm>
                <a:off x="1468" y="3214"/>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ja-JP" altLang="en-US" sz="6600"/>
              </a:p>
            </p:txBody>
          </p:sp>
          <p:sp>
            <p:nvSpPr>
              <p:cNvPr id="128" name="Freeform 37">
                <a:extLst>
                  <a:ext uri="{FF2B5EF4-FFF2-40B4-BE49-F238E27FC236}">
                    <a16:creationId xmlns:a16="http://schemas.microsoft.com/office/drawing/2014/main" id="{A59CB6C8-FF28-DD4A-A255-83BA67F98EEB}"/>
                  </a:ext>
                </a:extLst>
              </p:cNvPr>
              <p:cNvSpPr>
                <a:spLocks noChangeAspect="1"/>
              </p:cNvSpPr>
              <p:nvPr/>
            </p:nvSpPr>
            <p:spPr bwMode="auto">
              <a:xfrm>
                <a:off x="1800" y="3212"/>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ja-JP" altLang="en-US" sz="6600"/>
              </a:p>
            </p:txBody>
          </p:sp>
          <p:sp>
            <p:nvSpPr>
              <p:cNvPr id="129" name="Freeform 38">
                <a:extLst>
                  <a:ext uri="{FF2B5EF4-FFF2-40B4-BE49-F238E27FC236}">
                    <a16:creationId xmlns:a16="http://schemas.microsoft.com/office/drawing/2014/main" id="{6F4D68A2-0117-FB43-9254-F32F1A7EA714}"/>
                  </a:ext>
                </a:extLst>
              </p:cNvPr>
              <p:cNvSpPr>
                <a:spLocks noChangeAspect="1"/>
              </p:cNvSpPr>
              <p:nvPr/>
            </p:nvSpPr>
            <p:spPr bwMode="auto">
              <a:xfrm>
                <a:off x="2132" y="3210"/>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ja-JP" altLang="en-US" sz="6600"/>
              </a:p>
            </p:txBody>
          </p:sp>
          <p:sp>
            <p:nvSpPr>
              <p:cNvPr id="130" name="Freeform 39">
                <a:extLst>
                  <a:ext uri="{FF2B5EF4-FFF2-40B4-BE49-F238E27FC236}">
                    <a16:creationId xmlns:a16="http://schemas.microsoft.com/office/drawing/2014/main" id="{4E4DB27A-1396-8F47-96CA-7B8EAAB8C428}"/>
                  </a:ext>
                </a:extLst>
              </p:cNvPr>
              <p:cNvSpPr>
                <a:spLocks noChangeAspect="1"/>
              </p:cNvSpPr>
              <p:nvPr/>
            </p:nvSpPr>
            <p:spPr bwMode="auto">
              <a:xfrm>
                <a:off x="2464" y="320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ja-JP" altLang="en-US" sz="6600"/>
              </a:p>
            </p:txBody>
          </p:sp>
          <p:sp>
            <p:nvSpPr>
              <p:cNvPr id="131" name="Freeform 40">
                <a:extLst>
                  <a:ext uri="{FF2B5EF4-FFF2-40B4-BE49-F238E27FC236}">
                    <a16:creationId xmlns:a16="http://schemas.microsoft.com/office/drawing/2014/main" id="{21FE206E-B6C1-C744-BEE4-FFC549E680E1}"/>
                  </a:ext>
                </a:extLst>
              </p:cNvPr>
              <p:cNvSpPr>
                <a:spLocks noChangeAspect="1"/>
              </p:cNvSpPr>
              <p:nvPr/>
            </p:nvSpPr>
            <p:spPr bwMode="auto">
              <a:xfrm>
                <a:off x="2796" y="320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ja-JP" altLang="en-US" sz="6600"/>
              </a:p>
            </p:txBody>
          </p:sp>
        </p:grpSp>
        <p:grpSp>
          <p:nvGrpSpPr>
            <p:cNvPr id="66" name="Group 385">
              <a:extLst>
                <a:ext uri="{FF2B5EF4-FFF2-40B4-BE49-F238E27FC236}">
                  <a16:creationId xmlns:a16="http://schemas.microsoft.com/office/drawing/2014/main" id="{05A6F686-EA7D-3445-9F29-790B351CA6AD}"/>
                </a:ext>
              </a:extLst>
            </p:cNvPr>
            <p:cNvGrpSpPr/>
            <p:nvPr/>
          </p:nvGrpSpPr>
          <p:grpSpPr>
            <a:xfrm>
              <a:off x="3275856" y="3068960"/>
              <a:ext cx="2211685" cy="3336713"/>
              <a:chOff x="513829" y="3448463"/>
              <a:chExt cx="2211685" cy="3336713"/>
            </a:xfrm>
          </p:grpSpPr>
          <p:grpSp>
            <p:nvGrpSpPr>
              <p:cNvPr id="83" name="Group 49">
                <a:extLst>
                  <a:ext uri="{FF2B5EF4-FFF2-40B4-BE49-F238E27FC236}">
                    <a16:creationId xmlns:a16="http://schemas.microsoft.com/office/drawing/2014/main" id="{45CE86A2-2103-DB46-88A4-94E8EC5209EA}"/>
                  </a:ext>
                </a:extLst>
              </p:cNvPr>
              <p:cNvGrpSpPr>
                <a:grpSpLocks/>
              </p:cNvGrpSpPr>
              <p:nvPr/>
            </p:nvGrpSpPr>
            <p:grpSpPr bwMode="auto">
              <a:xfrm>
                <a:off x="513829" y="4662116"/>
                <a:ext cx="385763" cy="495300"/>
                <a:chOff x="402" y="2493"/>
                <a:chExt cx="243" cy="312"/>
              </a:xfrm>
            </p:grpSpPr>
            <p:sp>
              <p:nvSpPr>
                <p:cNvPr id="120" name="Line 50">
                  <a:extLst>
                    <a:ext uri="{FF2B5EF4-FFF2-40B4-BE49-F238E27FC236}">
                      <a16:creationId xmlns:a16="http://schemas.microsoft.com/office/drawing/2014/main" id="{8FFF5198-D05F-F449-82DB-7DA055E86FA6}"/>
                    </a:ext>
                  </a:extLst>
                </p:cNvPr>
                <p:cNvSpPr>
                  <a:spLocks noChangeShapeType="1"/>
                </p:cNvSpPr>
                <p:nvPr/>
              </p:nvSpPr>
              <p:spPr bwMode="auto">
                <a:xfrm rot="-11547">
                  <a:off x="471" y="2587"/>
                  <a:ext cx="105" cy="0"/>
                </a:xfrm>
                <a:prstGeom prst="line">
                  <a:avLst/>
                </a:prstGeom>
                <a:noFill/>
                <a:ln w="28575">
                  <a:solidFill>
                    <a:schemeClr val="tx1"/>
                  </a:solidFill>
                  <a:round/>
                  <a:headEnd/>
                  <a:tailEnd type="triangle" w="med" len="med"/>
                </a:ln>
              </p:spPr>
              <p:txBody>
                <a:bodyPr wrap="none" anchor="ctr"/>
                <a:lstStyle/>
                <a:p>
                  <a:endParaRPr lang="en-US" sz="6600"/>
                </a:p>
              </p:txBody>
            </p:sp>
            <p:sp>
              <p:nvSpPr>
                <p:cNvPr id="121" name="Line 51">
                  <a:extLst>
                    <a:ext uri="{FF2B5EF4-FFF2-40B4-BE49-F238E27FC236}">
                      <a16:creationId xmlns:a16="http://schemas.microsoft.com/office/drawing/2014/main" id="{5B9BFFE3-D1D6-7541-9F33-DBECF313ECB1}"/>
                    </a:ext>
                  </a:extLst>
                </p:cNvPr>
                <p:cNvSpPr>
                  <a:spLocks noChangeShapeType="1"/>
                </p:cNvSpPr>
                <p:nvPr/>
              </p:nvSpPr>
              <p:spPr bwMode="auto">
                <a:xfrm rot="-11547">
                  <a:off x="437" y="2587"/>
                  <a:ext cx="208" cy="0"/>
                </a:xfrm>
                <a:prstGeom prst="line">
                  <a:avLst/>
                </a:prstGeom>
                <a:noFill/>
                <a:ln w="28575">
                  <a:solidFill>
                    <a:schemeClr val="tx1"/>
                  </a:solidFill>
                  <a:round/>
                  <a:headEnd/>
                  <a:tailEnd/>
                </a:ln>
              </p:spPr>
              <p:txBody>
                <a:bodyPr wrap="none" anchor="ctr"/>
                <a:lstStyle/>
                <a:p>
                  <a:endParaRPr lang="en-US" sz="6600"/>
                </a:p>
              </p:txBody>
            </p:sp>
            <p:sp>
              <p:nvSpPr>
                <p:cNvPr id="122" name="Line 52">
                  <a:extLst>
                    <a:ext uri="{FF2B5EF4-FFF2-40B4-BE49-F238E27FC236}">
                      <a16:creationId xmlns:a16="http://schemas.microsoft.com/office/drawing/2014/main" id="{7EE8C068-CE5B-2D40-904B-A7A9E8F0CF02}"/>
                    </a:ext>
                  </a:extLst>
                </p:cNvPr>
                <p:cNvSpPr>
                  <a:spLocks noChangeShapeType="1"/>
                </p:cNvSpPr>
                <p:nvPr/>
              </p:nvSpPr>
              <p:spPr bwMode="auto">
                <a:xfrm rot="-11547">
                  <a:off x="471" y="2649"/>
                  <a:ext cx="105" cy="0"/>
                </a:xfrm>
                <a:prstGeom prst="line">
                  <a:avLst/>
                </a:prstGeom>
                <a:noFill/>
                <a:ln w="28575">
                  <a:solidFill>
                    <a:schemeClr val="tx1"/>
                  </a:solidFill>
                  <a:round/>
                  <a:headEnd/>
                  <a:tailEnd type="triangle" w="med" len="med"/>
                </a:ln>
              </p:spPr>
              <p:txBody>
                <a:bodyPr wrap="none" anchor="ctr"/>
                <a:lstStyle/>
                <a:p>
                  <a:endParaRPr lang="en-US" sz="6600"/>
                </a:p>
              </p:txBody>
            </p:sp>
            <p:sp>
              <p:nvSpPr>
                <p:cNvPr id="123" name="Line 53">
                  <a:extLst>
                    <a:ext uri="{FF2B5EF4-FFF2-40B4-BE49-F238E27FC236}">
                      <a16:creationId xmlns:a16="http://schemas.microsoft.com/office/drawing/2014/main" id="{E705ACA9-235F-684D-8E0F-D44B517DAB40}"/>
                    </a:ext>
                  </a:extLst>
                </p:cNvPr>
                <p:cNvSpPr>
                  <a:spLocks noChangeShapeType="1"/>
                </p:cNvSpPr>
                <p:nvPr/>
              </p:nvSpPr>
              <p:spPr bwMode="auto">
                <a:xfrm rot="-11547">
                  <a:off x="437" y="2649"/>
                  <a:ext cx="208" cy="0"/>
                </a:xfrm>
                <a:prstGeom prst="line">
                  <a:avLst/>
                </a:prstGeom>
                <a:noFill/>
                <a:ln w="28575">
                  <a:solidFill>
                    <a:schemeClr val="tx1"/>
                  </a:solidFill>
                  <a:round/>
                  <a:headEnd/>
                  <a:tailEnd/>
                </a:ln>
              </p:spPr>
              <p:txBody>
                <a:bodyPr wrap="none" anchor="ctr"/>
                <a:lstStyle/>
                <a:p>
                  <a:endParaRPr lang="en-US" sz="6600"/>
                </a:p>
              </p:txBody>
            </p:sp>
            <p:sp>
              <p:nvSpPr>
                <p:cNvPr id="124" name="Oval 54">
                  <a:extLst>
                    <a:ext uri="{FF2B5EF4-FFF2-40B4-BE49-F238E27FC236}">
                      <a16:creationId xmlns:a16="http://schemas.microsoft.com/office/drawing/2014/main" id="{7CD39BCD-AAD4-9541-95AD-306CC280EB75}"/>
                    </a:ext>
                  </a:extLst>
                </p:cNvPr>
                <p:cNvSpPr>
                  <a:spLocks noChangeArrowheads="1"/>
                </p:cNvSpPr>
                <p:nvPr/>
              </p:nvSpPr>
              <p:spPr bwMode="auto">
                <a:xfrm flipH="1">
                  <a:off x="402" y="2493"/>
                  <a:ext cx="69" cy="312"/>
                </a:xfrm>
                <a:prstGeom prst="ellipse">
                  <a:avLst/>
                </a:prstGeom>
                <a:solidFill>
                  <a:srgbClr val="000099"/>
                </a:solidFill>
                <a:ln w="9525">
                  <a:solidFill>
                    <a:schemeClr val="tx1"/>
                  </a:solidFill>
                  <a:round/>
                  <a:headEnd/>
                  <a:tailEnd/>
                </a:ln>
              </p:spPr>
              <p:txBody>
                <a:bodyPr wrap="none" anchor="ctr"/>
                <a:lstStyle/>
                <a:p>
                  <a:endParaRPr lang="ja-JP" altLang="en-US" sz="6600"/>
                </a:p>
              </p:txBody>
            </p:sp>
          </p:grpSp>
          <p:grpSp>
            <p:nvGrpSpPr>
              <p:cNvPr id="84" name="Group 55">
                <a:extLst>
                  <a:ext uri="{FF2B5EF4-FFF2-40B4-BE49-F238E27FC236}">
                    <a16:creationId xmlns:a16="http://schemas.microsoft.com/office/drawing/2014/main" id="{243830D8-5893-4D4C-9E69-5F807CA42DED}"/>
                  </a:ext>
                </a:extLst>
              </p:cNvPr>
              <p:cNvGrpSpPr>
                <a:grpSpLocks/>
              </p:cNvGrpSpPr>
              <p:nvPr/>
            </p:nvGrpSpPr>
            <p:grpSpPr bwMode="auto">
              <a:xfrm>
                <a:off x="2339752" y="5525988"/>
                <a:ext cx="385762" cy="495300"/>
                <a:chOff x="1824" y="2929"/>
                <a:chExt cx="243" cy="312"/>
              </a:xfrm>
            </p:grpSpPr>
            <p:sp>
              <p:nvSpPr>
                <p:cNvPr id="115" name="Line 56">
                  <a:extLst>
                    <a:ext uri="{FF2B5EF4-FFF2-40B4-BE49-F238E27FC236}">
                      <a16:creationId xmlns:a16="http://schemas.microsoft.com/office/drawing/2014/main" id="{F2581F55-EC28-1D4B-8407-7B44F061DE11}"/>
                    </a:ext>
                  </a:extLst>
                </p:cNvPr>
                <p:cNvSpPr>
                  <a:spLocks noChangeShapeType="1"/>
                </p:cNvSpPr>
                <p:nvPr/>
              </p:nvSpPr>
              <p:spPr bwMode="auto">
                <a:xfrm rot="11547" flipH="1">
                  <a:off x="1893" y="3085"/>
                  <a:ext cx="105" cy="0"/>
                </a:xfrm>
                <a:prstGeom prst="line">
                  <a:avLst/>
                </a:prstGeom>
                <a:noFill/>
                <a:ln w="28575">
                  <a:solidFill>
                    <a:schemeClr val="tx1"/>
                  </a:solidFill>
                  <a:round/>
                  <a:headEnd/>
                  <a:tailEnd type="triangle" w="med" len="med"/>
                </a:ln>
              </p:spPr>
              <p:txBody>
                <a:bodyPr wrap="none" anchor="ctr"/>
                <a:lstStyle/>
                <a:p>
                  <a:endParaRPr lang="en-US" sz="6600"/>
                </a:p>
              </p:txBody>
            </p:sp>
            <p:sp>
              <p:nvSpPr>
                <p:cNvPr id="116" name="Line 57">
                  <a:extLst>
                    <a:ext uri="{FF2B5EF4-FFF2-40B4-BE49-F238E27FC236}">
                      <a16:creationId xmlns:a16="http://schemas.microsoft.com/office/drawing/2014/main" id="{11CCC972-461E-5441-A0FE-CF85D8F88407}"/>
                    </a:ext>
                  </a:extLst>
                </p:cNvPr>
                <p:cNvSpPr>
                  <a:spLocks noChangeShapeType="1"/>
                </p:cNvSpPr>
                <p:nvPr/>
              </p:nvSpPr>
              <p:spPr bwMode="auto">
                <a:xfrm rot="11547" flipH="1">
                  <a:off x="1824" y="3085"/>
                  <a:ext cx="209" cy="0"/>
                </a:xfrm>
                <a:prstGeom prst="line">
                  <a:avLst/>
                </a:prstGeom>
                <a:noFill/>
                <a:ln w="28575">
                  <a:solidFill>
                    <a:schemeClr val="tx1"/>
                  </a:solidFill>
                  <a:round/>
                  <a:headEnd/>
                  <a:tailEnd/>
                </a:ln>
              </p:spPr>
              <p:txBody>
                <a:bodyPr wrap="none" anchor="ctr"/>
                <a:lstStyle/>
                <a:p>
                  <a:endParaRPr lang="en-US" sz="6600"/>
                </a:p>
              </p:txBody>
            </p:sp>
            <p:sp>
              <p:nvSpPr>
                <p:cNvPr id="117" name="Line 58">
                  <a:extLst>
                    <a:ext uri="{FF2B5EF4-FFF2-40B4-BE49-F238E27FC236}">
                      <a16:creationId xmlns:a16="http://schemas.microsoft.com/office/drawing/2014/main" id="{8DF6BB4E-9832-244F-8DC2-F706112A6D08}"/>
                    </a:ext>
                  </a:extLst>
                </p:cNvPr>
                <p:cNvSpPr>
                  <a:spLocks noChangeShapeType="1"/>
                </p:cNvSpPr>
                <p:nvPr/>
              </p:nvSpPr>
              <p:spPr bwMode="auto">
                <a:xfrm rot="11547" flipH="1">
                  <a:off x="1893" y="3147"/>
                  <a:ext cx="105" cy="0"/>
                </a:xfrm>
                <a:prstGeom prst="line">
                  <a:avLst/>
                </a:prstGeom>
                <a:noFill/>
                <a:ln w="28575">
                  <a:solidFill>
                    <a:schemeClr val="tx1"/>
                  </a:solidFill>
                  <a:round/>
                  <a:headEnd/>
                  <a:tailEnd type="triangle" w="med" len="med"/>
                </a:ln>
              </p:spPr>
              <p:txBody>
                <a:bodyPr wrap="none" anchor="ctr"/>
                <a:lstStyle/>
                <a:p>
                  <a:endParaRPr lang="en-US" sz="6600"/>
                </a:p>
              </p:txBody>
            </p:sp>
            <p:sp>
              <p:nvSpPr>
                <p:cNvPr id="118" name="Line 59">
                  <a:extLst>
                    <a:ext uri="{FF2B5EF4-FFF2-40B4-BE49-F238E27FC236}">
                      <a16:creationId xmlns:a16="http://schemas.microsoft.com/office/drawing/2014/main" id="{EF02A728-1604-A742-B37C-8868CCF86C04}"/>
                    </a:ext>
                  </a:extLst>
                </p:cNvPr>
                <p:cNvSpPr>
                  <a:spLocks noChangeShapeType="1"/>
                </p:cNvSpPr>
                <p:nvPr/>
              </p:nvSpPr>
              <p:spPr bwMode="auto">
                <a:xfrm rot="11547" flipH="1">
                  <a:off x="1824" y="3147"/>
                  <a:ext cx="209" cy="0"/>
                </a:xfrm>
                <a:prstGeom prst="line">
                  <a:avLst/>
                </a:prstGeom>
                <a:noFill/>
                <a:ln w="28575">
                  <a:solidFill>
                    <a:schemeClr val="tx1"/>
                  </a:solidFill>
                  <a:round/>
                  <a:headEnd/>
                  <a:tailEnd/>
                </a:ln>
              </p:spPr>
              <p:txBody>
                <a:bodyPr wrap="none" anchor="ctr"/>
                <a:lstStyle/>
                <a:p>
                  <a:endParaRPr lang="en-US" sz="6600"/>
                </a:p>
              </p:txBody>
            </p:sp>
            <p:sp>
              <p:nvSpPr>
                <p:cNvPr id="119" name="Oval 60">
                  <a:extLst>
                    <a:ext uri="{FF2B5EF4-FFF2-40B4-BE49-F238E27FC236}">
                      <a16:creationId xmlns:a16="http://schemas.microsoft.com/office/drawing/2014/main" id="{664BD3ED-EB3C-6544-84F3-34C901BC0389}"/>
                    </a:ext>
                  </a:extLst>
                </p:cNvPr>
                <p:cNvSpPr>
                  <a:spLocks noChangeArrowheads="1"/>
                </p:cNvSpPr>
                <p:nvPr/>
              </p:nvSpPr>
              <p:spPr bwMode="auto">
                <a:xfrm flipH="1">
                  <a:off x="1998" y="2929"/>
                  <a:ext cx="69" cy="312"/>
                </a:xfrm>
                <a:prstGeom prst="ellipse">
                  <a:avLst/>
                </a:prstGeom>
                <a:solidFill>
                  <a:srgbClr val="000099"/>
                </a:solidFill>
                <a:ln w="9525">
                  <a:solidFill>
                    <a:schemeClr val="tx1"/>
                  </a:solidFill>
                  <a:round/>
                  <a:headEnd/>
                  <a:tailEnd/>
                </a:ln>
              </p:spPr>
              <p:txBody>
                <a:bodyPr wrap="none" anchor="ctr"/>
                <a:lstStyle/>
                <a:p>
                  <a:endParaRPr lang="ja-JP" altLang="en-US" sz="6600"/>
                </a:p>
              </p:txBody>
            </p:sp>
          </p:grpSp>
          <p:sp>
            <p:nvSpPr>
              <p:cNvPr id="85" name="Line 62">
                <a:extLst>
                  <a:ext uri="{FF2B5EF4-FFF2-40B4-BE49-F238E27FC236}">
                    <a16:creationId xmlns:a16="http://schemas.microsoft.com/office/drawing/2014/main" id="{670D5720-B299-7F4F-8D32-4192E376B1E6}"/>
                  </a:ext>
                </a:extLst>
              </p:cNvPr>
              <p:cNvSpPr>
                <a:spLocks noChangeAspect="1" noChangeShapeType="1"/>
              </p:cNvSpPr>
              <p:nvPr/>
            </p:nvSpPr>
            <p:spPr bwMode="auto">
              <a:xfrm rot="-11547">
                <a:off x="1907774" y="5609488"/>
                <a:ext cx="792019" cy="0"/>
              </a:xfrm>
              <a:prstGeom prst="line">
                <a:avLst/>
              </a:prstGeom>
              <a:noFill/>
              <a:ln w="28575">
                <a:solidFill>
                  <a:srgbClr val="009900"/>
                </a:solidFill>
                <a:round/>
                <a:headEnd/>
                <a:tailEnd/>
              </a:ln>
            </p:spPr>
            <p:txBody>
              <a:bodyPr wrap="none" anchor="ctr"/>
              <a:lstStyle/>
              <a:p>
                <a:endParaRPr lang="en-US" sz="6600"/>
              </a:p>
            </p:txBody>
          </p:sp>
          <p:sp>
            <p:nvSpPr>
              <p:cNvPr id="86" name="Line 63">
                <a:extLst>
                  <a:ext uri="{FF2B5EF4-FFF2-40B4-BE49-F238E27FC236}">
                    <a16:creationId xmlns:a16="http://schemas.microsoft.com/office/drawing/2014/main" id="{C052EFA9-E9BD-9F43-9C17-88687B77244E}"/>
                  </a:ext>
                </a:extLst>
              </p:cNvPr>
              <p:cNvSpPr>
                <a:spLocks noChangeShapeType="1"/>
              </p:cNvSpPr>
              <p:nvPr/>
            </p:nvSpPr>
            <p:spPr bwMode="auto">
              <a:xfrm rot="11547" flipH="1">
                <a:off x="2252495" y="5609853"/>
                <a:ext cx="166688" cy="0"/>
              </a:xfrm>
              <a:prstGeom prst="line">
                <a:avLst/>
              </a:prstGeom>
              <a:noFill/>
              <a:ln w="28575">
                <a:solidFill>
                  <a:srgbClr val="99CC00"/>
                </a:solidFill>
                <a:round/>
                <a:headEnd/>
                <a:tailEnd type="triangle" w="med" len="med"/>
              </a:ln>
            </p:spPr>
            <p:txBody>
              <a:bodyPr wrap="none" anchor="ctr"/>
              <a:lstStyle/>
              <a:p>
                <a:endParaRPr lang="en-US" sz="6600"/>
              </a:p>
            </p:txBody>
          </p:sp>
          <p:sp>
            <p:nvSpPr>
              <p:cNvPr id="87" name="Line 64">
                <a:extLst>
                  <a:ext uri="{FF2B5EF4-FFF2-40B4-BE49-F238E27FC236}">
                    <a16:creationId xmlns:a16="http://schemas.microsoft.com/office/drawing/2014/main" id="{BEAE04FE-C1B4-1E47-9976-CCC61F895945}"/>
                  </a:ext>
                </a:extLst>
              </p:cNvPr>
              <p:cNvSpPr>
                <a:spLocks noChangeShapeType="1"/>
              </p:cNvSpPr>
              <p:nvPr/>
            </p:nvSpPr>
            <p:spPr bwMode="auto">
              <a:xfrm flipH="1">
                <a:off x="1691679" y="5622553"/>
                <a:ext cx="175053" cy="470743"/>
              </a:xfrm>
              <a:prstGeom prst="line">
                <a:avLst/>
              </a:prstGeom>
              <a:noFill/>
              <a:ln w="28575">
                <a:solidFill>
                  <a:srgbClr val="808000"/>
                </a:solidFill>
                <a:round/>
                <a:headEnd/>
                <a:tailEnd/>
              </a:ln>
            </p:spPr>
            <p:txBody>
              <a:bodyPr/>
              <a:lstStyle/>
              <a:p>
                <a:endParaRPr lang="en-US" sz="6600"/>
              </a:p>
            </p:txBody>
          </p:sp>
          <p:sp>
            <p:nvSpPr>
              <p:cNvPr id="88" name="Text Box 65">
                <a:extLst>
                  <a:ext uri="{FF2B5EF4-FFF2-40B4-BE49-F238E27FC236}">
                    <a16:creationId xmlns:a16="http://schemas.microsoft.com/office/drawing/2014/main" id="{DB7DE82F-F1E8-654B-ABB9-82D359CBF13B}"/>
                  </a:ext>
                </a:extLst>
              </p:cNvPr>
              <p:cNvSpPr txBox="1">
                <a:spLocks noChangeArrowheads="1"/>
              </p:cNvSpPr>
              <p:nvPr/>
            </p:nvSpPr>
            <p:spPr bwMode="auto">
              <a:xfrm>
                <a:off x="1176170" y="4663703"/>
                <a:ext cx="184731" cy="1107996"/>
              </a:xfrm>
              <a:prstGeom prst="rect">
                <a:avLst/>
              </a:prstGeom>
              <a:noFill/>
              <a:ln w="9525">
                <a:noFill/>
                <a:miter lim="800000"/>
                <a:headEnd/>
                <a:tailEnd/>
              </a:ln>
            </p:spPr>
            <p:txBody>
              <a:bodyPr wrap="none">
                <a:spAutoFit/>
              </a:bodyPr>
              <a:lstStyle/>
              <a:p>
                <a:endParaRPr lang="ja-JP" altLang="en-US" sz="6600">
                  <a:latin typeface="Tahoma" pitchFamily="-107" charset="0"/>
                </a:endParaRPr>
              </a:p>
            </p:txBody>
          </p:sp>
          <p:sp>
            <p:nvSpPr>
              <p:cNvPr id="89" name="Freeform 66">
                <a:extLst>
                  <a:ext uri="{FF2B5EF4-FFF2-40B4-BE49-F238E27FC236}">
                    <a16:creationId xmlns:a16="http://schemas.microsoft.com/office/drawing/2014/main" id="{3A92CB78-B235-B949-99A7-8F3AA9CE5DBE}"/>
                  </a:ext>
                </a:extLst>
              </p:cNvPr>
              <p:cNvSpPr>
                <a:spLocks noChangeAspect="1"/>
              </p:cNvSpPr>
              <p:nvPr/>
            </p:nvSpPr>
            <p:spPr bwMode="auto">
              <a:xfrm rot="-8114256" flipH="1" flipV="1">
                <a:off x="1304758" y="5058991"/>
                <a:ext cx="122237" cy="92075"/>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ja-JP" altLang="en-US" sz="6600"/>
              </a:p>
            </p:txBody>
          </p:sp>
          <p:sp>
            <p:nvSpPr>
              <p:cNvPr id="90" name="Freeform 67">
                <a:extLst>
                  <a:ext uri="{FF2B5EF4-FFF2-40B4-BE49-F238E27FC236}">
                    <a16:creationId xmlns:a16="http://schemas.microsoft.com/office/drawing/2014/main" id="{069C9737-AC56-7D46-B7E3-523527A4862C}"/>
                  </a:ext>
                </a:extLst>
              </p:cNvPr>
              <p:cNvSpPr>
                <a:spLocks noChangeAspect="1"/>
              </p:cNvSpPr>
              <p:nvPr/>
            </p:nvSpPr>
            <p:spPr bwMode="auto">
              <a:xfrm rot="-8114256" flipH="1" flipV="1">
                <a:off x="1387308" y="5130428"/>
                <a:ext cx="120650" cy="93663"/>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ja-JP" altLang="en-US" sz="6600"/>
              </a:p>
            </p:txBody>
          </p:sp>
          <p:sp>
            <p:nvSpPr>
              <p:cNvPr id="91" name="Freeform 68">
                <a:extLst>
                  <a:ext uri="{FF2B5EF4-FFF2-40B4-BE49-F238E27FC236}">
                    <a16:creationId xmlns:a16="http://schemas.microsoft.com/office/drawing/2014/main" id="{8590F1C9-A1DA-254A-B55C-F5CC9DE69760}"/>
                  </a:ext>
                </a:extLst>
              </p:cNvPr>
              <p:cNvSpPr>
                <a:spLocks noChangeAspect="1"/>
              </p:cNvSpPr>
              <p:nvPr/>
            </p:nvSpPr>
            <p:spPr bwMode="auto">
              <a:xfrm rot="-8114256" flipH="1" flipV="1">
                <a:off x="1469858" y="5201866"/>
                <a:ext cx="120650" cy="9366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ja-JP" altLang="en-US" sz="6600"/>
              </a:p>
            </p:txBody>
          </p:sp>
          <p:sp>
            <p:nvSpPr>
              <p:cNvPr id="92" name="Freeform 69">
                <a:extLst>
                  <a:ext uri="{FF2B5EF4-FFF2-40B4-BE49-F238E27FC236}">
                    <a16:creationId xmlns:a16="http://schemas.microsoft.com/office/drawing/2014/main" id="{D6A94C57-4A54-DC4C-B5D0-FC48B13652CB}"/>
                  </a:ext>
                </a:extLst>
              </p:cNvPr>
              <p:cNvSpPr>
                <a:spLocks noChangeAspect="1"/>
              </p:cNvSpPr>
              <p:nvPr/>
            </p:nvSpPr>
            <p:spPr bwMode="auto">
              <a:xfrm rot="-8114256" flipH="1" flipV="1">
                <a:off x="1550820" y="5274891"/>
                <a:ext cx="120650" cy="9366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ja-JP" altLang="en-US" sz="6600"/>
              </a:p>
            </p:txBody>
          </p:sp>
          <p:sp>
            <p:nvSpPr>
              <p:cNvPr id="93" name="Freeform 70">
                <a:extLst>
                  <a:ext uri="{FF2B5EF4-FFF2-40B4-BE49-F238E27FC236}">
                    <a16:creationId xmlns:a16="http://schemas.microsoft.com/office/drawing/2014/main" id="{10ECFF1E-2769-8942-930B-50EFD27C3E06}"/>
                  </a:ext>
                </a:extLst>
              </p:cNvPr>
              <p:cNvSpPr>
                <a:spLocks noChangeAspect="1"/>
              </p:cNvSpPr>
              <p:nvPr/>
            </p:nvSpPr>
            <p:spPr bwMode="auto">
              <a:xfrm rot="-8114256" flipH="1" flipV="1">
                <a:off x="1631783" y="5344741"/>
                <a:ext cx="122237" cy="9366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ja-JP" altLang="en-US" sz="6600"/>
              </a:p>
            </p:txBody>
          </p:sp>
          <p:sp>
            <p:nvSpPr>
              <p:cNvPr id="94" name="Freeform 71">
                <a:extLst>
                  <a:ext uri="{FF2B5EF4-FFF2-40B4-BE49-F238E27FC236}">
                    <a16:creationId xmlns:a16="http://schemas.microsoft.com/office/drawing/2014/main" id="{0421880D-CE38-5743-8D3B-59ECAE783453}"/>
                  </a:ext>
                </a:extLst>
              </p:cNvPr>
              <p:cNvSpPr>
                <a:spLocks noChangeAspect="1"/>
              </p:cNvSpPr>
              <p:nvPr/>
            </p:nvSpPr>
            <p:spPr bwMode="auto">
              <a:xfrm rot="-8114256" flipH="1" flipV="1">
                <a:off x="1714333" y="5419353"/>
                <a:ext cx="120650" cy="92075"/>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ja-JP" altLang="en-US" sz="6600"/>
              </a:p>
            </p:txBody>
          </p:sp>
          <p:sp>
            <p:nvSpPr>
              <p:cNvPr id="95" name="Freeform 72">
                <a:extLst>
                  <a:ext uri="{FF2B5EF4-FFF2-40B4-BE49-F238E27FC236}">
                    <a16:creationId xmlns:a16="http://schemas.microsoft.com/office/drawing/2014/main" id="{FC6CA927-798F-234F-A17B-345C7CBA870A}"/>
                  </a:ext>
                </a:extLst>
              </p:cNvPr>
              <p:cNvSpPr>
                <a:spLocks noChangeAspect="1"/>
              </p:cNvSpPr>
              <p:nvPr/>
            </p:nvSpPr>
            <p:spPr bwMode="auto">
              <a:xfrm rot="-8114256" flipH="1" flipV="1">
                <a:off x="1796883" y="5490791"/>
                <a:ext cx="120650" cy="92075"/>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009900"/>
                </a:solidFill>
                <a:round/>
                <a:headEnd/>
                <a:tailEnd/>
              </a:ln>
            </p:spPr>
            <p:txBody>
              <a:bodyPr wrap="none" anchor="ctr"/>
              <a:lstStyle/>
              <a:p>
                <a:endParaRPr lang="ja-JP" altLang="en-US" sz="6600"/>
              </a:p>
            </p:txBody>
          </p:sp>
          <p:sp>
            <p:nvSpPr>
              <p:cNvPr id="96" name="Line 74">
                <a:extLst>
                  <a:ext uri="{FF2B5EF4-FFF2-40B4-BE49-F238E27FC236}">
                    <a16:creationId xmlns:a16="http://schemas.microsoft.com/office/drawing/2014/main" id="{61E53D07-0094-F540-800F-E1F6D78B5254}"/>
                  </a:ext>
                </a:extLst>
              </p:cNvPr>
              <p:cNvSpPr>
                <a:spLocks noChangeAspect="1" noChangeShapeType="1"/>
              </p:cNvSpPr>
              <p:nvPr/>
            </p:nvSpPr>
            <p:spPr bwMode="auto">
              <a:xfrm rot="-11547">
                <a:off x="899651" y="5102394"/>
                <a:ext cx="386055" cy="0"/>
              </a:xfrm>
              <a:prstGeom prst="line">
                <a:avLst/>
              </a:prstGeom>
              <a:noFill/>
              <a:ln w="28575">
                <a:solidFill>
                  <a:srgbClr val="009900"/>
                </a:solidFill>
                <a:round/>
                <a:headEnd/>
                <a:tailEnd/>
              </a:ln>
            </p:spPr>
            <p:txBody>
              <a:bodyPr wrap="none" anchor="ctr"/>
              <a:lstStyle/>
              <a:p>
                <a:endParaRPr lang="en-US" sz="6600"/>
              </a:p>
            </p:txBody>
          </p:sp>
          <p:grpSp>
            <p:nvGrpSpPr>
              <p:cNvPr id="97" name="Group 85">
                <a:extLst>
                  <a:ext uri="{FF2B5EF4-FFF2-40B4-BE49-F238E27FC236}">
                    <a16:creationId xmlns:a16="http://schemas.microsoft.com/office/drawing/2014/main" id="{9BB28D9A-72B6-8E4D-B047-AB3507338C06}"/>
                  </a:ext>
                </a:extLst>
              </p:cNvPr>
              <p:cNvGrpSpPr>
                <a:grpSpLocks/>
              </p:cNvGrpSpPr>
              <p:nvPr/>
            </p:nvGrpSpPr>
            <p:grpSpPr bwMode="auto">
              <a:xfrm rot="-1800000">
                <a:off x="1255174" y="6058107"/>
                <a:ext cx="630123" cy="727069"/>
                <a:chOff x="818" y="3444"/>
                <a:chExt cx="549" cy="706"/>
              </a:xfrm>
            </p:grpSpPr>
            <p:sp>
              <p:nvSpPr>
                <p:cNvPr id="108" name="Line 86">
                  <a:extLst>
                    <a:ext uri="{FF2B5EF4-FFF2-40B4-BE49-F238E27FC236}">
                      <a16:creationId xmlns:a16="http://schemas.microsoft.com/office/drawing/2014/main" id="{E651A3C5-C42A-8C44-BD34-A13D49D7BDE9}"/>
                    </a:ext>
                  </a:extLst>
                </p:cNvPr>
                <p:cNvSpPr>
                  <a:spLocks noChangeAspect="1" noChangeShapeType="1"/>
                </p:cNvSpPr>
                <p:nvPr/>
              </p:nvSpPr>
              <p:spPr bwMode="auto">
                <a:xfrm rot="12836131" flipV="1">
                  <a:off x="818" y="3444"/>
                  <a:ext cx="283" cy="706"/>
                </a:xfrm>
                <a:prstGeom prst="line">
                  <a:avLst/>
                </a:prstGeom>
                <a:noFill/>
                <a:ln w="12700">
                  <a:solidFill>
                    <a:schemeClr val="tx1"/>
                  </a:solidFill>
                  <a:round/>
                  <a:headEnd/>
                  <a:tailEnd type="triangle" w="med" len="med"/>
                </a:ln>
              </p:spPr>
              <p:txBody>
                <a:bodyPr/>
                <a:lstStyle/>
                <a:p>
                  <a:endParaRPr lang="en-US" sz="6600"/>
                </a:p>
              </p:txBody>
            </p:sp>
            <p:sp>
              <p:nvSpPr>
                <p:cNvPr id="109" name="Line 87">
                  <a:extLst>
                    <a:ext uri="{FF2B5EF4-FFF2-40B4-BE49-F238E27FC236}">
                      <a16:creationId xmlns:a16="http://schemas.microsoft.com/office/drawing/2014/main" id="{E0875B73-8D47-F143-A746-968605EF68F3}"/>
                    </a:ext>
                  </a:extLst>
                </p:cNvPr>
                <p:cNvSpPr>
                  <a:spLocks noChangeAspect="1" noChangeShapeType="1"/>
                </p:cNvSpPr>
                <p:nvPr/>
              </p:nvSpPr>
              <p:spPr bwMode="auto">
                <a:xfrm rot="12836131" flipV="1">
                  <a:off x="987" y="3495"/>
                  <a:ext cx="141" cy="565"/>
                </a:xfrm>
                <a:prstGeom prst="line">
                  <a:avLst/>
                </a:prstGeom>
                <a:noFill/>
                <a:ln w="9525">
                  <a:solidFill>
                    <a:schemeClr val="tx1"/>
                  </a:solidFill>
                  <a:round/>
                  <a:headEnd/>
                  <a:tailEnd type="triangle" w="med" len="med"/>
                </a:ln>
              </p:spPr>
              <p:txBody>
                <a:bodyPr/>
                <a:lstStyle/>
                <a:p>
                  <a:endParaRPr lang="en-US" sz="6600"/>
                </a:p>
              </p:txBody>
            </p:sp>
            <p:sp>
              <p:nvSpPr>
                <p:cNvPr id="110" name="Line 88">
                  <a:extLst>
                    <a:ext uri="{FF2B5EF4-FFF2-40B4-BE49-F238E27FC236}">
                      <a16:creationId xmlns:a16="http://schemas.microsoft.com/office/drawing/2014/main" id="{FC3DFAC9-F2E0-D942-8099-587BC9FB8B6E}"/>
                    </a:ext>
                  </a:extLst>
                </p:cNvPr>
                <p:cNvSpPr>
                  <a:spLocks noChangeAspect="1" noChangeShapeType="1"/>
                </p:cNvSpPr>
                <p:nvPr/>
              </p:nvSpPr>
              <p:spPr bwMode="auto">
                <a:xfrm rot="12836131" flipV="1">
                  <a:off x="1023" y="3507"/>
                  <a:ext cx="188" cy="282"/>
                </a:xfrm>
                <a:prstGeom prst="line">
                  <a:avLst/>
                </a:prstGeom>
                <a:noFill/>
                <a:ln w="9525">
                  <a:solidFill>
                    <a:schemeClr val="tx1"/>
                  </a:solidFill>
                  <a:round/>
                  <a:headEnd/>
                  <a:tailEnd type="triangle" w="med" len="med"/>
                </a:ln>
              </p:spPr>
              <p:txBody>
                <a:bodyPr/>
                <a:lstStyle/>
                <a:p>
                  <a:endParaRPr lang="en-US" sz="6600"/>
                </a:p>
              </p:txBody>
            </p:sp>
            <p:sp>
              <p:nvSpPr>
                <p:cNvPr id="111" name="Line 89">
                  <a:extLst>
                    <a:ext uri="{FF2B5EF4-FFF2-40B4-BE49-F238E27FC236}">
                      <a16:creationId xmlns:a16="http://schemas.microsoft.com/office/drawing/2014/main" id="{9887DF7E-AF7D-C84F-AC74-46794F7CE489}"/>
                    </a:ext>
                  </a:extLst>
                </p:cNvPr>
                <p:cNvSpPr>
                  <a:spLocks noChangeAspect="1" noChangeShapeType="1"/>
                </p:cNvSpPr>
                <p:nvPr/>
              </p:nvSpPr>
              <p:spPr bwMode="auto">
                <a:xfrm rot="12836131" flipV="1">
                  <a:off x="950" y="3484"/>
                  <a:ext cx="282" cy="236"/>
                </a:xfrm>
                <a:prstGeom prst="line">
                  <a:avLst/>
                </a:prstGeom>
                <a:noFill/>
                <a:ln w="9525">
                  <a:solidFill>
                    <a:schemeClr val="tx1"/>
                  </a:solidFill>
                  <a:round/>
                  <a:headEnd/>
                  <a:tailEnd type="triangle" w="med" len="med"/>
                </a:ln>
              </p:spPr>
              <p:txBody>
                <a:bodyPr/>
                <a:lstStyle/>
                <a:p>
                  <a:endParaRPr lang="en-US" sz="6600"/>
                </a:p>
              </p:txBody>
            </p:sp>
            <p:sp>
              <p:nvSpPr>
                <p:cNvPr id="112" name="Line 90">
                  <a:extLst>
                    <a:ext uri="{FF2B5EF4-FFF2-40B4-BE49-F238E27FC236}">
                      <a16:creationId xmlns:a16="http://schemas.microsoft.com/office/drawing/2014/main" id="{0A2853E4-C86B-C048-AEE8-1A1B31DB6BED}"/>
                    </a:ext>
                  </a:extLst>
                </p:cNvPr>
                <p:cNvSpPr>
                  <a:spLocks noChangeAspect="1" noChangeShapeType="1"/>
                </p:cNvSpPr>
                <p:nvPr/>
              </p:nvSpPr>
              <p:spPr bwMode="auto">
                <a:xfrm rot="12836131" flipV="1">
                  <a:off x="1126" y="3585"/>
                  <a:ext cx="47" cy="283"/>
                </a:xfrm>
                <a:prstGeom prst="line">
                  <a:avLst/>
                </a:prstGeom>
                <a:noFill/>
                <a:ln w="9525">
                  <a:solidFill>
                    <a:schemeClr val="tx1"/>
                  </a:solidFill>
                  <a:round/>
                  <a:headEnd/>
                  <a:tailEnd type="triangle" w="med" len="med"/>
                </a:ln>
              </p:spPr>
              <p:txBody>
                <a:bodyPr/>
                <a:lstStyle/>
                <a:p>
                  <a:endParaRPr lang="en-US" sz="6600"/>
                </a:p>
              </p:txBody>
            </p:sp>
            <p:sp>
              <p:nvSpPr>
                <p:cNvPr id="113" name="Line 91">
                  <a:extLst>
                    <a:ext uri="{FF2B5EF4-FFF2-40B4-BE49-F238E27FC236}">
                      <a16:creationId xmlns:a16="http://schemas.microsoft.com/office/drawing/2014/main" id="{F2542AE8-0032-A549-BD5B-33AEABE7C8DE}"/>
                    </a:ext>
                  </a:extLst>
                </p:cNvPr>
                <p:cNvSpPr>
                  <a:spLocks noChangeAspect="1" noChangeShapeType="1"/>
                </p:cNvSpPr>
                <p:nvPr/>
              </p:nvSpPr>
              <p:spPr bwMode="auto">
                <a:xfrm flipH="1">
                  <a:off x="1073" y="3628"/>
                  <a:ext cx="188" cy="330"/>
                </a:xfrm>
                <a:prstGeom prst="line">
                  <a:avLst/>
                </a:prstGeom>
                <a:noFill/>
                <a:ln w="9525">
                  <a:solidFill>
                    <a:schemeClr val="tx1"/>
                  </a:solidFill>
                  <a:round/>
                  <a:headEnd/>
                  <a:tailEnd type="triangle" w="med" len="med"/>
                </a:ln>
              </p:spPr>
              <p:txBody>
                <a:bodyPr/>
                <a:lstStyle/>
                <a:p>
                  <a:endParaRPr lang="en-US" sz="6600"/>
                </a:p>
              </p:txBody>
            </p:sp>
            <p:sp>
              <p:nvSpPr>
                <p:cNvPr id="114" name="Oval 92">
                  <a:extLst>
                    <a:ext uri="{FF2B5EF4-FFF2-40B4-BE49-F238E27FC236}">
                      <a16:creationId xmlns:a16="http://schemas.microsoft.com/office/drawing/2014/main" id="{832F0E20-0875-3C42-BB70-945157E0EBE9}"/>
                    </a:ext>
                  </a:extLst>
                </p:cNvPr>
                <p:cNvSpPr>
                  <a:spLocks noChangeAspect="1" noChangeArrowheads="1"/>
                </p:cNvSpPr>
                <p:nvPr/>
              </p:nvSpPr>
              <p:spPr bwMode="auto">
                <a:xfrm flipH="1">
                  <a:off x="1175" y="3526"/>
                  <a:ext cx="192" cy="192"/>
                </a:xfrm>
                <a:prstGeom prst="ellipse">
                  <a:avLst/>
                </a:prstGeom>
                <a:solidFill>
                  <a:srgbClr val="FF0000"/>
                </a:solidFill>
                <a:ln w="9525">
                  <a:noFill/>
                  <a:round/>
                  <a:headEnd/>
                  <a:tailEnd/>
                </a:ln>
              </p:spPr>
              <p:txBody>
                <a:bodyPr wrap="none" anchor="ctr"/>
                <a:lstStyle/>
                <a:p>
                  <a:endParaRPr lang="ja-JP" altLang="en-US" sz="6600"/>
                </a:p>
              </p:txBody>
            </p:sp>
          </p:grpSp>
          <p:grpSp>
            <p:nvGrpSpPr>
              <p:cNvPr id="98" name="Group 93">
                <a:extLst>
                  <a:ext uri="{FF2B5EF4-FFF2-40B4-BE49-F238E27FC236}">
                    <a16:creationId xmlns:a16="http://schemas.microsoft.com/office/drawing/2014/main" id="{E7BA0CBB-FB6F-6641-8C7A-8527971A1C5F}"/>
                  </a:ext>
                </a:extLst>
              </p:cNvPr>
              <p:cNvGrpSpPr>
                <a:grpSpLocks/>
              </p:cNvGrpSpPr>
              <p:nvPr/>
            </p:nvGrpSpPr>
            <p:grpSpPr bwMode="auto">
              <a:xfrm>
                <a:off x="1475656" y="3448463"/>
                <a:ext cx="581917" cy="988649"/>
                <a:chOff x="1737" y="1104"/>
                <a:chExt cx="507" cy="960"/>
              </a:xfrm>
            </p:grpSpPr>
            <p:sp>
              <p:nvSpPr>
                <p:cNvPr id="101" name="Line 94">
                  <a:extLst>
                    <a:ext uri="{FF2B5EF4-FFF2-40B4-BE49-F238E27FC236}">
                      <a16:creationId xmlns:a16="http://schemas.microsoft.com/office/drawing/2014/main" id="{E5E22D7D-7708-D34D-8053-858D8D9B8BDC}"/>
                    </a:ext>
                  </a:extLst>
                </p:cNvPr>
                <p:cNvSpPr>
                  <a:spLocks noChangeShapeType="1"/>
                </p:cNvSpPr>
                <p:nvPr/>
              </p:nvSpPr>
              <p:spPr bwMode="auto">
                <a:xfrm flipV="1">
                  <a:off x="1821" y="1386"/>
                  <a:ext cx="0" cy="518"/>
                </a:xfrm>
                <a:prstGeom prst="line">
                  <a:avLst/>
                </a:prstGeom>
                <a:noFill/>
                <a:ln w="9525">
                  <a:solidFill>
                    <a:schemeClr val="tx1"/>
                  </a:solidFill>
                  <a:round/>
                  <a:headEnd/>
                  <a:tailEnd type="triangle" w="med" len="med"/>
                </a:ln>
              </p:spPr>
              <p:txBody>
                <a:bodyPr/>
                <a:lstStyle/>
                <a:p>
                  <a:endParaRPr lang="en-US" sz="6600"/>
                </a:p>
              </p:txBody>
            </p:sp>
            <p:sp>
              <p:nvSpPr>
                <p:cNvPr id="102" name="Line 95">
                  <a:extLst>
                    <a:ext uri="{FF2B5EF4-FFF2-40B4-BE49-F238E27FC236}">
                      <a16:creationId xmlns:a16="http://schemas.microsoft.com/office/drawing/2014/main" id="{3FAE4CF5-859F-C14E-A7E4-98C695348BD1}"/>
                    </a:ext>
                  </a:extLst>
                </p:cNvPr>
                <p:cNvSpPr>
                  <a:spLocks noChangeShapeType="1"/>
                </p:cNvSpPr>
                <p:nvPr/>
              </p:nvSpPr>
              <p:spPr bwMode="auto">
                <a:xfrm flipV="1">
                  <a:off x="1821" y="1776"/>
                  <a:ext cx="339" cy="175"/>
                </a:xfrm>
                <a:prstGeom prst="line">
                  <a:avLst/>
                </a:prstGeom>
                <a:noFill/>
                <a:ln w="9525">
                  <a:solidFill>
                    <a:schemeClr val="tx1"/>
                  </a:solidFill>
                  <a:round/>
                  <a:headEnd/>
                  <a:tailEnd type="triangle" w="med" len="med"/>
                </a:ln>
              </p:spPr>
              <p:txBody>
                <a:bodyPr/>
                <a:lstStyle/>
                <a:p>
                  <a:endParaRPr lang="en-US" sz="6600"/>
                </a:p>
              </p:txBody>
            </p:sp>
            <p:sp>
              <p:nvSpPr>
                <p:cNvPr id="103" name="Line 96">
                  <a:extLst>
                    <a:ext uri="{FF2B5EF4-FFF2-40B4-BE49-F238E27FC236}">
                      <a16:creationId xmlns:a16="http://schemas.microsoft.com/office/drawing/2014/main" id="{0DEF1525-A260-E848-8CB0-71177647A795}"/>
                    </a:ext>
                  </a:extLst>
                </p:cNvPr>
                <p:cNvSpPr>
                  <a:spLocks noChangeAspect="1" noChangeShapeType="1"/>
                </p:cNvSpPr>
                <p:nvPr/>
              </p:nvSpPr>
              <p:spPr bwMode="auto">
                <a:xfrm flipV="1">
                  <a:off x="1821" y="1104"/>
                  <a:ext cx="423" cy="847"/>
                </a:xfrm>
                <a:prstGeom prst="line">
                  <a:avLst/>
                </a:prstGeom>
                <a:noFill/>
                <a:ln w="12700">
                  <a:solidFill>
                    <a:schemeClr val="tx1"/>
                  </a:solidFill>
                  <a:round/>
                  <a:headEnd/>
                  <a:tailEnd type="triangle" w="med" len="med"/>
                </a:ln>
              </p:spPr>
              <p:txBody>
                <a:bodyPr/>
                <a:lstStyle/>
                <a:p>
                  <a:endParaRPr lang="en-US" sz="6600"/>
                </a:p>
              </p:txBody>
            </p:sp>
            <p:sp>
              <p:nvSpPr>
                <p:cNvPr id="104" name="Line 97">
                  <a:extLst>
                    <a:ext uri="{FF2B5EF4-FFF2-40B4-BE49-F238E27FC236}">
                      <a16:creationId xmlns:a16="http://schemas.microsoft.com/office/drawing/2014/main" id="{6E6AE8F3-9B65-BB42-B0DA-6D1976F62A96}"/>
                    </a:ext>
                  </a:extLst>
                </p:cNvPr>
                <p:cNvSpPr>
                  <a:spLocks noChangeAspect="1" noChangeShapeType="1"/>
                </p:cNvSpPr>
                <p:nvPr/>
              </p:nvSpPr>
              <p:spPr bwMode="auto">
                <a:xfrm flipV="1">
                  <a:off x="1821" y="1386"/>
                  <a:ext cx="141" cy="565"/>
                </a:xfrm>
                <a:prstGeom prst="line">
                  <a:avLst/>
                </a:prstGeom>
                <a:noFill/>
                <a:ln w="9525">
                  <a:solidFill>
                    <a:schemeClr val="tx1"/>
                  </a:solidFill>
                  <a:round/>
                  <a:headEnd/>
                  <a:tailEnd type="triangle" w="med" len="med"/>
                </a:ln>
              </p:spPr>
              <p:txBody>
                <a:bodyPr/>
                <a:lstStyle/>
                <a:p>
                  <a:endParaRPr lang="en-US" sz="6600"/>
                </a:p>
              </p:txBody>
            </p:sp>
            <p:sp>
              <p:nvSpPr>
                <p:cNvPr id="105" name="Line 98">
                  <a:extLst>
                    <a:ext uri="{FF2B5EF4-FFF2-40B4-BE49-F238E27FC236}">
                      <a16:creationId xmlns:a16="http://schemas.microsoft.com/office/drawing/2014/main" id="{6AE7060D-78ED-FC4B-9923-C9E325B824B7}"/>
                    </a:ext>
                  </a:extLst>
                </p:cNvPr>
                <p:cNvSpPr>
                  <a:spLocks noChangeAspect="1" noChangeShapeType="1"/>
                </p:cNvSpPr>
                <p:nvPr/>
              </p:nvSpPr>
              <p:spPr bwMode="auto">
                <a:xfrm flipV="1">
                  <a:off x="1821" y="1669"/>
                  <a:ext cx="188" cy="282"/>
                </a:xfrm>
                <a:prstGeom prst="line">
                  <a:avLst/>
                </a:prstGeom>
                <a:noFill/>
                <a:ln w="9525">
                  <a:solidFill>
                    <a:schemeClr val="tx1"/>
                  </a:solidFill>
                  <a:round/>
                  <a:headEnd/>
                  <a:tailEnd type="triangle" w="med" len="med"/>
                </a:ln>
              </p:spPr>
              <p:txBody>
                <a:bodyPr/>
                <a:lstStyle/>
                <a:p>
                  <a:endParaRPr lang="en-US" sz="6600"/>
                </a:p>
              </p:txBody>
            </p:sp>
            <p:sp>
              <p:nvSpPr>
                <p:cNvPr id="106" name="Line 99">
                  <a:extLst>
                    <a:ext uri="{FF2B5EF4-FFF2-40B4-BE49-F238E27FC236}">
                      <a16:creationId xmlns:a16="http://schemas.microsoft.com/office/drawing/2014/main" id="{A0E5A17C-9533-5547-A416-B43F89DEF378}"/>
                    </a:ext>
                  </a:extLst>
                </p:cNvPr>
                <p:cNvSpPr>
                  <a:spLocks noChangeAspect="1" noChangeShapeType="1"/>
                </p:cNvSpPr>
                <p:nvPr/>
              </p:nvSpPr>
              <p:spPr bwMode="auto">
                <a:xfrm flipV="1">
                  <a:off x="1821" y="1622"/>
                  <a:ext cx="47" cy="282"/>
                </a:xfrm>
                <a:prstGeom prst="line">
                  <a:avLst/>
                </a:prstGeom>
                <a:noFill/>
                <a:ln w="9525">
                  <a:solidFill>
                    <a:schemeClr val="tx1"/>
                  </a:solidFill>
                  <a:round/>
                  <a:headEnd/>
                  <a:tailEnd type="triangle" w="med" len="med"/>
                </a:ln>
              </p:spPr>
              <p:txBody>
                <a:bodyPr/>
                <a:lstStyle/>
                <a:p>
                  <a:endParaRPr lang="en-US" sz="6600"/>
                </a:p>
              </p:txBody>
            </p:sp>
            <p:sp>
              <p:nvSpPr>
                <p:cNvPr id="107" name="Oval 100">
                  <a:extLst>
                    <a:ext uri="{FF2B5EF4-FFF2-40B4-BE49-F238E27FC236}">
                      <a16:creationId xmlns:a16="http://schemas.microsoft.com/office/drawing/2014/main" id="{B4786754-AD9A-2C4C-8A32-702BF4113E69}"/>
                    </a:ext>
                  </a:extLst>
                </p:cNvPr>
                <p:cNvSpPr>
                  <a:spLocks noChangeAspect="1" noChangeArrowheads="1"/>
                </p:cNvSpPr>
                <p:nvPr/>
              </p:nvSpPr>
              <p:spPr bwMode="auto">
                <a:xfrm flipH="1">
                  <a:off x="1737" y="1872"/>
                  <a:ext cx="192" cy="192"/>
                </a:xfrm>
                <a:prstGeom prst="ellipse">
                  <a:avLst/>
                </a:prstGeom>
                <a:solidFill>
                  <a:srgbClr val="FF0000"/>
                </a:solidFill>
                <a:ln w="9525">
                  <a:noFill/>
                  <a:round/>
                  <a:headEnd/>
                  <a:tailEnd/>
                </a:ln>
              </p:spPr>
              <p:txBody>
                <a:bodyPr wrap="none" anchor="ctr"/>
                <a:lstStyle/>
                <a:p>
                  <a:endParaRPr lang="ja-JP" altLang="en-US" sz="6600"/>
                </a:p>
              </p:txBody>
            </p:sp>
          </p:grpSp>
          <p:sp>
            <p:nvSpPr>
              <p:cNvPr id="99" name="Line 64">
                <a:extLst>
                  <a:ext uri="{FF2B5EF4-FFF2-40B4-BE49-F238E27FC236}">
                    <a16:creationId xmlns:a16="http://schemas.microsoft.com/office/drawing/2014/main" id="{DACE3341-DB78-1645-9713-B59618B123F0}"/>
                  </a:ext>
                </a:extLst>
              </p:cNvPr>
              <p:cNvSpPr>
                <a:spLocks noChangeShapeType="1"/>
              </p:cNvSpPr>
              <p:nvPr/>
            </p:nvSpPr>
            <p:spPr bwMode="auto">
              <a:xfrm flipH="1">
                <a:off x="1331639" y="4428781"/>
                <a:ext cx="216025" cy="623090"/>
              </a:xfrm>
              <a:prstGeom prst="line">
                <a:avLst/>
              </a:prstGeom>
              <a:noFill/>
              <a:ln w="28575">
                <a:solidFill>
                  <a:srgbClr val="808000"/>
                </a:solidFill>
                <a:round/>
                <a:headEnd/>
                <a:tailEnd/>
              </a:ln>
            </p:spPr>
            <p:txBody>
              <a:bodyPr/>
              <a:lstStyle/>
              <a:p>
                <a:endParaRPr lang="en-US" sz="6600"/>
              </a:p>
            </p:txBody>
          </p:sp>
          <p:sp>
            <p:nvSpPr>
              <p:cNvPr id="100" name="Line 73">
                <a:extLst>
                  <a:ext uri="{FF2B5EF4-FFF2-40B4-BE49-F238E27FC236}">
                    <a16:creationId xmlns:a16="http://schemas.microsoft.com/office/drawing/2014/main" id="{DC68C382-7614-E240-B2A7-4DB68E7C6D2C}"/>
                  </a:ext>
                </a:extLst>
              </p:cNvPr>
              <p:cNvSpPr>
                <a:spLocks noChangeAspect="1" noChangeShapeType="1"/>
              </p:cNvSpPr>
              <p:nvPr/>
            </p:nvSpPr>
            <p:spPr bwMode="auto">
              <a:xfrm rot="-11547">
                <a:off x="564755" y="5086110"/>
                <a:ext cx="550862" cy="0"/>
              </a:xfrm>
              <a:prstGeom prst="line">
                <a:avLst/>
              </a:prstGeom>
              <a:noFill/>
              <a:ln w="28575">
                <a:solidFill>
                  <a:srgbClr val="009900"/>
                </a:solidFill>
                <a:round/>
                <a:headEnd/>
                <a:tailEnd type="triangle" w="med" len="med"/>
              </a:ln>
            </p:spPr>
            <p:txBody>
              <a:bodyPr wrap="none" anchor="ctr"/>
              <a:lstStyle/>
              <a:p>
                <a:endParaRPr lang="en-US" sz="6600"/>
              </a:p>
            </p:txBody>
          </p:sp>
        </p:grpSp>
        <p:grpSp>
          <p:nvGrpSpPr>
            <p:cNvPr id="67" name="Group 17">
              <a:extLst>
                <a:ext uri="{FF2B5EF4-FFF2-40B4-BE49-F238E27FC236}">
                  <a16:creationId xmlns:a16="http://schemas.microsoft.com/office/drawing/2014/main" id="{9DD2F355-315A-9641-8B5E-C953A743733E}"/>
                </a:ext>
              </a:extLst>
            </p:cNvPr>
            <p:cNvGrpSpPr>
              <a:grpSpLocks noChangeAspect="1"/>
            </p:cNvGrpSpPr>
            <p:nvPr/>
          </p:nvGrpSpPr>
          <p:grpSpPr bwMode="auto">
            <a:xfrm rot="13200000" flipV="1">
              <a:off x="3809360" y="4480573"/>
              <a:ext cx="341940" cy="45719"/>
              <a:chOff x="804" y="3206"/>
              <a:chExt cx="2344" cy="314"/>
            </a:xfrm>
          </p:grpSpPr>
          <p:sp>
            <p:nvSpPr>
              <p:cNvPr id="76" name="Freeform 18">
                <a:extLst>
                  <a:ext uri="{FF2B5EF4-FFF2-40B4-BE49-F238E27FC236}">
                    <a16:creationId xmlns:a16="http://schemas.microsoft.com/office/drawing/2014/main" id="{A5A0E908-5934-8842-A860-2CF1808A7090}"/>
                  </a:ext>
                </a:extLst>
              </p:cNvPr>
              <p:cNvSpPr>
                <a:spLocks noChangeAspect="1"/>
              </p:cNvSpPr>
              <p:nvPr/>
            </p:nvSpPr>
            <p:spPr bwMode="auto">
              <a:xfrm>
                <a:off x="804" y="321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ja-JP" altLang="en-US" sz="6600"/>
              </a:p>
            </p:txBody>
          </p:sp>
          <p:sp>
            <p:nvSpPr>
              <p:cNvPr id="77" name="Freeform 19">
                <a:extLst>
                  <a:ext uri="{FF2B5EF4-FFF2-40B4-BE49-F238E27FC236}">
                    <a16:creationId xmlns:a16="http://schemas.microsoft.com/office/drawing/2014/main" id="{56889110-B420-BD4A-8AB4-2625D2A9CE57}"/>
                  </a:ext>
                </a:extLst>
              </p:cNvPr>
              <p:cNvSpPr>
                <a:spLocks noChangeAspect="1"/>
              </p:cNvSpPr>
              <p:nvPr/>
            </p:nvSpPr>
            <p:spPr bwMode="auto">
              <a:xfrm>
                <a:off x="1136" y="321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ja-JP" altLang="en-US" sz="6600"/>
              </a:p>
            </p:txBody>
          </p:sp>
          <p:sp>
            <p:nvSpPr>
              <p:cNvPr id="78" name="Freeform 20">
                <a:extLst>
                  <a:ext uri="{FF2B5EF4-FFF2-40B4-BE49-F238E27FC236}">
                    <a16:creationId xmlns:a16="http://schemas.microsoft.com/office/drawing/2014/main" id="{3987A1EE-886F-BE4A-9681-6B8FA891F422}"/>
                  </a:ext>
                </a:extLst>
              </p:cNvPr>
              <p:cNvSpPr>
                <a:spLocks noChangeAspect="1"/>
              </p:cNvSpPr>
              <p:nvPr/>
            </p:nvSpPr>
            <p:spPr bwMode="auto">
              <a:xfrm>
                <a:off x="1468" y="3214"/>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ja-JP" altLang="en-US" sz="6600"/>
              </a:p>
            </p:txBody>
          </p:sp>
          <p:sp>
            <p:nvSpPr>
              <p:cNvPr id="79" name="Freeform 21">
                <a:extLst>
                  <a:ext uri="{FF2B5EF4-FFF2-40B4-BE49-F238E27FC236}">
                    <a16:creationId xmlns:a16="http://schemas.microsoft.com/office/drawing/2014/main" id="{372E6910-6011-434F-841B-E4A1CEA0727A}"/>
                  </a:ext>
                </a:extLst>
              </p:cNvPr>
              <p:cNvSpPr>
                <a:spLocks noChangeAspect="1"/>
              </p:cNvSpPr>
              <p:nvPr/>
            </p:nvSpPr>
            <p:spPr bwMode="auto">
              <a:xfrm>
                <a:off x="1800" y="3212"/>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ja-JP" altLang="en-US" sz="6600"/>
              </a:p>
            </p:txBody>
          </p:sp>
          <p:sp>
            <p:nvSpPr>
              <p:cNvPr id="80" name="Freeform 22">
                <a:extLst>
                  <a:ext uri="{FF2B5EF4-FFF2-40B4-BE49-F238E27FC236}">
                    <a16:creationId xmlns:a16="http://schemas.microsoft.com/office/drawing/2014/main" id="{6EC62939-F4E2-7045-9AD4-160453F3A9DE}"/>
                  </a:ext>
                </a:extLst>
              </p:cNvPr>
              <p:cNvSpPr>
                <a:spLocks noChangeAspect="1"/>
              </p:cNvSpPr>
              <p:nvPr/>
            </p:nvSpPr>
            <p:spPr bwMode="auto">
              <a:xfrm>
                <a:off x="2132" y="3210"/>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ja-JP" altLang="en-US" sz="6600"/>
              </a:p>
            </p:txBody>
          </p:sp>
          <p:sp>
            <p:nvSpPr>
              <p:cNvPr id="81" name="Freeform 23">
                <a:extLst>
                  <a:ext uri="{FF2B5EF4-FFF2-40B4-BE49-F238E27FC236}">
                    <a16:creationId xmlns:a16="http://schemas.microsoft.com/office/drawing/2014/main" id="{45EFFF39-4FC8-CE4E-928C-793E936B2C10}"/>
                  </a:ext>
                </a:extLst>
              </p:cNvPr>
              <p:cNvSpPr>
                <a:spLocks noChangeAspect="1"/>
              </p:cNvSpPr>
              <p:nvPr/>
            </p:nvSpPr>
            <p:spPr bwMode="auto">
              <a:xfrm>
                <a:off x="2464" y="320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ja-JP" altLang="en-US" sz="6600"/>
              </a:p>
            </p:txBody>
          </p:sp>
          <p:sp>
            <p:nvSpPr>
              <p:cNvPr id="82" name="Freeform 24">
                <a:extLst>
                  <a:ext uri="{FF2B5EF4-FFF2-40B4-BE49-F238E27FC236}">
                    <a16:creationId xmlns:a16="http://schemas.microsoft.com/office/drawing/2014/main" id="{52C256DB-D2ED-6045-B963-3373B2BF6F7B}"/>
                  </a:ext>
                </a:extLst>
              </p:cNvPr>
              <p:cNvSpPr>
                <a:spLocks noChangeAspect="1"/>
              </p:cNvSpPr>
              <p:nvPr/>
            </p:nvSpPr>
            <p:spPr bwMode="auto">
              <a:xfrm>
                <a:off x="2796" y="320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FF0000"/>
                </a:solidFill>
                <a:round/>
                <a:headEnd/>
                <a:tailEnd/>
              </a:ln>
            </p:spPr>
            <p:txBody>
              <a:bodyPr wrap="none" anchor="ctr"/>
              <a:lstStyle/>
              <a:p>
                <a:endParaRPr lang="ja-JP" altLang="en-US" sz="6600"/>
              </a:p>
            </p:txBody>
          </p:sp>
        </p:grpSp>
        <p:grpSp>
          <p:nvGrpSpPr>
            <p:cNvPr id="68" name="Group 33">
              <a:extLst>
                <a:ext uri="{FF2B5EF4-FFF2-40B4-BE49-F238E27FC236}">
                  <a16:creationId xmlns:a16="http://schemas.microsoft.com/office/drawing/2014/main" id="{C60DCB2C-AEDA-C54A-B32F-C2FCA3633144}"/>
                </a:ext>
              </a:extLst>
            </p:cNvPr>
            <p:cNvGrpSpPr>
              <a:grpSpLocks noChangeAspect="1"/>
            </p:cNvGrpSpPr>
            <p:nvPr/>
          </p:nvGrpSpPr>
          <p:grpSpPr bwMode="auto">
            <a:xfrm rot="4200000" flipV="1">
              <a:off x="4438024" y="5472888"/>
              <a:ext cx="341940" cy="45719"/>
              <a:chOff x="804" y="3206"/>
              <a:chExt cx="2344" cy="314"/>
            </a:xfrm>
          </p:grpSpPr>
          <p:sp>
            <p:nvSpPr>
              <p:cNvPr id="69" name="Freeform 34">
                <a:extLst>
                  <a:ext uri="{FF2B5EF4-FFF2-40B4-BE49-F238E27FC236}">
                    <a16:creationId xmlns:a16="http://schemas.microsoft.com/office/drawing/2014/main" id="{47932F58-1886-F84B-9E10-1070DAAD61E8}"/>
                  </a:ext>
                </a:extLst>
              </p:cNvPr>
              <p:cNvSpPr>
                <a:spLocks noChangeAspect="1"/>
              </p:cNvSpPr>
              <p:nvPr/>
            </p:nvSpPr>
            <p:spPr bwMode="auto">
              <a:xfrm>
                <a:off x="804" y="321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ja-JP" altLang="en-US" sz="6600"/>
              </a:p>
            </p:txBody>
          </p:sp>
          <p:sp>
            <p:nvSpPr>
              <p:cNvPr id="70" name="Freeform 35">
                <a:extLst>
                  <a:ext uri="{FF2B5EF4-FFF2-40B4-BE49-F238E27FC236}">
                    <a16:creationId xmlns:a16="http://schemas.microsoft.com/office/drawing/2014/main" id="{481A5750-6073-EC4A-BFD6-FE0C7E791FC2}"/>
                  </a:ext>
                </a:extLst>
              </p:cNvPr>
              <p:cNvSpPr>
                <a:spLocks noChangeAspect="1"/>
              </p:cNvSpPr>
              <p:nvPr/>
            </p:nvSpPr>
            <p:spPr bwMode="auto">
              <a:xfrm>
                <a:off x="1136" y="321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ja-JP" altLang="en-US" sz="6600"/>
              </a:p>
            </p:txBody>
          </p:sp>
          <p:sp>
            <p:nvSpPr>
              <p:cNvPr id="71" name="Freeform 36">
                <a:extLst>
                  <a:ext uri="{FF2B5EF4-FFF2-40B4-BE49-F238E27FC236}">
                    <a16:creationId xmlns:a16="http://schemas.microsoft.com/office/drawing/2014/main" id="{03B09246-158F-614B-A4B8-E0E2390ABFDD}"/>
                  </a:ext>
                </a:extLst>
              </p:cNvPr>
              <p:cNvSpPr>
                <a:spLocks noChangeAspect="1"/>
              </p:cNvSpPr>
              <p:nvPr/>
            </p:nvSpPr>
            <p:spPr bwMode="auto">
              <a:xfrm>
                <a:off x="1468" y="3214"/>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ja-JP" altLang="en-US" sz="6600"/>
              </a:p>
            </p:txBody>
          </p:sp>
          <p:sp>
            <p:nvSpPr>
              <p:cNvPr id="72" name="Freeform 37">
                <a:extLst>
                  <a:ext uri="{FF2B5EF4-FFF2-40B4-BE49-F238E27FC236}">
                    <a16:creationId xmlns:a16="http://schemas.microsoft.com/office/drawing/2014/main" id="{FC28D8A9-255C-9C42-9267-62DC88994856}"/>
                  </a:ext>
                </a:extLst>
              </p:cNvPr>
              <p:cNvSpPr>
                <a:spLocks noChangeAspect="1"/>
              </p:cNvSpPr>
              <p:nvPr/>
            </p:nvSpPr>
            <p:spPr bwMode="auto">
              <a:xfrm>
                <a:off x="1800" y="3212"/>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ja-JP" altLang="en-US" sz="6600"/>
              </a:p>
            </p:txBody>
          </p:sp>
          <p:sp>
            <p:nvSpPr>
              <p:cNvPr id="73" name="Freeform 38">
                <a:extLst>
                  <a:ext uri="{FF2B5EF4-FFF2-40B4-BE49-F238E27FC236}">
                    <a16:creationId xmlns:a16="http://schemas.microsoft.com/office/drawing/2014/main" id="{AD30415F-788D-DC4B-B272-1286C8F91496}"/>
                  </a:ext>
                </a:extLst>
              </p:cNvPr>
              <p:cNvSpPr>
                <a:spLocks noChangeAspect="1"/>
              </p:cNvSpPr>
              <p:nvPr/>
            </p:nvSpPr>
            <p:spPr bwMode="auto">
              <a:xfrm>
                <a:off x="2132" y="3210"/>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ja-JP" altLang="en-US" sz="6600"/>
              </a:p>
            </p:txBody>
          </p:sp>
          <p:sp>
            <p:nvSpPr>
              <p:cNvPr id="74" name="Freeform 39">
                <a:extLst>
                  <a:ext uri="{FF2B5EF4-FFF2-40B4-BE49-F238E27FC236}">
                    <a16:creationId xmlns:a16="http://schemas.microsoft.com/office/drawing/2014/main" id="{F5144724-5CDD-BE46-840C-F8B830E84A18}"/>
                  </a:ext>
                </a:extLst>
              </p:cNvPr>
              <p:cNvSpPr>
                <a:spLocks noChangeAspect="1"/>
              </p:cNvSpPr>
              <p:nvPr/>
            </p:nvSpPr>
            <p:spPr bwMode="auto">
              <a:xfrm>
                <a:off x="2464" y="320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ja-JP" altLang="en-US" sz="6600"/>
              </a:p>
            </p:txBody>
          </p:sp>
          <p:sp>
            <p:nvSpPr>
              <p:cNvPr id="75" name="Freeform 40">
                <a:extLst>
                  <a:ext uri="{FF2B5EF4-FFF2-40B4-BE49-F238E27FC236}">
                    <a16:creationId xmlns:a16="http://schemas.microsoft.com/office/drawing/2014/main" id="{B8CCF3E9-EFF9-EA4C-BB3D-9C99C3D3BAC1}"/>
                  </a:ext>
                </a:extLst>
              </p:cNvPr>
              <p:cNvSpPr>
                <a:spLocks noChangeAspect="1"/>
              </p:cNvSpPr>
              <p:nvPr/>
            </p:nvSpPr>
            <p:spPr bwMode="auto">
              <a:xfrm>
                <a:off x="2796" y="320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302"/>
                  <a:gd name="T41" fmla="*/ 352 w 352"/>
                  <a:gd name="T42" fmla="*/ 302 h 3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a:solidFill>
                  <a:srgbClr val="CC0099"/>
                </a:solidFill>
                <a:round/>
                <a:headEnd/>
                <a:tailEnd/>
              </a:ln>
            </p:spPr>
            <p:txBody>
              <a:bodyPr wrap="none" anchor="ctr"/>
              <a:lstStyle/>
              <a:p>
                <a:endParaRPr lang="ja-JP" altLang="en-US" sz="6600"/>
              </a:p>
            </p:txBody>
          </p:sp>
        </p:grpSp>
      </p:grpSp>
      <p:sp>
        <p:nvSpPr>
          <p:cNvPr id="139" name="TextBox 277">
            <a:extLst>
              <a:ext uri="{FF2B5EF4-FFF2-40B4-BE49-F238E27FC236}">
                <a16:creationId xmlns:a16="http://schemas.microsoft.com/office/drawing/2014/main" id="{5F9CAD64-A2DA-1B49-8800-B3BC2F2C0EDC}"/>
              </a:ext>
            </a:extLst>
          </p:cNvPr>
          <p:cNvSpPr txBox="1"/>
          <p:nvPr/>
        </p:nvSpPr>
        <p:spPr>
          <a:xfrm>
            <a:off x="2516164" y="2636912"/>
            <a:ext cx="543739" cy="369332"/>
          </a:xfrm>
          <a:prstGeom prst="rect">
            <a:avLst/>
          </a:prstGeom>
          <a:noFill/>
        </p:spPr>
        <p:txBody>
          <a:bodyPr wrap="none" rtlCol="0">
            <a:spAutoFit/>
          </a:bodyPr>
          <a:lstStyle/>
          <a:p>
            <a:r>
              <a:rPr lang="en-US" dirty="0" err="1"/>
              <a:t>p+p</a:t>
            </a:r>
            <a:endParaRPr lang="en-US" dirty="0"/>
          </a:p>
        </p:txBody>
      </p:sp>
      <p:sp>
        <p:nvSpPr>
          <p:cNvPr id="140" name="TextBox 278">
            <a:extLst>
              <a:ext uri="{FF2B5EF4-FFF2-40B4-BE49-F238E27FC236}">
                <a16:creationId xmlns:a16="http://schemas.microsoft.com/office/drawing/2014/main" id="{4CD24022-9F75-864F-8D6A-4B757952C9A9}"/>
              </a:ext>
            </a:extLst>
          </p:cNvPr>
          <p:cNvSpPr txBox="1"/>
          <p:nvPr/>
        </p:nvSpPr>
        <p:spPr>
          <a:xfrm>
            <a:off x="5252468" y="2636912"/>
            <a:ext cx="809837" cy="369332"/>
          </a:xfrm>
          <a:prstGeom prst="rect">
            <a:avLst/>
          </a:prstGeom>
          <a:noFill/>
        </p:spPr>
        <p:txBody>
          <a:bodyPr wrap="none" rtlCol="0">
            <a:spAutoFit/>
          </a:bodyPr>
          <a:lstStyle/>
          <a:p>
            <a:r>
              <a:rPr lang="en-US" dirty="0" err="1"/>
              <a:t>Au+Au</a:t>
            </a:r>
            <a:endParaRPr lang="en-US" dirty="0"/>
          </a:p>
        </p:txBody>
      </p:sp>
    </p:spTree>
    <p:extLst>
      <p:ext uri="{BB962C8B-B14F-4D97-AF65-F5344CB8AC3E}">
        <p14:creationId xmlns:p14="http://schemas.microsoft.com/office/powerpoint/2010/main" val="1600944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686556-D924-0142-A377-B09F558A5EF4}"/>
              </a:ext>
            </a:extLst>
          </p:cNvPr>
          <p:cNvSpPr>
            <a:spLocks noGrp="1"/>
          </p:cNvSpPr>
          <p:nvPr>
            <p:ph type="title"/>
          </p:nvPr>
        </p:nvSpPr>
        <p:spPr/>
        <p:txBody>
          <a:bodyPr/>
          <a:lstStyle/>
          <a:p>
            <a:r>
              <a:rPr kumimoji="1" lang="en-US" altLang="ja-US" dirty="0"/>
              <a:t>Yield suppression of leading particles</a:t>
            </a:r>
            <a:endParaRPr kumimoji="1" lang="ja-US" altLang="en-US" dirty="0"/>
          </a:p>
        </p:txBody>
      </p:sp>
      <p:sp>
        <p:nvSpPr>
          <p:cNvPr id="3" name="コンテンツ プレースホルダー 2">
            <a:extLst>
              <a:ext uri="{FF2B5EF4-FFF2-40B4-BE49-F238E27FC236}">
                <a16:creationId xmlns:a16="http://schemas.microsoft.com/office/drawing/2014/main" id="{5D8F84BC-CBAD-1949-A28F-256CFC0404EB}"/>
              </a:ext>
            </a:extLst>
          </p:cNvPr>
          <p:cNvSpPr>
            <a:spLocks noGrp="1"/>
          </p:cNvSpPr>
          <p:nvPr>
            <p:ph idx="1"/>
          </p:nvPr>
        </p:nvSpPr>
        <p:spPr>
          <a:xfrm>
            <a:off x="838200" y="1290918"/>
            <a:ext cx="5704268" cy="1693582"/>
          </a:xfrm>
        </p:spPr>
        <p:txBody>
          <a:bodyPr>
            <a:normAutofit fontScale="85000" lnSpcReduction="20000"/>
          </a:bodyPr>
          <a:lstStyle/>
          <a:p>
            <a:r>
              <a:rPr lang="en-US" altLang="ja-JP" dirty="0"/>
              <a:t>Nuclear Modification Factor (</a:t>
            </a:r>
            <a:r>
              <a:rPr lang="en-US" altLang="ja-JP" i="1" dirty="0"/>
              <a:t>R</a:t>
            </a:r>
            <a:r>
              <a:rPr lang="en-US" altLang="ja-JP" i="1" baseline="-25000" dirty="0"/>
              <a:t>AA</a:t>
            </a:r>
            <a:r>
              <a:rPr lang="en-US" altLang="ja-JP" dirty="0"/>
              <a:t>)</a:t>
            </a:r>
          </a:p>
          <a:p>
            <a:pPr lvl="1"/>
            <a:r>
              <a:rPr lang="en-US" altLang="ja-US" dirty="0"/>
              <a:t>(Yield in A+A collision)/(Yield in </a:t>
            </a:r>
            <a:r>
              <a:rPr lang="en-US" altLang="ja-JP" dirty="0" err="1"/>
              <a:t>p</a:t>
            </a:r>
            <a:r>
              <a:rPr lang="en-US" altLang="ja-US" dirty="0" err="1"/>
              <a:t>+p</a:t>
            </a:r>
            <a:r>
              <a:rPr lang="en-US" altLang="ja-US" dirty="0"/>
              <a:t> collision × </a:t>
            </a:r>
            <a:r>
              <a:rPr lang="en-US" altLang="ja-JP" dirty="0" err="1"/>
              <a:t>Ncoll</a:t>
            </a:r>
            <a:r>
              <a:rPr lang="en-US" altLang="ja-JP" dirty="0"/>
              <a:t>)</a:t>
            </a:r>
            <a:endParaRPr lang="en-US" altLang="ja-JP" dirty="0">
              <a:sym typeface="Symbol"/>
            </a:endParaRPr>
          </a:p>
          <a:p>
            <a:pPr lvl="1"/>
            <a:r>
              <a:rPr lang="en-US" altLang="ja-JP" i="1" dirty="0"/>
              <a:t>R</a:t>
            </a:r>
            <a:r>
              <a:rPr lang="en-US" altLang="ja-JP" baseline="-25000" dirty="0"/>
              <a:t>AA </a:t>
            </a:r>
            <a:r>
              <a:rPr lang="en-US" altLang="ja-US" dirty="0"/>
              <a:t>=1: No nuclear effect</a:t>
            </a:r>
          </a:p>
          <a:p>
            <a:pPr lvl="1"/>
            <a:r>
              <a:rPr lang="en-US" altLang="ja-JP" i="1" dirty="0"/>
              <a:t>R</a:t>
            </a:r>
            <a:r>
              <a:rPr lang="en-US" altLang="ja-JP" baseline="-25000" dirty="0"/>
              <a:t>AA </a:t>
            </a:r>
            <a:r>
              <a:rPr lang="en-US" altLang="ja-US" dirty="0"/>
              <a:t>&lt;1: Suppression due to energy loss, etc.</a:t>
            </a:r>
            <a:endParaRPr lang="en-US" altLang="ja-JP" dirty="0"/>
          </a:p>
          <a:p>
            <a:pPr lvl="1"/>
            <a:r>
              <a:rPr lang="en-US" altLang="ja-JP" i="1" dirty="0"/>
              <a:t>R</a:t>
            </a:r>
            <a:r>
              <a:rPr lang="en-US" altLang="ja-JP" baseline="-25000" dirty="0"/>
              <a:t>AA </a:t>
            </a:r>
            <a:r>
              <a:rPr lang="en-US" altLang="ja-JP" dirty="0"/>
              <a:t>&gt;</a:t>
            </a:r>
            <a:r>
              <a:rPr lang="en-US" altLang="ja-US" dirty="0"/>
              <a:t>1: multiple scattering, etc.</a:t>
            </a:r>
            <a:endParaRPr lang="en-US" altLang="ja-JP" dirty="0"/>
          </a:p>
          <a:p>
            <a:r>
              <a:rPr lang="en-US" altLang="ja-JP" i="1" dirty="0"/>
              <a:t>R</a:t>
            </a:r>
            <a:r>
              <a:rPr lang="en-US" altLang="ja-JP" baseline="-25000" dirty="0"/>
              <a:t>AA </a:t>
            </a:r>
            <a:r>
              <a:rPr lang="en-US" altLang="ja-US" dirty="0"/>
              <a:t>&lt;1 for RHIC and LHC, </a:t>
            </a:r>
            <a:r>
              <a:rPr lang="en-US" altLang="ja-JP" dirty="0"/>
              <a:t>&gt;1 for SPS (√</a:t>
            </a:r>
            <a:r>
              <a:rPr lang="en-US" altLang="ja-JP" dirty="0" err="1"/>
              <a:t>s</a:t>
            </a:r>
            <a:r>
              <a:rPr lang="en-US" altLang="ja-JP" baseline="-25000" dirty="0" err="1"/>
              <a:t>NN</a:t>
            </a:r>
            <a:r>
              <a:rPr lang="en-US" altLang="ja-JP" dirty="0"/>
              <a:t>=17GeV)</a:t>
            </a:r>
            <a:endParaRPr lang="en-US" altLang="ja-US" dirty="0"/>
          </a:p>
        </p:txBody>
      </p:sp>
      <p:sp>
        <p:nvSpPr>
          <p:cNvPr id="4" name="日付プレースホルダー 3">
            <a:extLst>
              <a:ext uri="{FF2B5EF4-FFF2-40B4-BE49-F238E27FC236}">
                <a16:creationId xmlns:a16="http://schemas.microsoft.com/office/drawing/2014/main" id="{3E66B97C-8F36-DF44-99BF-DC8A1B528054}"/>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1E38D0A7-D8FB-894F-B9A3-3CA395B52461}"/>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6ACBDABB-1D98-CA47-9F62-D53A9B9D827B}"/>
              </a:ext>
            </a:extLst>
          </p:cNvPr>
          <p:cNvSpPr>
            <a:spLocks noGrp="1"/>
          </p:cNvSpPr>
          <p:nvPr>
            <p:ph type="sldNum" sz="quarter" idx="12"/>
          </p:nvPr>
        </p:nvSpPr>
        <p:spPr/>
        <p:txBody>
          <a:bodyPr/>
          <a:lstStyle/>
          <a:p>
            <a:fld id="{F9291847-EA59-7F4D-8477-4EA9F25CEBB2}" type="slidenum">
              <a:rPr kumimoji="1" lang="ja-US" altLang="en-US" smtClean="0"/>
              <a:pPr/>
              <a:t>34</a:t>
            </a:fld>
            <a:endParaRPr kumimoji="1" lang="ja-US" altLang="en-US"/>
          </a:p>
        </p:txBody>
      </p:sp>
      <p:graphicFrame>
        <p:nvGraphicFramePr>
          <p:cNvPr id="7" name="Object 3">
            <a:extLst>
              <a:ext uri="{FF2B5EF4-FFF2-40B4-BE49-F238E27FC236}">
                <a16:creationId xmlns:a16="http://schemas.microsoft.com/office/drawing/2014/main" id="{44C2D2EF-CD74-0947-BE17-DF7DD5D22512}"/>
              </a:ext>
            </a:extLst>
          </p:cNvPr>
          <p:cNvGraphicFramePr>
            <a:graphicFrameLocks noChangeAspect="1"/>
          </p:cNvGraphicFramePr>
          <p:nvPr>
            <p:extLst>
              <p:ext uri="{D42A27DB-BD31-4B8C-83A1-F6EECF244321}">
                <p14:modId xmlns:p14="http://schemas.microsoft.com/office/powerpoint/2010/main" val="743744454"/>
              </p:ext>
            </p:extLst>
          </p:nvPr>
        </p:nvGraphicFramePr>
        <p:xfrm>
          <a:off x="9491530" y="542173"/>
          <a:ext cx="1862270" cy="1224386"/>
        </p:xfrm>
        <a:graphic>
          <a:graphicData uri="http://schemas.openxmlformats.org/presentationml/2006/ole">
            <mc:AlternateContent xmlns:mc="http://schemas.openxmlformats.org/markup-compatibility/2006">
              <mc:Choice xmlns:v="urn:schemas-microsoft-com:vml" Requires="v">
                <p:oleObj spid="_x0000_s248870" name="Equation" r:id="rId3" imgW="1447560" imgH="952200" progId="Equation.3">
                  <p:embed/>
                </p:oleObj>
              </mc:Choice>
              <mc:Fallback>
                <p:oleObj name="Equation" r:id="rId3" imgW="1447560" imgH="952200" progId="Equation.3">
                  <p:embed/>
                  <p:pic>
                    <p:nvPicPr>
                      <p:cNvPr id="103424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1530" y="542173"/>
                        <a:ext cx="1862270" cy="1224386"/>
                      </a:xfrm>
                      <a:prstGeom prst="rect">
                        <a:avLst/>
                      </a:prstGeom>
                      <a:solidFill>
                        <a:srgbClr val="FFFF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8" name="Picture 96">
            <a:extLst>
              <a:ext uri="{FF2B5EF4-FFF2-40B4-BE49-F238E27FC236}">
                <a16:creationId xmlns:a16="http://schemas.microsoft.com/office/drawing/2014/main" id="{D27F4F0D-73C8-6F48-9F01-AC57A620A226}"/>
              </a:ext>
            </a:extLst>
          </p:cNvPr>
          <p:cNvPicPr>
            <a:picLocks noChangeAspect="1" noChangeArrowheads="1"/>
          </p:cNvPicPr>
          <p:nvPr/>
        </p:nvPicPr>
        <p:blipFill>
          <a:blip r:embed="rId5" cstate="print"/>
          <a:srcRect/>
          <a:stretch>
            <a:fillRect/>
          </a:stretch>
        </p:blipFill>
        <p:spPr bwMode="auto">
          <a:xfrm>
            <a:off x="1586200" y="3429000"/>
            <a:ext cx="3306315" cy="3013414"/>
          </a:xfrm>
          <a:prstGeom prst="rect">
            <a:avLst/>
          </a:prstGeom>
          <a:noFill/>
          <a:ln w="9525">
            <a:noFill/>
            <a:miter lim="800000"/>
            <a:headEnd/>
            <a:tailEnd/>
          </a:ln>
        </p:spPr>
      </p:pic>
      <p:sp>
        <p:nvSpPr>
          <p:cNvPr id="9" name="Text Box 95">
            <a:extLst>
              <a:ext uri="{FF2B5EF4-FFF2-40B4-BE49-F238E27FC236}">
                <a16:creationId xmlns:a16="http://schemas.microsoft.com/office/drawing/2014/main" id="{B23EDF59-B40A-8147-ACCC-61051A516E22}"/>
              </a:ext>
            </a:extLst>
          </p:cNvPr>
          <p:cNvSpPr txBox="1">
            <a:spLocks noChangeArrowheads="1"/>
          </p:cNvSpPr>
          <p:nvPr/>
        </p:nvSpPr>
        <p:spPr bwMode="auto">
          <a:xfrm>
            <a:off x="1476131" y="3145865"/>
            <a:ext cx="3416384" cy="307777"/>
          </a:xfrm>
          <a:prstGeom prst="rect">
            <a:avLst/>
          </a:prstGeom>
          <a:solidFill>
            <a:srgbClr val="FFFF00"/>
          </a:solidFill>
          <a:ln w="9525">
            <a:noFill/>
            <a:miter lim="800000"/>
            <a:headEnd/>
            <a:tailEnd/>
          </a:ln>
        </p:spPr>
        <p:txBody>
          <a:bodyPr wrap="none">
            <a:spAutoFit/>
          </a:bodyPr>
          <a:lstStyle/>
          <a:p>
            <a:r>
              <a:rPr lang="en-US" altLang="ja-JP" sz="1400" b="1" dirty="0">
                <a:latin typeface="Symbol" charset="2"/>
                <a:cs typeface="Symbol" charset="2"/>
              </a:rPr>
              <a:t>p</a:t>
            </a:r>
            <a:r>
              <a:rPr lang="en-US" altLang="ja-JP" sz="1400" b="1" baseline="30000" dirty="0"/>
              <a:t>0</a:t>
            </a:r>
            <a:r>
              <a:rPr lang="ja-JP" altLang="en-US" sz="1400" b="1" dirty="0"/>
              <a:t> </a:t>
            </a:r>
            <a:r>
              <a:rPr lang="en-US" altLang="ja-JP" sz="1400" b="1" dirty="0"/>
              <a:t>and</a:t>
            </a:r>
            <a:r>
              <a:rPr lang="ja-JP" altLang="en-US" sz="1400" b="1" dirty="0"/>
              <a:t> </a:t>
            </a:r>
            <a:r>
              <a:rPr lang="en-US" altLang="ja-JP" sz="1400" b="1" i="1" dirty="0"/>
              <a:t>h</a:t>
            </a:r>
            <a:r>
              <a:rPr lang="en-US" altLang="ja-JP" sz="1400" b="1" i="1" baseline="30000" dirty="0"/>
              <a:t>+/-</a:t>
            </a:r>
            <a:r>
              <a:rPr lang="en-US" altLang="ja-JP" sz="1400" b="1" dirty="0"/>
              <a:t>, </a:t>
            </a:r>
            <a:r>
              <a:rPr lang="nb-NO" altLang="ja-JP" sz="1400" b="1" dirty="0"/>
              <a:t>PHENIX, PRL 88, 022301 (2002)</a:t>
            </a:r>
            <a:endParaRPr lang="en-US" altLang="ja-JP" sz="1400" b="1" dirty="0"/>
          </a:p>
        </p:txBody>
      </p:sp>
      <p:grpSp>
        <p:nvGrpSpPr>
          <p:cNvPr id="10" name="グループ化 9">
            <a:extLst>
              <a:ext uri="{FF2B5EF4-FFF2-40B4-BE49-F238E27FC236}">
                <a16:creationId xmlns:a16="http://schemas.microsoft.com/office/drawing/2014/main" id="{D3887602-1C97-6A48-96CE-3D9081161C6A}"/>
              </a:ext>
            </a:extLst>
          </p:cNvPr>
          <p:cNvGrpSpPr/>
          <p:nvPr/>
        </p:nvGrpSpPr>
        <p:grpSpPr>
          <a:xfrm>
            <a:off x="7181986" y="2424226"/>
            <a:ext cx="4171814" cy="4018188"/>
            <a:chOff x="6540432" y="1875639"/>
            <a:chExt cx="4896621" cy="4716304"/>
          </a:xfrm>
        </p:grpSpPr>
        <p:pic>
          <p:nvPicPr>
            <p:cNvPr id="11" name="Picture 2" descr="C:\Users\takao\Documents\Talks\Saga_U_seminar\raa_compiled_QM11_square_hi2011.png">
              <a:extLst>
                <a:ext uri="{FF2B5EF4-FFF2-40B4-BE49-F238E27FC236}">
                  <a16:creationId xmlns:a16="http://schemas.microsoft.com/office/drawing/2014/main" id="{6AF5E0B0-D15F-FF45-931A-5EC54100C4D7}"/>
                </a:ext>
              </a:extLst>
            </p:cNvPr>
            <p:cNvPicPr>
              <a:picLocks noChangeAspect="1" noChangeArrowheads="1"/>
            </p:cNvPicPr>
            <p:nvPr/>
          </p:nvPicPr>
          <p:blipFill>
            <a:blip r:embed="rId6" cstate="print"/>
            <a:srcRect/>
            <a:stretch>
              <a:fillRect/>
            </a:stretch>
          </p:blipFill>
          <p:spPr bwMode="auto">
            <a:xfrm>
              <a:off x="6540432" y="1875639"/>
              <a:ext cx="4896621" cy="4716304"/>
            </a:xfrm>
            <a:prstGeom prst="rect">
              <a:avLst/>
            </a:prstGeom>
            <a:noFill/>
          </p:spPr>
        </p:pic>
        <p:sp>
          <p:nvSpPr>
            <p:cNvPr id="12" name="フリーフォーム 11">
              <a:extLst>
                <a:ext uri="{FF2B5EF4-FFF2-40B4-BE49-F238E27FC236}">
                  <a16:creationId xmlns:a16="http://schemas.microsoft.com/office/drawing/2014/main" id="{C421C7A0-8ABE-1044-9FDD-F9AF85399FBC}"/>
                </a:ext>
              </a:extLst>
            </p:cNvPr>
            <p:cNvSpPr/>
            <p:nvPr/>
          </p:nvSpPr>
          <p:spPr>
            <a:xfrm>
              <a:off x="7423576" y="2019515"/>
              <a:ext cx="2997843" cy="2210765"/>
            </a:xfrm>
            <a:custGeom>
              <a:avLst/>
              <a:gdLst>
                <a:gd name="connsiteX0" fmla="*/ 0 w 2997843"/>
                <a:gd name="connsiteY0" fmla="*/ 0 h 2210765"/>
                <a:gd name="connsiteX1" fmla="*/ 300941 w 2997843"/>
                <a:gd name="connsiteY1" fmla="*/ 1493134 h 2210765"/>
                <a:gd name="connsiteX2" fmla="*/ 729205 w 2997843"/>
                <a:gd name="connsiteY2" fmla="*/ 2002420 h 2210765"/>
                <a:gd name="connsiteX3" fmla="*/ 2997843 w 2997843"/>
                <a:gd name="connsiteY3" fmla="*/ 2210765 h 2210765"/>
                <a:gd name="connsiteX4" fmla="*/ 2997843 w 2997843"/>
                <a:gd name="connsiteY4" fmla="*/ 2210765 h 221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843" h="2210765">
                  <a:moveTo>
                    <a:pt x="0" y="0"/>
                  </a:moveTo>
                  <a:cubicBezTo>
                    <a:pt x="89703" y="579698"/>
                    <a:pt x="179407" y="1159397"/>
                    <a:pt x="300941" y="1493134"/>
                  </a:cubicBezTo>
                  <a:cubicBezTo>
                    <a:pt x="422475" y="1826871"/>
                    <a:pt x="279721" y="1882815"/>
                    <a:pt x="729205" y="2002420"/>
                  </a:cubicBezTo>
                  <a:cubicBezTo>
                    <a:pt x="1178689" y="2122025"/>
                    <a:pt x="2997843" y="2210765"/>
                    <a:pt x="2997843" y="2210765"/>
                  </a:cubicBezTo>
                  <a:lnTo>
                    <a:pt x="2997843" y="2210765"/>
                  </a:lnTo>
                </a:path>
              </a:pathLst>
            </a:custGeom>
            <a:noFill/>
            <a:ln w="444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13" name="テキスト ボックス 12">
              <a:extLst>
                <a:ext uri="{FF2B5EF4-FFF2-40B4-BE49-F238E27FC236}">
                  <a16:creationId xmlns:a16="http://schemas.microsoft.com/office/drawing/2014/main" id="{B7390857-E86B-2744-B7C6-C29B1C893C44}"/>
                </a:ext>
              </a:extLst>
            </p:cNvPr>
            <p:cNvSpPr txBox="1"/>
            <p:nvPr/>
          </p:nvSpPr>
          <p:spPr>
            <a:xfrm>
              <a:off x="8443359" y="4152520"/>
              <a:ext cx="958276" cy="369332"/>
            </a:xfrm>
            <a:prstGeom prst="rect">
              <a:avLst/>
            </a:prstGeom>
            <a:noFill/>
          </p:spPr>
          <p:txBody>
            <a:bodyPr wrap="none" rtlCol="0">
              <a:spAutoFit/>
            </a:bodyPr>
            <a:lstStyle/>
            <a:p>
              <a:r>
                <a:rPr kumimoji="1" lang="en-US" altLang="ja-US" dirty="0">
                  <a:solidFill>
                    <a:srgbClr val="FF0000"/>
                  </a:solidFill>
                </a:rPr>
                <a:t>photons</a:t>
              </a:r>
              <a:endParaRPr kumimoji="1" lang="ja-US" altLang="en-US" dirty="0">
                <a:solidFill>
                  <a:srgbClr val="FF0000"/>
                </a:solidFill>
              </a:endParaRPr>
            </a:p>
          </p:txBody>
        </p:sp>
      </p:grpSp>
      <p:cxnSp>
        <p:nvCxnSpPr>
          <p:cNvPr id="16" name="直線矢印コネクタ 15">
            <a:extLst>
              <a:ext uri="{FF2B5EF4-FFF2-40B4-BE49-F238E27FC236}">
                <a16:creationId xmlns:a16="http://schemas.microsoft.com/office/drawing/2014/main" id="{0ADD665A-367E-CE4B-BD44-5FD0CE7D19FE}"/>
              </a:ext>
            </a:extLst>
          </p:cNvPr>
          <p:cNvCxnSpPr>
            <a:cxnSpLocks/>
          </p:cNvCxnSpPr>
          <p:nvPr/>
        </p:nvCxnSpPr>
        <p:spPr>
          <a:xfrm>
            <a:off x="5170868" y="4678742"/>
            <a:ext cx="1513268" cy="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A6ABCE5D-3ABC-7B4F-8550-058003DA28B6}"/>
              </a:ext>
            </a:extLst>
          </p:cNvPr>
          <p:cNvSpPr txBox="1"/>
          <p:nvPr/>
        </p:nvSpPr>
        <p:spPr>
          <a:xfrm>
            <a:off x="7239000" y="2042816"/>
            <a:ext cx="4114800" cy="369332"/>
          </a:xfrm>
          <a:prstGeom prst="rect">
            <a:avLst/>
          </a:prstGeom>
          <a:noFill/>
          <a:ln w="15875">
            <a:solidFill>
              <a:srgbClr val="C00000"/>
            </a:solidFill>
          </a:ln>
        </p:spPr>
        <p:txBody>
          <a:bodyPr wrap="square" rtlCol="0">
            <a:spAutoFit/>
          </a:bodyPr>
          <a:lstStyle/>
          <a:p>
            <a:r>
              <a:rPr kumimoji="1" lang="en-US" altLang="ja-US" dirty="0"/>
              <a:t>R</a:t>
            </a:r>
            <a:r>
              <a:rPr kumimoji="1" lang="en-US" altLang="ja-US" baseline="-25000" dirty="0"/>
              <a:t>AA</a:t>
            </a:r>
            <a:r>
              <a:rPr kumimoji="1" lang="en-US" altLang="ja-US" dirty="0"/>
              <a:t> = 0.2 at LHC: </a:t>
            </a:r>
            <a:r>
              <a:rPr kumimoji="1" lang="en-US" altLang="ja-US" dirty="0">
                <a:sym typeface="Wingdings" pitchFamily="2" charset="2"/>
              </a:rPr>
              <a:t>30% loss of original </a:t>
            </a:r>
            <a:r>
              <a:rPr kumimoji="1" lang="en-US" altLang="ja-US" dirty="0" err="1">
                <a:sym typeface="Wingdings" pitchFamily="2" charset="2"/>
              </a:rPr>
              <a:t>p</a:t>
            </a:r>
            <a:r>
              <a:rPr kumimoji="1" lang="en-US" altLang="ja-US" baseline="-25000" dirty="0" err="1">
                <a:sym typeface="Wingdings" pitchFamily="2" charset="2"/>
              </a:rPr>
              <a:t>T</a:t>
            </a:r>
            <a:endParaRPr kumimoji="1" lang="ja-US" altLang="en-US" baseline="-25000" dirty="0"/>
          </a:p>
        </p:txBody>
      </p:sp>
    </p:spTree>
    <p:extLst>
      <p:ext uri="{BB962C8B-B14F-4D97-AF65-F5344CB8AC3E}">
        <p14:creationId xmlns:p14="http://schemas.microsoft.com/office/powerpoint/2010/main" val="2520946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5C85A2-27D8-C340-B938-EAF07F142161}"/>
              </a:ext>
            </a:extLst>
          </p:cNvPr>
          <p:cNvSpPr>
            <a:spLocks noGrp="1"/>
          </p:cNvSpPr>
          <p:nvPr>
            <p:ph type="title"/>
          </p:nvPr>
        </p:nvSpPr>
        <p:spPr/>
        <p:txBody>
          <a:bodyPr>
            <a:normAutofit/>
          </a:bodyPr>
          <a:lstStyle/>
          <a:p>
            <a:r>
              <a:rPr lang="en-US" altLang="ja-US" dirty="0"/>
              <a:t>Jet reconstruction became possible at LHC</a:t>
            </a:r>
            <a:endParaRPr kumimoji="1" lang="ja-US" altLang="en-US" dirty="0"/>
          </a:p>
        </p:txBody>
      </p:sp>
      <p:sp>
        <p:nvSpPr>
          <p:cNvPr id="3" name="コンテンツ プレースホルダー 2">
            <a:extLst>
              <a:ext uri="{FF2B5EF4-FFF2-40B4-BE49-F238E27FC236}">
                <a16:creationId xmlns:a16="http://schemas.microsoft.com/office/drawing/2014/main" id="{EE8E9CBD-DCDF-EC41-81F9-B77C83AC22B1}"/>
              </a:ext>
            </a:extLst>
          </p:cNvPr>
          <p:cNvSpPr>
            <a:spLocks noGrp="1"/>
          </p:cNvSpPr>
          <p:nvPr>
            <p:ph idx="1"/>
          </p:nvPr>
        </p:nvSpPr>
        <p:spPr>
          <a:xfrm>
            <a:off x="838200" y="1290918"/>
            <a:ext cx="10515600" cy="1138119"/>
          </a:xfrm>
        </p:spPr>
        <p:txBody>
          <a:bodyPr>
            <a:normAutofit fontScale="85000" lnSpcReduction="20000"/>
          </a:bodyPr>
          <a:lstStyle/>
          <a:p>
            <a:r>
              <a:rPr lang="en-US" altLang="ja-US" dirty="0"/>
              <a:t>Hard scattering probability is so large at LHC that the observation of reconstructed jets and their energy loss became possible</a:t>
            </a:r>
            <a:endParaRPr lang="en-US" altLang="ja-JP" dirty="0"/>
          </a:p>
          <a:p>
            <a:r>
              <a:rPr lang="en-US" altLang="ja-JP" dirty="0"/>
              <a:t>Back-to-back jets are observed. Energy of sub-leading jets is significantly lower than that of leading jets</a:t>
            </a:r>
          </a:p>
        </p:txBody>
      </p:sp>
      <p:sp>
        <p:nvSpPr>
          <p:cNvPr id="4" name="日付プレースホルダー 3">
            <a:extLst>
              <a:ext uri="{FF2B5EF4-FFF2-40B4-BE49-F238E27FC236}">
                <a16:creationId xmlns:a16="http://schemas.microsoft.com/office/drawing/2014/main" id="{A8F48AA3-1BE4-FC49-BAB6-6F5384257558}"/>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A7CEBEFF-9F34-2143-88EE-1F7A35AF605E}"/>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4CA9F5C3-587D-5D49-AD6B-71CE18A006BF}"/>
              </a:ext>
            </a:extLst>
          </p:cNvPr>
          <p:cNvSpPr>
            <a:spLocks noGrp="1"/>
          </p:cNvSpPr>
          <p:nvPr>
            <p:ph type="sldNum" sz="quarter" idx="12"/>
          </p:nvPr>
        </p:nvSpPr>
        <p:spPr/>
        <p:txBody>
          <a:bodyPr/>
          <a:lstStyle/>
          <a:p>
            <a:fld id="{F9291847-EA59-7F4D-8477-4EA9F25CEBB2}" type="slidenum">
              <a:rPr kumimoji="1" lang="ja-US" altLang="en-US" smtClean="0"/>
              <a:pPr/>
              <a:t>35</a:t>
            </a:fld>
            <a:endParaRPr kumimoji="1" lang="ja-US" altLang="en-US"/>
          </a:p>
        </p:txBody>
      </p:sp>
      <p:sp>
        <p:nvSpPr>
          <p:cNvPr id="7" name="TextBox 11">
            <a:extLst>
              <a:ext uri="{FF2B5EF4-FFF2-40B4-BE49-F238E27FC236}">
                <a16:creationId xmlns:a16="http://schemas.microsoft.com/office/drawing/2014/main" id="{250EEE08-B772-B048-9C62-0DB7DCC79196}"/>
              </a:ext>
            </a:extLst>
          </p:cNvPr>
          <p:cNvSpPr txBox="1"/>
          <p:nvPr/>
        </p:nvSpPr>
        <p:spPr>
          <a:xfrm>
            <a:off x="8718752" y="2429037"/>
            <a:ext cx="2177199" cy="307777"/>
          </a:xfrm>
          <a:prstGeom prst="rect">
            <a:avLst/>
          </a:prstGeom>
          <a:solidFill>
            <a:srgbClr val="FFFF00"/>
          </a:solidFill>
        </p:spPr>
        <p:txBody>
          <a:bodyPr wrap="none" rtlCol="0">
            <a:spAutoFit/>
          </a:bodyPr>
          <a:lstStyle/>
          <a:p>
            <a:r>
              <a:rPr lang="en-US" sz="1400" dirty="0"/>
              <a:t>CMS, PRC84, 024906(2011)</a:t>
            </a:r>
          </a:p>
        </p:txBody>
      </p:sp>
      <p:pic>
        <p:nvPicPr>
          <p:cNvPr id="8" name="Picture 8" descr="C:\Users\takao\Documents\Talks\Saga_U_seminar\Papers\eventDisplay_151076_1328520_200GeV-70GeV.png">
            <a:extLst>
              <a:ext uri="{FF2B5EF4-FFF2-40B4-BE49-F238E27FC236}">
                <a16:creationId xmlns:a16="http://schemas.microsoft.com/office/drawing/2014/main" id="{0B62BAA7-56F5-BC4E-A42D-C5937C7F3679}"/>
              </a:ext>
            </a:extLst>
          </p:cNvPr>
          <p:cNvPicPr>
            <a:picLocks noChangeAspect="1" noChangeArrowheads="1"/>
          </p:cNvPicPr>
          <p:nvPr/>
        </p:nvPicPr>
        <p:blipFill>
          <a:blip r:embed="rId2" cstate="print"/>
          <a:srcRect/>
          <a:stretch>
            <a:fillRect/>
          </a:stretch>
        </p:blipFill>
        <p:spPr bwMode="auto">
          <a:xfrm>
            <a:off x="3581400" y="2703572"/>
            <a:ext cx="6856703" cy="3753670"/>
          </a:xfrm>
          <a:prstGeom prst="rect">
            <a:avLst/>
          </a:prstGeom>
          <a:noFill/>
        </p:spPr>
      </p:pic>
      <p:sp>
        <p:nvSpPr>
          <p:cNvPr id="9" name="Text Box 57">
            <a:extLst>
              <a:ext uri="{FF2B5EF4-FFF2-40B4-BE49-F238E27FC236}">
                <a16:creationId xmlns:a16="http://schemas.microsoft.com/office/drawing/2014/main" id="{A9C363FB-2914-7D43-88BF-54FF19DB57AA}"/>
              </a:ext>
            </a:extLst>
          </p:cNvPr>
          <p:cNvSpPr txBox="1">
            <a:spLocks noChangeArrowheads="1"/>
          </p:cNvSpPr>
          <p:nvPr/>
        </p:nvSpPr>
        <p:spPr bwMode="auto">
          <a:xfrm>
            <a:off x="427186" y="3078124"/>
            <a:ext cx="2653419"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dirty="0"/>
              <a:t>Jet Production: </a:t>
            </a:r>
            <a:r>
              <a:rPr lang="en-US" altLang="ja-JP" b="1" dirty="0"/>
              <a:t>Yield </a:t>
            </a:r>
            <a:r>
              <a:rPr lang="en-US" altLang="ja-JP" b="1" dirty="0">
                <a:sym typeface="Symbol" pitchFamily="18" charset="2"/>
              </a:rPr>
              <a:t> </a:t>
            </a:r>
            <a:r>
              <a:rPr lang="en-US" altLang="ja-JP" b="1" baseline="-25000" dirty="0">
                <a:sym typeface="Symbol" pitchFamily="18" charset="2"/>
              </a:rPr>
              <a:t>s</a:t>
            </a:r>
            <a:r>
              <a:rPr lang="en-US" altLang="ja-JP" b="1" baseline="30000" dirty="0">
                <a:sym typeface="Symbol" pitchFamily="18" charset="2"/>
              </a:rPr>
              <a:t>2</a:t>
            </a:r>
            <a:endParaRPr lang="en-US" altLang="ja-JP" i="1" dirty="0"/>
          </a:p>
        </p:txBody>
      </p:sp>
      <p:grpSp>
        <p:nvGrpSpPr>
          <p:cNvPr id="10" name="Group 11">
            <a:extLst>
              <a:ext uri="{FF2B5EF4-FFF2-40B4-BE49-F238E27FC236}">
                <a16:creationId xmlns:a16="http://schemas.microsoft.com/office/drawing/2014/main" id="{4973CFDA-2F14-8C46-8B68-18079C50DBF0}"/>
              </a:ext>
            </a:extLst>
          </p:cNvPr>
          <p:cNvGrpSpPr/>
          <p:nvPr/>
        </p:nvGrpSpPr>
        <p:grpSpPr>
          <a:xfrm>
            <a:off x="1098506" y="3721234"/>
            <a:ext cx="1310781" cy="2528535"/>
            <a:chOff x="6156325" y="2983243"/>
            <a:chExt cx="1503363" cy="2900032"/>
          </a:xfrm>
        </p:grpSpPr>
        <p:pic>
          <p:nvPicPr>
            <p:cNvPr id="11" name="Picture 110" descr="gamma_jet_corr">
              <a:extLst>
                <a:ext uri="{FF2B5EF4-FFF2-40B4-BE49-F238E27FC236}">
                  <a16:creationId xmlns:a16="http://schemas.microsoft.com/office/drawing/2014/main" id="{9EBC6777-F467-9143-B6CA-2D23E6CDAB02}"/>
                </a:ext>
              </a:extLst>
            </p:cNvPr>
            <p:cNvPicPr>
              <a:picLocks noChangeAspect="1" noChangeArrowheads="1"/>
            </p:cNvPicPr>
            <p:nvPr/>
          </p:nvPicPr>
          <p:blipFill>
            <a:blip r:embed="rId3" cstate="print"/>
            <a:srcRect/>
            <a:stretch>
              <a:fillRect/>
            </a:stretch>
          </p:blipFill>
          <p:spPr bwMode="auto">
            <a:xfrm>
              <a:off x="6156325" y="2997200"/>
              <a:ext cx="1503363" cy="2886075"/>
            </a:xfrm>
            <a:prstGeom prst="rect">
              <a:avLst/>
            </a:prstGeom>
            <a:noFill/>
            <a:ln w="9525">
              <a:noFill/>
              <a:miter lim="800000"/>
              <a:headEnd/>
              <a:tailEnd/>
            </a:ln>
          </p:spPr>
        </p:pic>
        <p:cxnSp>
          <p:nvCxnSpPr>
            <p:cNvPr id="12" name="Straight Arrow Connector 13">
              <a:extLst>
                <a:ext uri="{FF2B5EF4-FFF2-40B4-BE49-F238E27FC236}">
                  <a16:creationId xmlns:a16="http://schemas.microsoft.com/office/drawing/2014/main" id="{BD26F466-1D98-1D4D-999E-E86348E29C40}"/>
                </a:ext>
              </a:extLst>
            </p:cNvPr>
            <p:cNvCxnSpPr/>
            <p:nvPr/>
          </p:nvCxnSpPr>
          <p:spPr>
            <a:xfrm flipV="1">
              <a:off x="6935625" y="2983243"/>
              <a:ext cx="376784" cy="1191514"/>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4">
              <a:extLst>
                <a:ext uri="{FF2B5EF4-FFF2-40B4-BE49-F238E27FC236}">
                  <a16:creationId xmlns:a16="http://schemas.microsoft.com/office/drawing/2014/main" id="{608E38B8-A4B8-A74B-BB1A-2B210FC8280F}"/>
                </a:ext>
              </a:extLst>
            </p:cNvPr>
            <p:cNvSpPr txBox="1"/>
            <p:nvPr/>
          </p:nvSpPr>
          <p:spPr>
            <a:xfrm>
              <a:off x="7227768" y="3385134"/>
              <a:ext cx="328936" cy="461665"/>
            </a:xfrm>
            <a:prstGeom prst="rect">
              <a:avLst/>
            </a:prstGeom>
            <a:solidFill>
              <a:schemeClr val="bg1"/>
            </a:solidFill>
          </p:spPr>
          <p:txBody>
            <a:bodyPr wrap="none" rtlCol="0">
              <a:spAutoFit/>
            </a:bodyPr>
            <a:lstStyle/>
            <a:p>
              <a:r>
                <a:rPr lang="en-US" sz="2400" dirty="0"/>
                <a:t>g</a:t>
              </a:r>
            </a:p>
          </p:txBody>
        </p:sp>
      </p:grpSp>
    </p:spTree>
    <p:extLst>
      <p:ext uri="{BB962C8B-B14F-4D97-AF65-F5344CB8AC3E}">
        <p14:creationId xmlns:p14="http://schemas.microsoft.com/office/powerpoint/2010/main" val="2444900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DF3507-B58A-1F43-B0DA-4F8B90D6286D}"/>
              </a:ext>
            </a:extLst>
          </p:cNvPr>
          <p:cNvSpPr>
            <a:spLocks noGrp="1"/>
          </p:cNvSpPr>
          <p:nvPr>
            <p:ph type="title"/>
          </p:nvPr>
        </p:nvSpPr>
        <p:spPr/>
        <p:txBody>
          <a:bodyPr/>
          <a:lstStyle/>
          <a:p>
            <a:r>
              <a:rPr lang="en-US" altLang="ja-US" dirty="0"/>
              <a:t>Jet reconstruction became possible at LHC</a:t>
            </a:r>
            <a:endParaRPr kumimoji="1" lang="ja-US" altLang="en-US" dirty="0"/>
          </a:p>
        </p:txBody>
      </p:sp>
      <p:sp>
        <p:nvSpPr>
          <p:cNvPr id="3" name="コンテンツ プレースホルダー 2">
            <a:extLst>
              <a:ext uri="{FF2B5EF4-FFF2-40B4-BE49-F238E27FC236}">
                <a16:creationId xmlns:a16="http://schemas.microsoft.com/office/drawing/2014/main" id="{0E303DB9-D8DD-854A-8737-C5B47DC48668}"/>
              </a:ext>
            </a:extLst>
          </p:cNvPr>
          <p:cNvSpPr>
            <a:spLocks noGrp="1"/>
          </p:cNvSpPr>
          <p:nvPr>
            <p:ph idx="1"/>
          </p:nvPr>
        </p:nvSpPr>
        <p:spPr>
          <a:xfrm>
            <a:off x="838200" y="1290920"/>
            <a:ext cx="10515600" cy="1468652"/>
          </a:xfrm>
        </p:spPr>
        <p:txBody>
          <a:bodyPr>
            <a:normAutofit fontScale="85000" lnSpcReduction="20000"/>
          </a:bodyPr>
          <a:lstStyle/>
          <a:p>
            <a:r>
              <a:rPr lang="en-US" altLang="ja-JP" dirty="0"/>
              <a:t>ATLAS has successfully measured asymmetry of energies of back-to-back jets</a:t>
            </a:r>
          </a:p>
          <a:p>
            <a:pPr lvl="1"/>
            <a:r>
              <a:rPr lang="en-US" altLang="ja-JP" dirty="0"/>
              <a:t>Open points are </a:t>
            </a:r>
            <a:r>
              <a:rPr lang="en-US" altLang="ja-JP" dirty="0" err="1"/>
              <a:t>p+p</a:t>
            </a:r>
            <a:r>
              <a:rPr lang="en-US" altLang="ja-JP" dirty="0"/>
              <a:t> data</a:t>
            </a:r>
          </a:p>
          <a:p>
            <a:pPr lvl="1"/>
            <a:r>
              <a:rPr lang="en-US" altLang="ja-JP" dirty="0"/>
              <a:t>Filled points are </a:t>
            </a:r>
            <a:r>
              <a:rPr lang="en-US" altLang="ja-JP" dirty="0" err="1"/>
              <a:t>Pb+Pb</a:t>
            </a:r>
            <a:r>
              <a:rPr lang="en-US" altLang="ja-JP" dirty="0"/>
              <a:t> data</a:t>
            </a:r>
          </a:p>
          <a:p>
            <a:pPr lvl="1"/>
            <a:r>
              <a:rPr lang="en-US" altLang="ja-JP" dirty="0"/>
              <a:t>Yellow histogram is estimated distribution for </a:t>
            </a:r>
            <a:r>
              <a:rPr lang="en-US" altLang="ja-JP" dirty="0" err="1"/>
              <a:t>Pb+Pb</a:t>
            </a:r>
            <a:r>
              <a:rPr lang="en-US" altLang="ja-JP" dirty="0"/>
              <a:t> without energy loss</a:t>
            </a:r>
          </a:p>
          <a:p>
            <a:r>
              <a:rPr lang="en-US" altLang="ja-JP" dirty="0"/>
              <a:t>Central </a:t>
            </a:r>
            <a:r>
              <a:rPr lang="en-US" altLang="ja-JP" dirty="0" err="1"/>
              <a:t>Pb+Pb</a:t>
            </a:r>
            <a:r>
              <a:rPr lang="en-US" altLang="ja-JP" dirty="0"/>
              <a:t> points deviate from </a:t>
            </a:r>
            <a:r>
              <a:rPr lang="en-US" altLang="ja-JP" dirty="0" err="1"/>
              <a:t>p+p</a:t>
            </a:r>
            <a:r>
              <a:rPr lang="en-US" altLang="ja-JP" dirty="0"/>
              <a:t> and estimated </a:t>
            </a:r>
            <a:r>
              <a:rPr lang="en-US" altLang="ja-JP" dirty="0" err="1"/>
              <a:t>Pb+Pb</a:t>
            </a:r>
            <a:r>
              <a:rPr lang="en-US" altLang="ja-JP" dirty="0"/>
              <a:t> distribution without energy loss</a:t>
            </a:r>
          </a:p>
        </p:txBody>
      </p:sp>
      <p:sp>
        <p:nvSpPr>
          <p:cNvPr id="4" name="日付プレースホルダー 3">
            <a:extLst>
              <a:ext uri="{FF2B5EF4-FFF2-40B4-BE49-F238E27FC236}">
                <a16:creationId xmlns:a16="http://schemas.microsoft.com/office/drawing/2014/main" id="{146682EE-0853-9B4E-BA2F-174A8A18D45D}"/>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5CF37B51-15F5-7941-9B77-B37BF91ECDD5}"/>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C8F82478-2E20-124E-8D66-45F79298F284}"/>
              </a:ext>
            </a:extLst>
          </p:cNvPr>
          <p:cNvSpPr>
            <a:spLocks noGrp="1"/>
          </p:cNvSpPr>
          <p:nvPr>
            <p:ph type="sldNum" sz="quarter" idx="12"/>
          </p:nvPr>
        </p:nvSpPr>
        <p:spPr/>
        <p:txBody>
          <a:bodyPr/>
          <a:lstStyle/>
          <a:p>
            <a:fld id="{F9291847-EA59-7F4D-8477-4EA9F25CEBB2}" type="slidenum">
              <a:rPr kumimoji="1" lang="ja-US" altLang="en-US" smtClean="0"/>
              <a:pPr/>
              <a:t>36</a:t>
            </a:fld>
            <a:endParaRPr kumimoji="1" lang="ja-US" altLang="en-US"/>
          </a:p>
        </p:txBody>
      </p:sp>
      <p:pic>
        <p:nvPicPr>
          <p:cNvPr id="7" name="Picture 2" descr="C:\Users\takao\Documents\Talks\Saga_U_seminar\ATLAS_DijetAsymmetry.png">
            <a:extLst>
              <a:ext uri="{FF2B5EF4-FFF2-40B4-BE49-F238E27FC236}">
                <a16:creationId xmlns:a16="http://schemas.microsoft.com/office/drawing/2014/main" id="{8853A3C4-66F1-A54B-A757-BF149D3D1CB0}"/>
              </a:ext>
            </a:extLst>
          </p:cNvPr>
          <p:cNvPicPr>
            <a:picLocks noChangeAspect="1" noChangeArrowheads="1"/>
          </p:cNvPicPr>
          <p:nvPr/>
        </p:nvPicPr>
        <p:blipFill rotWithShape="1">
          <a:blip r:embed="rId2" cstate="print"/>
          <a:srcRect b="48268"/>
          <a:stretch/>
        </p:blipFill>
        <p:spPr bwMode="auto">
          <a:xfrm>
            <a:off x="1759388" y="3736752"/>
            <a:ext cx="8657092" cy="2716584"/>
          </a:xfrm>
          <a:prstGeom prst="rect">
            <a:avLst/>
          </a:prstGeom>
          <a:noFill/>
        </p:spPr>
      </p:pic>
      <p:sp>
        <p:nvSpPr>
          <p:cNvPr id="8" name="TextBox 12">
            <a:extLst>
              <a:ext uri="{FF2B5EF4-FFF2-40B4-BE49-F238E27FC236}">
                <a16:creationId xmlns:a16="http://schemas.microsoft.com/office/drawing/2014/main" id="{DC4BB389-AF6B-754D-841A-7E3ABA8CCC69}"/>
              </a:ext>
            </a:extLst>
          </p:cNvPr>
          <p:cNvSpPr txBox="1"/>
          <p:nvPr/>
        </p:nvSpPr>
        <p:spPr>
          <a:xfrm>
            <a:off x="8649574" y="3113775"/>
            <a:ext cx="2357120" cy="307777"/>
          </a:xfrm>
          <a:prstGeom prst="rect">
            <a:avLst/>
          </a:prstGeom>
          <a:solidFill>
            <a:srgbClr val="FFFF00"/>
          </a:solidFill>
        </p:spPr>
        <p:txBody>
          <a:bodyPr wrap="none" rtlCol="0">
            <a:spAutoFit/>
          </a:bodyPr>
          <a:lstStyle/>
          <a:p>
            <a:r>
              <a:rPr lang="en-US" sz="1400" dirty="0"/>
              <a:t>ATLAS, PRL105, 252303(2010)</a:t>
            </a:r>
          </a:p>
        </p:txBody>
      </p:sp>
      <p:pic>
        <p:nvPicPr>
          <p:cNvPr id="9" name="Picture 3">
            <a:extLst>
              <a:ext uri="{FF2B5EF4-FFF2-40B4-BE49-F238E27FC236}">
                <a16:creationId xmlns:a16="http://schemas.microsoft.com/office/drawing/2014/main" id="{EA1CDAB6-8907-B245-9104-A140137EDEBD}"/>
              </a:ext>
            </a:extLst>
          </p:cNvPr>
          <p:cNvPicPr>
            <a:picLocks noChangeAspect="1" noChangeArrowheads="1"/>
          </p:cNvPicPr>
          <p:nvPr/>
        </p:nvPicPr>
        <p:blipFill>
          <a:blip r:embed="rId3" cstate="print"/>
          <a:srcRect/>
          <a:stretch>
            <a:fillRect/>
          </a:stretch>
        </p:blipFill>
        <p:spPr bwMode="auto">
          <a:xfrm>
            <a:off x="4619836" y="2962980"/>
            <a:ext cx="2720505" cy="590318"/>
          </a:xfrm>
          <a:prstGeom prst="rect">
            <a:avLst/>
          </a:prstGeom>
          <a:noFill/>
          <a:ln w="12700">
            <a:solidFill>
              <a:schemeClr val="accent1"/>
            </a:solidFill>
            <a:miter lim="800000"/>
            <a:headEnd/>
            <a:tailEnd/>
          </a:ln>
        </p:spPr>
      </p:pic>
      <p:cxnSp>
        <p:nvCxnSpPr>
          <p:cNvPr id="10" name="Straight Arrow Connector 8">
            <a:extLst>
              <a:ext uri="{FF2B5EF4-FFF2-40B4-BE49-F238E27FC236}">
                <a16:creationId xmlns:a16="http://schemas.microsoft.com/office/drawing/2014/main" id="{98A07C3A-F322-0547-9FE8-EA1C4630D348}"/>
              </a:ext>
            </a:extLst>
          </p:cNvPr>
          <p:cNvCxnSpPr/>
          <p:nvPr/>
        </p:nvCxnSpPr>
        <p:spPr>
          <a:xfrm>
            <a:off x="3503712" y="3645024"/>
            <a:ext cx="5040560" cy="0"/>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9">
            <a:extLst>
              <a:ext uri="{FF2B5EF4-FFF2-40B4-BE49-F238E27FC236}">
                <a16:creationId xmlns:a16="http://schemas.microsoft.com/office/drawing/2014/main" id="{6E9E30E3-381F-1649-867C-AF2DE539B905}"/>
              </a:ext>
            </a:extLst>
          </p:cNvPr>
          <p:cNvSpPr txBox="1"/>
          <p:nvPr/>
        </p:nvSpPr>
        <p:spPr>
          <a:xfrm>
            <a:off x="2278420" y="3475747"/>
            <a:ext cx="1037143" cy="338554"/>
          </a:xfrm>
          <a:prstGeom prst="rect">
            <a:avLst/>
          </a:prstGeom>
          <a:noFill/>
        </p:spPr>
        <p:txBody>
          <a:bodyPr wrap="none" rtlCol="0">
            <a:spAutoFit/>
          </a:bodyPr>
          <a:lstStyle/>
          <a:p>
            <a:r>
              <a:rPr lang="en-US" altLang="ja-JP" sz="1600" dirty="0"/>
              <a:t>Peripheral</a:t>
            </a:r>
            <a:endParaRPr lang="en-US" sz="1600" dirty="0"/>
          </a:p>
        </p:txBody>
      </p:sp>
      <p:sp>
        <p:nvSpPr>
          <p:cNvPr id="12" name="TextBox 16">
            <a:extLst>
              <a:ext uri="{FF2B5EF4-FFF2-40B4-BE49-F238E27FC236}">
                <a16:creationId xmlns:a16="http://schemas.microsoft.com/office/drawing/2014/main" id="{30FAA9DB-115A-104D-880A-1FF2BD135192}"/>
              </a:ext>
            </a:extLst>
          </p:cNvPr>
          <p:cNvSpPr txBox="1"/>
          <p:nvPr/>
        </p:nvSpPr>
        <p:spPr>
          <a:xfrm>
            <a:off x="8999552" y="3475747"/>
            <a:ext cx="782843" cy="338554"/>
          </a:xfrm>
          <a:prstGeom prst="rect">
            <a:avLst/>
          </a:prstGeom>
          <a:noFill/>
        </p:spPr>
        <p:txBody>
          <a:bodyPr wrap="none" rtlCol="0">
            <a:spAutoFit/>
          </a:bodyPr>
          <a:lstStyle/>
          <a:p>
            <a:r>
              <a:rPr lang="en-US" altLang="ja-JP" sz="1600" dirty="0"/>
              <a:t>Central</a:t>
            </a:r>
            <a:endParaRPr lang="en-US" sz="1600" dirty="0"/>
          </a:p>
        </p:txBody>
      </p:sp>
      <p:sp>
        <p:nvSpPr>
          <p:cNvPr id="13" name="テキスト ボックス 12">
            <a:extLst>
              <a:ext uri="{FF2B5EF4-FFF2-40B4-BE49-F238E27FC236}">
                <a16:creationId xmlns:a16="http://schemas.microsoft.com/office/drawing/2014/main" id="{9A8E4597-01F8-1041-B9A8-E37DB71604B4}"/>
              </a:ext>
            </a:extLst>
          </p:cNvPr>
          <p:cNvSpPr txBox="1"/>
          <p:nvPr/>
        </p:nvSpPr>
        <p:spPr>
          <a:xfrm>
            <a:off x="10556138" y="3631496"/>
            <a:ext cx="1461106" cy="646331"/>
          </a:xfrm>
          <a:prstGeom prst="rect">
            <a:avLst/>
          </a:prstGeom>
          <a:noFill/>
          <a:ln w="12700">
            <a:solidFill>
              <a:srgbClr val="FF0000"/>
            </a:solidFill>
          </a:ln>
        </p:spPr>
        <p:txBody>
          <a:bodyPr wrap="none" rtlCol="0">
            <a:spAutoFit/>
          </a:bodyPr>
          <a:lstStyle/>
          <a:p>
            <a:r>
              <a:rPr kumimoji="1" lang="en-US" altLang="ja-US" dirty="0"/>
              <a:t>~30-40% loss</a:t>
            </a:r>
          </a:p>
          <a:p>
            <a:r>
              <a:rPr kumimoji="1" lang="en-US" altLang="ja-US" dirty="0"/>
              <a:t>of jets energy</a:t>
            </a:r>
            <a:endParaRPr kumimoji="1" lang="ja-US" altLang="en-US" dirty="0"/>
          </a:p>
        </p:txBody>
      </p:sp>
      <p:cxnSp>
        <p:nvCxnSpPr>
          <p:cNvPr id="15" name="直線矢印コネクタ 14">
            <a:extLst>
              <a:ext uri="{FF2B5EF4-FFF2-40B4-BE49-F238E27FC236}">
                <a16:creationId xmlns:a16="http://schemas.microsoft.com/office/drawing/2014/main" id="{379F280C-3576-0643-AEB7-AE43B68AEA33}"/>
              </a:ext>
            </a:extLst>
          </p:cNvPr>
          <p:cNvCxnSpPr/>
          <p:nvPr/>
        </p:nvCxnSpPr>
        <p:spPr>
          <a:xfrm flipH="1">
            <a:off x="10086109" y="4277827"/>
            <a:ext cx="920585" cy="81721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866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AE35CC-94B2-7F4C-8F49-93D3C1E09745}"/>
              </a:ext>
            </a:extLst>
          </p:cNvPr>
          <p:cNvSpPr>
            <a:spLocks noGrp="1"/>
          </p:cNvSpPr>
          <p:nvPr>
            <p:ph type="title"/>
          </p:nvPr>
        </p:nvSpPr>
        <p:spPr/>
        <p:txBody>
          <a:bodyPr/>
          <a:lstStyle/>
          <a:p>
            <a:r>
              <a:rPr kumimoji="1" lang="en-US" altLang="ja-US" dirty="0"/>
              <a:t>Where the lost energy went?</a:t>
            </a:r>
            <a:endParaRPr kumimoji="1" lang="ja-US" altLang="en-US" dirty="0"/>
          </a:p>
        </p:txBody>
      </p:sp>
      <p:sp>
        <p:nvSpPr>
          <p:cNvPr id="3" name="コンテンツ プレースホルダー 2">
            <a:extLst>
              <a:ext uri="{FF2B5EF4-FFF2-40B4-BE49-F238E27FC236}">
                <a16:creationId xmlns:a16="http://schemas.microsoft.com/office/drawing/2014/main" id="{A912AD45-F847-9F4E-8277-9CC6029F8D14}"/>
              </a:ext>
            </a:extLst>
          </p:cNvPr>
          <p:cNvSpPr>
            <a:spLocks noGrp="1"/>
          </p:cNvSpPr>
          <p:nvPr>
            <p:ph idx="1"/>
          </p:nvPr>
        </p:nvSpPr>
        <p:spPr>
          <a:xfrm>
            <a:off x="838200" y="1290919"/>
            <a:ext cx="5576248" cy="3284386"/>
          </a:xfrm>
        </p:spPr>
        <p:txBody>
          <a:bodyPr>
            <a:normAutofit fontScale="85000" lnSpcReduction="10000"/>
          </a:bodyPr>
          <a:lstStyle/>
          <a:p>
            <a:r>
              <a:rPr lang="en-US" altLang="ja-JP" dirty="0"/>
              <a:t>Split into phase spaces within reconstructed jets and look for momentum distributions</a:t>
            </a:r>
          </a:p>
          <a:p>
            <a:pPr lvl="1"/>
            <a:r>
              <a:rPr lang="en-US" altLang="ja-JP" dirty="0">
                <a:latin typeface="Symbol" pitchFamily="18" charset="2"/>
              </a:rPr>
              <a:t>D</a:t>
            </a:r>
            <a:r>
              <a:rPr lang="en-US" altLang="ja-JP" dirty="0"/>
              <a:t>R&lt;0.8 (In-Cone), </a:t>
            </a:r>
            <a:r>
              <a:rPr lang="en-US" altLang="ja-JP" dirty="0">
                <a:latin typeface="Symbol" pitchFamily="18" charset="2"/>
              </a:rPr>
              <a:t>D</a:t>
            </a:r>
            <a:r>
              <a:rPr lang="en-US" altLang="ja-JP" dirty="0"/>
              <a:t>R&gt;0.8 (Out-of-Cone)</a:t>
            </a:r>
          </a:p>
          <a:p>
            <a:endParaRPr lang="en-US" altLang="ja-JP" dirty="0"/>
          </a:p>
          <a:p>
            <a:r>
              <a:rPr lang="en-US" altLang="ja-JP" dirty="0"/>
              <a:t>Plotted difference of leading Jets and momentum sum in given phase spaces, against A</a:t>
            </a:r>
            <a:r>
              <a:rPr lang="en-US" altLang="ja-JP" baseline="-25000" dirty="0"/>
              <a:t>J</a:t>
            </a:r>
            <a:endParaRPr lang="en-US" altLang="ja-JP" dirty="0"/>
          </a:p>
          <a:p>
            <a:endParaRPr lang="en-US" altLang="ja-JP" dirty="0"/>
          </a:p>
          <a:p>
            <a:r>
              <a:rPr lang="en-US" altLang="ja-JP" dirty="0"/>
              <a:t>Upper panel shows simulation results from PTYHIA + HI background + energy loss</a:t>
            </a:r>
          </a:p>
          <a:p>
            <a:r>
              <a:rPr lang="en-US" altLang="ja-JP" dirty="0"/>
              <a:t>Lower panel shows data. </a:t>
            </a:r>
            <a:r>
              <a:rPr kumimoji="1" lang="en-US" altLang="ja-US" dirty="0"/>
              <a:t>Trend is rather similar</a:t>
            </a:r>
            <a:endParaRPr kumimoji="1" lang="ja-US" altLang="en-US" dirty="0"/>
          </a:p>
        </p:txBody>
      </p:sp>
      <p:sp>
        <p:nvSpPr>
          <p:cNvPr id="4" name="日付プレースホルダー 3">
            <a:extLst>
              <a:ext uri="{FF2B5EF4-FFF2-40B4-BE49-F238E27FC236}">
                <a16:creationId xmlns:a16="http://schemas.microsoft.com/office/drawing/2014/main" id="{10D4DE7F-97A0-7242-81A9-DED0EE076E6E}"/>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36FA3EE0-65F1-D843-B046-D96C8B3C2862}"/>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B0627730-8DAB-2B40-B8B4-0A7CD3133412}"/>
              </a:ext>
            </a:extLst>
          </p:cNvPr>
          <p:cNvSpPr>
            <a:spLocks noGrp="1"/>
          </p:cNvSpPr>
          <p:nvPr>
            <p:ph type="sldNum" sz="quarter" idx="12"/>
          </p:nvPr>
        </p:nvSpPr>
        <p:spPr/>
        <p:txBody>
          <a:bodyPr/>
          <a:lstStyle/>
          <a:p>
            <a:fld id="{F9291847-EA59-7F4D-8477-4EA9F25CEBB2}" type="slidenum">
              <a:rPr kumimoji="1" lang="ja-US" altLang="en-US" smtClean="0"/>
              <a:pPr/>
              <a:t>37</a:t>
            </a:fld>
            <a:endParaRPr kumimoji="1" lang="ja-US" altLang="en-US"/>
          </a:p>
        </p:txBody>
      </p:sp>
      <p:pic>
        <p:nvPicPr>
          <p:cNvPr id="7" name="Picture 2" descr="C:\Users\takao\Documents\Talks\Saga_U_seminar\missingPtParallel-Corrected-data-InConeOutConeDPhiCut_ntv6_2.png">
            <a:extLst>
              <a:ext uri="{FF2B5EF4-FFF2-40B4-BE49-F238E27FC236}">
                <a16:creationId xmlns:a16="http://schemas.microsoft.com/office/drawing/2014/main" id="{6818C916-672D-314A-9ADF-3E977BC5A47E}"/>
              </a:ext>
            </a:extLst>
          </p:cNvPr>
          <p:cNvPicPr>
            <a:picLocks noChangeAspect="1" noChangeArrowheads="1"/>
          </p:cNvPicPr>
          <p:nvPr/>
        </p:nvPicPr>
        <p:blipFill>
          <a:blip r:embed="rId2" cstate="print"/>
          <a:srcRect l="5973"/>
          <a:stretch>
            <a:fillRect/>
          </a:stretch>
        </p:blipFill>
        <p:spPr bwMode="auto">
          <a:xfrm>
            <a:off x="7032106" y="1031890"/>
            <a:ext cx="4760060" cy="5090505"/>
          </a:xfrm>
          <a:prstGeom prst="rect">
            <a:avLst/>
          </a:prstGeom>
          <a:noFill/>
        </p:spPr>
      </p:pic>
      <p:cxnSp>
        <p:nvCxnSpPr>
          <p:cNvPr id="8" name="Straight Arrow Connector 34">
            <a:extLst>
              <a:ext uri="{FF2B5EF4-FFF2-40B4-BE49-F238E27FC236}">
                <a16:creationId xmlns:a16="http://schemas.microsoft.com/office/drawing/2014/main" id="{091D74E8-CE97-FE4B-B253-162473F5A8E8}"/>
              </a:ext>
            </a:extLst>
          </p:cNvPr>
          <p:cNvCxnSpPr/>
          <p:nvPr/>
        </p:nvCxnSpPr>
        <p:spPr>
          <a:xfrm>
            <a:off x="9020826" y="5897888"/>
            <a:ext cx="1296144"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 name="TextBox 35">
            <a:extLst>
              <a:ext uri="{FF2B5EF4-FFF2-40B4-BE49-F238E27FC236}">
                <a16:creationId xmlns:a16="http://schemas.microsoft.com/office/drawing/2014/main" id="{CC788CEC-482B-CC4E-9F50-6B5E9DBC1BDD}"/>
              </a:ext>
            </a:extLst>
          </p:cNvPr>
          <p:cNvSpPr txBox="1"/>
          <p:nvPr/>
        </p:nvSpPr>
        <p:spPr>
          <a:xfrm>
            <a:off x="7235213" y="6084136"/>
            <a:ext cx="4556953" cy="369332"/>
          </a:xfrm>
          <a:prstGeom prst="rect">
            <a:avLst/>
          </a:prstGeom>
          <a:noFill/>
        </p:spPr>
        <p:txBody>
          <a:bodyPr wrap="none" rtlCol="0">
            <a:spAutoFit/>
          </a:bodyPr>
          <a:lstStyle/>
          <a:p>
            <a:r>
              <a:rPr lang="en-US" dirty="0"/>
              <a:t>Large A</a:t>
            </a:r>
            <a:r>
              <a:rPr lang="en-US" baseline="-25000" dirty="0"/>
              <a:t>J</a:t>
            </a:r>
            <a:r>
              <a:rPr lang="en-US" dirty="0"/>
              <a:t> enriches the jet with large energy loss</a:t>
            </a:r>
          </a:p>
        </p:txBody>
      </p:sp>
      <p:sp>
        <p:nvSpPr>
          <p:cNvPr id="10" name="TextBox 36">
            <a:extLst>
              <a:ext uri="{FF2B5EF4-FFF2-40B4-BE49-F238E27FC236}">
                <a16:creationId xmlns:a16="http://schemas.microsoft.com/office/drawing/2014/main" id="{D53D2634-4290-8D49-8F4D-673B3B142978}"/>
              </a:ext>
            </a:extLst>
          </p:cNvPr>
          <p:cNvSpPr txBox="1"/>
          <p:nvPr/>
        </p:nvSpPr>
        <p:spPr>
          <a:xfrm>
            <a:off x="9614967" y="480829"/>
            <a:ext cx="2177199" cy="307777"/>
          </a:xfrm>
          <a:prstGeom prst="rect">
            <a:avLst/>
          </a:prstGeom>
          <a:solidFill>
            <a:srgbClr val="FFFF00"/>
          </a:solidFill>
        </p:spPr>
        <p:txBody>
          <a:bodyPr wrap="none" rtlCol="0">
            <a:spAutoFit/>
          </a:bodyPr>
          <a:lstStyle/>
          <a:p>
            <a:r>
              <a:rPr lang="en-US" sz="1400" dirty="0"/>
              <a:t>CMS, PRC84, 024906(2011)</a:t>
            </a:r>
          </a:p>
        </p:txBody>
      </p:sp>
      <p:sp>
        <p:nvSpPr>
          <p:cNvPr id="11" name="TextBox 6">
            <a:extLst>
              <a:ext uri="{FF2B5EF4-FFF2-40B4-BE49-F238E27FC236}">
                <a16:creationId xmlns:a16="http://schemas.microsoft.com/office/drawing/2014/main" id="{3393F4E4-8254-9B4B-ABBB-E2437A74FB37}"/>
              </a:ext>
            </a:extLst>
          </p:cNvPr>
          <p:cNvSpPr txBox="1"/>
          <p:nvPr/>
        </p:nvSpPr>
        <p:spPr>
          <a:xfrm>
            <a:off x="8226003" y="885483"/>
            <a:ext cx="833883" cy="338554"/>
          </a:xfrm>
          <a:prstGeom prst="rect">
            <a:avLst/>
          </a:prstGeom>
          <a:solidFill>
            <a:srgbClr val="CCFFCC"/>
          </a:solidFill>
          <a:ln>
            <a:solidFill>
              <a:srgbClr val="FF0000"/>
            </a:solidFill>
          </a:ln>
        </p:spPr>
        <p:txBody>
          <a:bodyPr wrap="none" rtlCol="0">
            <a:spAutoFit/>
          </a:bodyPr>
          <a:lstStyle/>
          <a:p>
            <a:r>
              <a:rPr lang="en-US" altLang="ja-JP" sz="1600" dirty="0"/>
              <a:t>In-Cone</a:t>
            </a:r>
            <a:endParaRPr lang="en-US" sz="1600" dirty="0"/>
          </a:p>
        </p:txBody>
      </p:sp>
      <p:sp>
        <p:nvSpPr>
          <p:cNvPr id="12" name="TextBox 24">
            <a:extLst>
              <a:ext uri="{FF2B5EF4-FFF2-40B4-BE49-F238E27FC236}">
                <a16:creationId xmlns:a16="http://schemas.microsoft.com/office/drawing/2014/main" id="{C5AD50B7-36E6-CB43-8D18-EB28F9FA5411}"/>
              </a:ext>
            </a:extLst>
          </p:cNvPr>
          <p:cNvSpPr txBox="1"/>
          <p:nvPr/>
        </p:nvSpPr>
        <p:spPr>
          <a:xfrm>
            <a:off x="10748794" y="885483"/>
            <a:ext cx="1210011" cy="338554"/>
          </a:xfrm>
          <a:prstGeom prst="rect">
            <a:avLst/>
          </a:prstGeom>
          <a:solidFill>
            <a:srgbClr val="CCFFCC"/>
          </a:solidFill>
          <a:ln>
            <a:solidFill>
              <a:srgbClr val="FF0000"/>
            </a:solidFill>
          </a:ln>
        </p:spPr>
        <p:txBody>
          <a:bodyPr wrap="none" rtlCol="0">
            <a:spAutoFit/>
          </a:bodyPr>
          <a:lstStyle/>
          <a:p>
            <a:r>
              <a:rPr lang="en-US" altLang="ja-JP" sz="1600" dirty="0"/>
              <a:t>Out-of-Cone</a:t>
            </a:r>
            <a:endParaRPr lang="en-US" sz="1600" dirty="0"/>
          </a:p>
        </p:txBody>
      </p:sp>
      <p:sp>
        <p:nvSpPr>
          <p:cNvPr id="13" name="TextBox 25">
            <a:extLst>
              <a:ext uri="{FF2B5EF4-FFF2-40B4-BE49-F238E27FC236}">
                <a16:creationId xmlns:a16="http://schemas.microsoft.com/office/drawing/2014/main" id="{77466F94-EA38-F547-AE2E-10B86A7041CE}"/>
              </a:ext>
            </a:extLst>
          </p:cNvPr>
          <p:cNvSpPr txBox="1"/>
          <p:nvPr/>
        </p:nvSpPr>
        <p:spPr>
          <a:xfrm rot="16200000">
            <a:off x="6362728" y="2256880"/>
            <a:ext cx="1184427" cy="369332"/>
          </a:xfrm>
          <a:prstGeom prst="rect">
            <a:avLst/>
          </a:prstGeom>
          <a:solidFill>
            <a:srgbClr val="CCFFCC"/>
          </a:solidFill>
          <a:ln>
            <a:solidFill>
              <a:srgbClr val="FF0000"/>
            </a:solidFill>
          </a:ln>
        </p:spPr>
        <p:txBody>
          <a:bodyPr wrap="none" rtlCol="0">
            <a:spAutoFit/>
          </a:bodyPr>
          <a:lstStyle/>
          <a:p>
            <a:r>
              <a:rPr lang="en-US" altLang="ja-JP" dirty="0"/>
              <a:t>Simulation</a:t>
            </a:r>
            <a:endParaRPr lang="en-US" dirty="0"/>
          </a:p>
        </p:txBody>
      </p:sp>
      <p:sp>
        <p:nvSpPr>
          <p:cNvPr id="14" name="TextBox 27">
            <a:extLst>
              <a:ext uri="{FF2B5EF4-FFF2-40B4-BE49-F238E27FC236}">
                <a16:creationId xmlns:a16="http://schemas.microsoft.com/office/drawing/2014/main" id="{26AF2181-C27C-1B47-A134-062A9C15081E}"/>
              </a:ext>
            </a:extLst>
          </p:cNvPr>
          <p:cNvSpPr txBox="1"/>
          <p:nvPr/>
        </p:nvSpPr>
        <p:spPr>
          <a:xfrm rot="16200000">
            <a:off x="6644664" y="4341368"/>
            <a:ext cx="620554" cy="369332"/>
          </a:xfrm>
          <a:prstGeom prst="rect">
            <a:avLst/>
          </a:prstGeom>
          <a:solidFill>
            <a:srgbClr val="CCFFCC"/>
          </a:solidFill>
          <a:ln>
            <a:solidFill>
              <a:srgbClr val="FF0000"/>
            </a:solidFill>
          </a:ln>
        </p:spPr>
        <p:txBody>
          <a:bodyPr wrap="none" rtlCol="0">
            <a:spAutoFit/>
          </a:bodyPr>
          <a:lstStyle/>
          <a:p>
            <a:r>
              <a:rPr lang="en-US" dirty="0"/>
              <a:t>Data</a:t>
            </a:r>
          </a:p>
        </p:txBody>
      </p:sp>
      <p:grpSp>
        <p:nvGrpSpPr>
          <p:cNvPr id="15" name="Group 32">
            <a:extLst>
              <a:ext uri="{FF2B5EF4-FFF2-40B4-BE49-F238E27FC236}">
                <a16:creationId xmlns:a16="http://schemas.microsoft.com/office/drawing/2014/main" id="{2CB802B1-ADB2-CE4A-8DFD-4B4628FC8334}"/>
              </a:ext>
            </a:extLst>
          </p:cNvPr>
          <p:cNvGrpSpPr/>
          <p:nvPr/>
        </p:nvGrpSpPr>
        <p:grpSpPr>
          <a:xfrm>
            <a:off x="2387369" y="4922714"/>
            <a:ext cx="2204952" cy="1403127"/>
            <a:chOff x="720550" y="4221088"/>
            <a:chExt cx="2987354" cy="1901011"/>
          </a:xfrm>
        </p:grpSpPr>
        <p:sp>
          <p:nvSpPr>
            <p:cNvPr id="16" name="Oval 16">
              <a:extLst>
                <a:ext uri="{FF2B5EF4-FFF2-40B4-BE49-F238E27FC236}">
                  <a16:creationId xmlns:a16="http://schemas.microsoft.com/office/drawing/2014/main" id="{3D59585B-D89A-424D-83A2-7A8819BC21C0}"/>
                </a:ext>
              </a:extLst>
            </p:cNvPr>
            <p:cNvSpPr/>
            <p:nvPr/>
          </p:nvSpPr>
          <p:spPr>
            <a:xfrm>
              <a:off x="2843808" y="4221088"/>
              <a:ext cx="864096" cy="190101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5">
              <a:extLst>
                <a:ext uri="{FF2B5EF4-FFF2-40B4-BE49-F238E27FC236}">
                  <a16:creationId xmlns:a16="http://schemas.microsoft.com/office/drawing/2014/main" id="{02D9AD58-BA8D-0E4F-BFCB-A56666959317}"/>
                </a:ext>
              </a:extLst>
            </p:cNvPr>
            <p:cNvSpPr/>
            <p:nvPr/>
          </p:nvSpPr>
          <p:spPr>
            <a:xfrm>
              <a:off x="3059832" y="4753947"/>
              <a:ext cx="360040" cy="7920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8">
              <a:extLst>
                <a:ext uri="{FF2B5EF4-FFF2-40B4-BE49-F238E27FC236}">
                  <a16:creationId xmlns:a16="http://schemas.microsoft.com/office/drawing/2014/main" id="{3B493C5E-840C-024D-99FA-708BDD7DD304}"/>
                </a:ext>
              </a:extLst>
            </p:cNvPr>
            <p:cNvCxnSpPr>
              <a:cxnSpLocks/>
              <a:endCxn id="16" idx="0"/>
            </p:cNvCxnSpPr>
            <p:nvPr/>
          </p:nvCxnSpPr>
          <p:spPr>
            <a:xfrm flipV="1">
              <a:off x="827585" y="4221088"/>
              <a:ext cx="2448272" cy="964907"/>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9">
              <a:extLst>
                <a:ext uri="{FF2B5EF4-FFF2-40B4-BE49-F238E27FC236}">
                  <a16:creationId xmlns:a16="http://schemas.microsoft.com/office/drawing/2014/main" id="{6319ECC8-CE2E-DE43-B1B6-3D5197D8A30B}"/>
                </a:ext>
              </a:extLst>
            </p:cNvPr>
            <p:cNvCxnSpPr/>
            <p:nvPr/>
          </p:nvCxnSpPr>
          <p:spPr>
            <a:xfrm>
              <a:off x="835968" y="5194380"/>
              <a:ext cx="2367880" cy="927719"/>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23">
              <a:extLst>
                <a:ext uri="{FF2B5EF4-FFF2-40B4-BE49-F238E27FC236}">
                  <a16:creationId xmlns:a16="http://schemas.microsoft.com/office/drawing/2014/main" id="{B68CBA87-FAFC-814B-BC08-272322B826EC}"/>
                </a:ext>
              </a:extLst>
            </p:cNvPr>
            <p:cNvCxnSpPr>
              <a:endCxn id="17" idx="0"/>
            </p:cNvCxnSpPr>
            <p:nvPr/>
          </p:nvCxnSpPr>
          <p:spPr>
            <a:xfrm flipV="1">
              <a:off x="899592" y="4753947"/>
              <a:ext cx="2340260" cy="43204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Straight Connector 26">
              <a:extLst>
                <a:ext uri="{FF2B5EF4-FFF2-40B4-BE49-F238E27FC236}">
                  <a16:creationId xmlns:a16="http://schemas.microsoft.com/office/drawing/2014/main" id="{5C56B1E1-E582-9642-8301-0BCB391BF219}"/>
                </a:ext>
              </a:extLst>
            </p:cNvPr>
            <p:cNvCxnSpPr>
              <a:endCxn id="17" idx="4"/>
            </p:cNvCxnSpPr>
            <p:nvPr/>
          </p:nvCxnSpPr>
          <p:spPr>
            <a:xfrm>
              <a:off x="899592" y="5185995"/>
              <a:ext cx="2340260" cy="36004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 name="Oval 28">
              <a:extLst>
                <a:ext uri="{FF2B5EF4-FFF2-40B4-BE49-F238E27FC236}">
                  <a16:creationId xmlns:a16="http://schemas.microsoft.com/office/drawing/2014/main" id="{75177B64-CB95-8342-87AD-5B2C1CC0B0C6}"/>
                </a:ext>
              </a:extLst>
            </p:cNvPr>
            <p:cNvSpPr/>
            <p:nvPr/>
          </p:nvSpPr>
          <p:spPr>
            <a:xfrm>
              <a:off x="720550" y="5060470"/>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9">
              <a:extLst>
                <a:ext uri="{FF2B5EF4-FFF2-40B4-BE49-F238E27FC236}">
                  <a16:creationId xmlns:a16="http://schemas.microsoft.com/office/drawing/2014/main" id="{C7A35023-1BE3-6F43-BA36-B5FDD8291116}"/>
                </a:ext>
              </a:extLst>
            </p:cNvPr>
            <p:cNvSpPr txBox="1"/>
            <p:nvPr/>
          </p:nvSpPr>
          <p:spPr>
            <a:xfrm>
              <a:off x="1807134" y="4940908"/>
              <a:ext cx="1166998" cy="458686"/>
            </a:xfrm>
            <a:prstGeom prst="rect">
              <a:avLst/>
            </a:prstGeom>
            <a:noFill/>
          </p:spPr>
          <p:txBody>
            <a:bodyPr wrap="square" rtlCol="0">
              <a:spAutoFit/>
            </a:bodyPr>
            <a:lstStyle/>
            <a:p>
              <a:r>
                <a:rPr lang="en-US" sz="1600" dirty="0">
                  <a:latin typeface="Symbol" pitchFamily="18" charset="2"/>
                </a:rPr>
                <a:t>D</a:t>
              </a:r>
              <a:r>
                <a:rPr lang="en-US" sz="1600" dirty="0"/>
                <a:t>R=0.8</a:t>
              </a:r>
            </a:p>
          </p:txBody>
        </p:sp>
        <p:sp>
          <p:nvSpPr>
            <p:cNvPr id="24" name="Freeform 31">
              <a:extLst>
                <a:ext uri="{FF2B5EF4-FFF2-40B4-BE49-F238E27FC236}">
                  <a16:creationId xmlns:a16="http://schemas.microsoft.com/office/drawing/2014/main" id="{F7461F3E-D79C-254C-B0E0-AD84A962FAC2}"/>
                </a:ext>
              </a:extLst>
            </p:cNvPr>
            <p:cNvSpPr/>
            <p:nvPr/>
          </p:nvSpPr>
          <p:spPr>
            <a:xfrm>
              <a:off x="1806368" y="5029201"/>
              <a:ext cx="71338" cy="282102"/>
            </a:xfrm>
            <a:custGeom>
              <a:avLst/>
              <a:gdLst>
                <a:gd name="connsiteX0" fmla="*/ 0 w 71337"/>
                <a:gd name="connsiteY0" fmla="*/ 0 h 282102"/>
                <a:gd name="connsiteX1" fmla="*/ 68094 w 71337"/>
                <a:gd name="connsiteY1" fmla="*/ 155643 h 282102"/>
                <a:gd name="connsiteX2" fmla="*/ 19456 w 71337"/>
                <a:gd name="connsiteY2" fmla="*/ 282102 h 282102"/>
                <a:gd name="connsiteX3" fmla="*/ 19456 w 71337"/>
                <a:gd name="connsiteY3" fmla="*/ 282102 h 282102"/>
              </a:gdLst>
              <a:ahLst/>
              <a:cxnLst>
                <a:cxn ang="0">
                  <a:pos x="connsiteX0" y="connsiteY0"/>
                </a:cxn>
                <a:cxn ang="0">
                  <a:pos x="connsiteX1" y="connsiteY1"/>
                </a:cxn>
                <a:cxn ang="0">
                  <a:pos x="connsiteX2" y="connsiteY2"/>
                </a:cxn>
                <a:cxn ang="0">
                  <a:pos x="connsiteX3" y="connsiteY3"/>
                </a:cxn>
              </a:cxnLst>
              <a:rect l="l" t="t" r="r" b="b"/>
              <a:pathLst>
                <a:path w="71337" h="282102">
                  <a:moveTo>
                    <a:pt x="0" y="0"/>
                  </a:moveTo>
                  <a:cubicBezTo>
                    <a:pt x="32425" y="54313"/>
                    <a:pt x="64851" y="108626"/>
                    <a:pt x="68094" y="155643"/>
                  </a:cubicBezTo>
                  <a:cubicBezTo>
                    <a:pt x="71337" y="202660"/>
                    <a:pt x="19456" y="282102"/>
                    <a:pt x="19456" y="282102"/>
                  </a:cubicBezTo>
                  <a:lnTo>
                    <a:pt x="19456" y="282102"/>
                  </a:lnTo>
                </a:path>
              </a:pathLst>
            </a:custGeom>
            <a:ln w="254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340830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EF314B-2BD0-204C-8ABC-DA9616F0364D}"/>
              </a:ext>
            </a:extLst>
          </p:cNvPr>
          <p:cNvSpPr>
            <a:spLocks noGrp="1"/>
          </p:cNvSpPr>
          <p:nvPr>
            <p:ph type="title"/>
          </p:nvPr>
        </p:nvSpPr>
        <p:spPr/>
        <p:txBody>
          <a:bodyPr/>
          <a:lstStyle/>
          <a:p>
            <a:r>
              <a:rPr lang="en-US" altLang="ja-US" dirty="0"/>
              <a:t>Photon-jet, Z-jet at LHC</a:t>
            </a:r>
            <a:endParaRPr kumimoji="1" lang="ja-US" altLang="en-US" dirty="0"/>
          </a:p>
        </p:txBody>
      </p:sp>
      <p:sp>
        <p:nvSpPr>
          <p:cNvPr id="3" name="コンテンツ プレースホルダー 2">
            <a:extLst>
              <a:ext uri="{FF2B5EF4-FFF2-40B4-BE49-F238E27FC236}">
                <a16:creationId xmlns:a16="http://schemas.microsoft.com/office/drawing/2014/main" id="{44DB882F-699D-EE40-BD97-1AF211D26B73}"/>
              </a:ext>
            </a:extLst>
          </p:cNvPr>
          <p:cNvSpPr>
            <a:spLocks noGrp="1"/>
          </p:cNvSpPr>
          <p:nvPr>
            <p:ph idx="1"/>
          </p:nvPr>
        </p:nvSpPr>
        <p:spPr>
          <a:xfrm>
            <a:off x="838200" y="1247321"/>
            <a:ext cx="4293358" cy="3442473"/>
          </a:xfrm>
        </p:spPr>
        <p:txBody>
          <a:bodyPr>
            <a:normAutofit fontScale="85000" lnSpcReduction="10000"/>
          </a:bodyPr>
          <a:lstStyle/>
          <a:p>
            <a:r>
              <a:rPr kumimoji="1" lang="en-US" altLang="ja-US" dirty="0"/>
              <a:t>Measurement of prompt photons and Z-boson reached high precision at highest beam energy (LHC)</a:t>
            </a:r>
          </a:p>
          <a:p>
            <a:pPr lvl="1"/>
            <a:endParaRPr kumimoji="1" lang="en-US" altLang="ja-US" dirty="0"/>
          </a:p>
          <a:p>
            <a:r>
              <a:rPr lang="en-US" altLang="ja-US" dirty="0"/>
              <a:t>Photon-jet and Z-jet now became tools to do precision </a:t>
            </a:r>
            <a:r>
              <a:rPr lang="en-US" altLang="ja-US" dirty="0" err="1"/>
              <a:t>parton</a:t>
            </a:r>
            <a:r>
              <a:rPr lang="en-US" altLang="ja-US" dirty="0"/>
              <a:t> energy loss physics (look for momentum imbalance)</a:t>
            </a:r>
          </a:p>
          <a:p>
            <a:pPr lvl="1"/>
            <a:endParaRPr lang="en-US" altLang="ja-US" dirty="0"/>
          </a:p>
          <a:p>
            <a:r>
              <a:rPr lang="en-US" altLang="ja-US" dirty="0"/>
              <a:t>Tag photons or Z-bosons and look for the jet in opposite direction</a:t>
            </a:r>
          </a:p>
          <a:p>
            <a:pPr lvl="1"/>
            <a:r>
              <a:rPr lang="en-US" altLang="ja-US" dirty="0"/>
              <a:t>Deficit of jets energy is the loss in QGP</a:t>
            </a:r>
          </a:p>
        </p:txBody>
      </p:sp>
      <p:sp>
        <p:nvSpPr>
          <p:cNvPr id="4" name="日付プレースホルダー 3">
            <a:extLst>
              <a:ext uri="{FF2B5EF4-FFF2-40B4-BE49-F238E27FC236}">
                <a16:creationId xmlns:a16="http://schemas.microsoft.com/office/drawing/2014/main" id="{D2F491D2-1815-D240-8213-93E15232BDF7}"/>
              </a:ext>
            </a:extLst>
          </p:cNvPr>
          <p:cNvSpPr>
            <a:spLocks noGrp="1"/>
          </p:cNvSpPr>
          <p:nvPr>
            <p:ph type="dt" sz="half" idx="10"/>
          </p:nvPr>
        </p:nvSpPr>
        <p:spPr/>
        <p:txBody>
          <a:bodyPr/>
          <a:lstStyle/>
          <a:p>
            <a:r>
              <a:rPr kumimoji="1" lang="en-US" altLang="ja-JP"/>
              <a:t>2020/5/31</a:t>
            </a:r>
            <a:endParaRPr kumimoji="1" lang="ja-JP" altLang="en-US"/>
          </a:p>
        </p:txBody>
      </p:sp>
      <p:sp>
        <p:nvSpPr>
          <p:cNvPr id="5" name="フッター プレースホルダー 4">
            <a:extLst>
              <a:ext uri="{FF2B5EF4-FFF2-40B4-BE49-F238E27FC236}">
                <a16:creationId xmlns:a16="http://schemas.microsoft.com/office/drawing/2014/main" id="{275DC9E1-9718-9C4C-BAC2-0A6AAAEE5C6D}"/>
              </a:ext>
            </a:extLst>
          </p:cNvPr>
          <p:cNvSpPr>
            <a:spLocks noGrp="1"/>
          </p:cNvSpPr>
          <p:nvPr>
            <p:ph type="ftr" sz="quarter" idx="11"/>
          </p:nvPr>
        </p:nvSpPr>
        <p:spPr/>
        <p:txBody>
          <a:bodyPr/>
          <a:lstStyle/>
          <a:p>
            <a:r>
              <a:rPr kumimoji="1" lang="en-US" altLang="ja-JP"/>
              <a:t>Sakaguchi @ HP2020</a:t>
            </a:r>
            <a:endParaRPr kumimoji="1" lang="ja-JP" altLang="en-US"/>
          </a:p>
        </p:txBody>
      </p:sp>
      <p:sp>
        <p:nvSpPr>
          <p:cNvPr id="6" name="スライド番号プレースホルダー 5">
            <a:extLst>
              <a:ext uri="{FF2B5EF4-FFF2-40B4-BE49-F238E27FC236}">
                <a16:creationId xmlns:a16="http://schemas.microsoft.com/office/drawing/2014/main" id="{7D338F3A-0F3C-B34C-A8EF-7D57C29216FF}"/>
              </a:ext>
            </a:extLst>
          </p:cNvPr>
          <p:cNvSpPr>
            <a:spLocks noGrp="1"/>
          </p:cNvSpPr>
          <p:nvPr>
            <p:ph type="sldNum" sz="quarter" idx="12"/>
          </p:nvPr>
        </p:nvSpPr>
        <p:spPr/>
        <p:txBody>
          <a:bodyPr/>
          <a:lstStyle/>
          <a:p>
            <a:fld id="{B70644AA-EE43-E445-8090-33B2DE017C51}" type="slidenum">
              <a:rPr kumimoji="1" lang="ja-JP" altLang="en-US" smtClean="0"/>
              <a:t>38</a:t>
            </a:fld>
            <a:endParaRPr kumimoji="1" lang="ja-JP" altLang="en-US"/>
          </a:p>
        </p:txBody>
      </p:sp>
      <p:grpSp>
        <p:nvGrpSpPr>
          <p:cNvPr id="10" name="グループ化 9">
            <a:extLst>
              <a:ext uri="{FF2B5EF4-FFF2-40B4-BE49-F238E27FC236}">
                <a16:creationId xmlns:a16="http://schemas.microsoft.com/office/drawing/2014/main" id="{D0D35961-DB79-B942-800F-2943086AEA18}"/>
              </a:ext>
            </a:extLst>
          </p:cNvPr>
          <p:cNvGrpSpPr/>
          <p:nvPr/>
        </p:nvGrpSpPr>
        <p:grpSpPr>
          <a:xfrm>
            <a:off x="5312367" y="1370937"/>
            <a:ext cx="3332480" cy="4971299"/>
            <a:chOff x="8775862" y="1366905"/>
            <a:chExt cx="3332480" cy="4971299"/>
          </a:xfrm>
        </p:grpSpPr>
        <p:pic>
          <p:nvPicPr>
            <p:cNvPr id="12" name="図 11">
              <a:extLst>
                <a:ext uri="{FF2B5EF4-FFF2-40B4-BE49-F238E27FC236}">
                  <a16:creationId xmlns:a16="http://schemas.microsoft.com/office/drawing/2014/main" id="{20BE1B97-CB65-ED47-9195-F093CD1E6C0C}"/>
                </a:ext>
              </a:extLst>
            </p:cNvPr>
            <p:cNvPicPr>
              <a:picLocks noChangeAspect="1"/>
            </p:cNvPicPr>
            <p:nvPr/>
          </p:nvPicPr>
          <p:blipFill>
            <a:blip r:embed="rId2"/>
            <a:stretch>
              <a:fillRect/>
            </a:stretch>
          </p:blipFill>
          <p:spPr>
            <a:xfrm>
              <a:off x="8775862" y="1720484"/>
              <a:ext cx="3312160" cy="2286000"/>
            </a:xfrm>
            <a:prstGeom prst="rect">
              <a:avLst/>
            </a:prstGeom>
          </p:spPr>
        </p:pic>
        <p:pic>
          <p:nvPicPr>
            <p:cNvPr id="13" name="図 12">
              <a:extLst>
                <a:ext uri="{FF2B5EF4-FFF2-40B4-BE49-F238E27FC236}">
                  <a16:creationId xmlns:a16="http://schemas.microsoft.com/office/drawing/2014/main" id="{165C24FA-682D-9A4D-BF8C-5DD684890F57}"/>
                </a:ext>
              </a:extLst>
            </p:cNvPr>
            <p:cNvPicPr>
              <a:picLocks noChangeAspect="1"/>
            </p:cNvPicPr>
            <p:nvPr/>
          </p:nvPicPr>
          <p:blipFill>
            <a:blip r:embed="rId3"/>
            <a:stretch>
              <a:fillRect/>
            </a:stretch>
          </p:blipFill>
          <p:spPr>
            <a:xfrm>
              <a:off x="8775862" y="4006484"/>
              <a:ext cx="3332480" cy="2331720"/>
            </a:xfrm>
            <a:prstGeom prst="rect">
              <a:avLst/>
            </a:prstGeom>
          </p:spPr>
        </p:pic>
        <p:pic>
          <p:nvPicPr>
            <p:cNvPr id="14" name="図 13">
              <a:extLst>
                <a:ext uri="{FF2B5EF4-FFF2-40B4-BE49-F238E27FC236}">
                  <a16:creationId xmlns:a16="http://schemas.microsoft.com/office/drawing/2014/main" id="{30589370-370C-064E-9589-B8AABDBDB55B}"/>
                </a:ext>
              </a:extLst>
            </p:cNvPr>
            <p:cNvPicPr>
              <a:picLocks noChangeAspect="1"/>
            </p:cNvPicPr>
            <p:nvPr/>
          </p:nvPicPr>
          <p:blipFill>
            <a:blip r:embed="rId4"/>
            <a:stretch>
              <a:fillRect/>
            </a:stretch>
          </p:blipFill>
          <p:spPr>
            <a:xfrm>
              <a:off x="9107882" y="1366905"/>
              <a:ext cx="2668440" cy="214797"/>
            </a:xfrm>
            <a:prstGeom prst="rect">
              <a:avLst/>
            </a:prstGeom>
          </p:spPr>
        </p:pic>
      </p:grpSp>
      <p:sp>
        <p:nvSpPr>
          <p:cNvPr id="15" name="Text Box 58">
            <a:extLst>
              <a:ext uri="{FF2B5EF4-FFF2-40B4-BE49-F238E27FC236}">
                <a16:creationId xmlns:a16="http://schemas.microsoft.com/office/drawing/2014/main" id="{1E9E3794-0CA7-AA4F-B43D-8D025A8DCA71}"/>
              </a:ext>
            </a:extLst>
          </p:cNvPr>
          <p:cNvSpPr txBox="1">
            <a:spLocks noChangeArrowheads="1"/>
          </p:cNvSpPr>
          <p:nvPr/>
        </p:nvSpPr>
        <p:spPr bwMode="auto">
          <a:xfrm>
            <a:off x="1986565" y="6347084"/>
            <a:ext cx="2803203"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i="1" dirty="0"/>
              <a:t>Photon Production: </a:t>
            </a:r>
            <a:r>
              <a:rPr lang="en-US" altLang="ja-JP" sz="1600" b="1" dirty="0"/>
              <a:t>Yield </a:t>
            </a:r>
            <a:r>
              <a:rPr lang="en-US" altLang="ja-JP" sz="1600" b="1" dirty="0">
                <a:sym typeface="Symbol" pitchFamily="18" charset="2"/>
              </a:rPr>
              <a:t> </a:t>
            </a:r>
            <a:r>
              <a:rPr lang="en-US" altLang="ja-JP" sz="1600" b="1" baseline="-25000" dirty="0"/>
              <a:t>s</a:t>
            </a:r>
          </a:p>
        </p:txBody>
      </p:sp>
      <p:pic>
        <p:nvPicPr>
          <p:cNvPr id="17" name="Picture 110" descr="gamma_jet_corr">
            <a:extLst>
              <a:ext uri="{FF2B5EF4-FFF2-40B4-BE49-F238E27FC236}">
                <a16:creationId xmlns:a16="http://schemas.microsoft.com/office/drawing/2014/main" id="{8A4513F4-5CA0-0341-AFAD-A0515937558F}"/>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3853034">
            <a:off x="2053863" y="4122753"/>
            <a:ext cx="1503363" cy="2886075"/>
          </a:xfrm>
          <a:prstGeom prst="rect">
            <a:avLst/>
          </a:prstGeom>
          <a:noFill/>
          <a:ln w="9525">
            <a:noFill/>
            <a:miter lim="800000"/>
            <a:headEnd/>
            <a:tailEnd/>
          </a:ln>
        </p:spPr>
      </p:pic>
      <p:pic>
        <p:nvPicPr>
          <p:cNvPr id="18" name="図 17">
            <a:extLst>
              <a:ext uri="{FF2B5EF4-FFF2-40B4-BE49-F238E27FC236}">
                <a16:creationId xmlns:a16="http://schemas.microsoft.com/office/drawing/2014/main" id="{0B4A39ED-9AE2-8249-BD45-D31BD7107DC2}"/>
              </a:ext>
            </a:extLst>
          </p:cNvPr>
          <p:cNvPicPr>
            <a:picLocks noChangeAspect="1"/>
          </p:cNvPicPr>
          <p:nvPr/>
        </p:nvPicPr>
        <p:blipFill>
          <a:blip r:embed="rId6"/>
          <a:stretch>
            <a:fillRect/>
          </a:stretch>
        </p:blipFill>
        <p:spPr>
          <a:xfrm>
            <a:off x="8975626" y="1585734"/>
            <a:ext cx="3038578" cy="4819914"/>
          </a:xfrm>
          <a:prstGeom prst="rect">
            <a:avLst/>
          </a:prstGeom>
        </p:spPr>
      </p:pic>
      <p:pic>
        <p:nvPicPr>
          <p:cNvPr id="19" name="図 18">
            <a:extLst>
              <a:ext uri="{FF2B5EF4-FFF2-40B4-BE49-F238E27FC236}">
                <a16:creationId xmlns:a16="http://schemas.microsoft.com/office/drawing/2014/main" id="{9B3D6766-754A-554F-8D5B-4A41C4970433}"/>
              </a:ext>
            </a:extLst>
          </p:cNvPr>
          <p:cNvPicPr>
            <a:picLocks noChangeAspect="1"/>
          </p:cNvPicPr>
          <p:nvPr/>
        </p:nvPicPr>
        <p:blipFill>
          <a:blip r:embed="rId7"/>
          <a:stretch>
            <a:fillRect/>
          </a:stretch>
        </p:blipFill>
        <p:spPr>
          <a:xfrm>
            <a:off x="9624612" y="1253059"/>
            <a:ext cx="1931676" cy="235756"/>
          </a:xfrm>
          <a:prstGeom prst="rect">
            <a:avLst/>
          </a:prstGeom>
        </p:spPr>
      </p:pic>
      <p:pic>
        <p:nvPicPr>
          <p:cNvPr id="20" name="図 19">
            <a:extLst>
              <a:ext uri="{FF2B5EF4-FFF2-40B4-BE49-F238E27FC236}">
                <a16:creationId xmlns:a16="http://schemas.microsoft.com/office/drawing/2014/main" id="{76B73B34-4DC2-A94F-AAB9-D4BCEDC1F91D}"/>
              </a:ext>
            </a:extLst>
          </p:cNvPr>
          <p:cNvPicPr>
            <a:picLocks noChangeAspect="1"/>
          </p:cNvPicPr>
          <p:nvPr/>
        </p:nvPicPr>
        <p:blipFill>
          <a:blip r:embed="rId8"/>
          <a:stretch>
            <a:fillRect/>
          </a:stretch>
        </p:blipFill>
        <p:spPr>
          <a:xfrm>
            <a:off x="6329306" y="888969"/>
            <a:ext cx="1405610" cy="368973"/>
          </a:xfrm>
          <a:prstGeom prst="rect">
            <a:avLst/>
          </a:prstGeom>
          <a:ln w="15875">
            <a:solidFill>
              <a:srgbClr val="FF0000"/>
            </a:solidFill>
          </a:ln>
        </p:spPr>
      </p:pic>
      <p:grpSp>
        <p:nvGrpSpPr>
          <p:cNvPr id="8" name="グループ化 7">
            <a:extLst>
              <a:ext uri="{FF2B5EF4-FFF2-40B4-BE49-F238E27FC236}">
                <a16:creationId xmlns:a16="http://schemas.microsoft.com/office/drawing/2014/main" id="{E9943160-8DA0-8745-A197-1622D6B760E9}"/>
              </a:ext>
            </a:extLst>
          </p:cNvPr>
          <p:cNvGrpSpPr/>
          <p:nvPr/>
        </p:nvGrpSpPr>
        <p:grpSpPr>
          <a:xfrm>
            <a:off x="9792110" y="797038"/>
            <a:ext cx="1441779" cy="487887"/>
            <a:chOff x="9792110" y="797038"/>
            <a:chExt cx="1441779" cy="487887"/>
          </a:xfrm>
        </p:grpSpPr>
        <p:pic>
          <p:nvPicPr>
            <p:cNvPr id="16" name="図 15">
              <a:extLst>
                <a:ext uri="{FF2B5EF4-FFF2-40B4-BE49-F238E27FC236}">
                  <a16:creationId xmlns:a16="http://schemas.microsoft.com/office/drawing/2014/main" id="{DA1C3CB6-6861-8340-9D26-A5CB633EEEBD}"/>
                </a:ext>
              </a:extLst>
            </p:cNvPr>
            <p:cNvPicPr>
              <a:picLocks noChangeAspect="1"/>
            </p:cNvPicPr>
            <p:nvPr/>
          </p:nvPicPr>
          <p:blipFill>
            <a:blip r:embed="rId8"/>
            <a:stretch>
              <a:fillRect/>
            </a:stretch>
          </p:blipFill>
          <p:spPr>
            <a:xfrm>
              <a:off x="9792110" y="847320"/>
              <a:ext cx="1405610" cy="368973"/>
            </a:xfrm>
            <a:prstGeom prst="rect">
              <a:avLst/>
            </a:prstGeom>
            <a:ln w="15875">
              <a:solidFill>
                <a:srgbClr val="FF0000"/>
              </a:solidFill>
            </a:ln>
          </p:spPr>
        </p:pic>
        <p:sp>
          <p:nvSpPr>
            <p:cNvPr id="7" name="テキスト ボックス 6">
              <a:extLst>
                <a:ext uri="{FF2B5EF4-FFF2-40B4-BE49-F238E27FC236}">
                  <a16:creationId xmlns:a16="http://schemas.microsoft.com/office/drawing/2014/main" id="{1449BDBB-AF91-404E-AA62-EB4C80B3005E}"/>
                </a:ext>
              </a:extLst>
            </p:cNvPr>
            <p:cNvSpPr txBox="1"/>
            <p:nvPr/>
          </p:nvSpPr>
          <p:spPr>
            <a:xfrm>
              <a:off x="9940635" y="977148"/>
              <a:ext cx="268022" cy="307777"/>
            </a:xfrm>
            <a:prstGeom prst="rect">
              <a:avLst/>
            </a:prstGeom>
            <a:noFill/>
          </p:spPr>
          <p:txBody>
            <a:bodyPr wrap="none" rtlCol="0">
              <a:spAutoFit/>
            </a:bodyPr>
            <a:lstStyle/>
            <a:p>
              <a:r>
                <a:rPr kumimoji="1" lang="en-US" altLang="ja-US" sz="1400" dirty="0"/>
                <a:t>Z</a:t>
              </a:r>
              <a:endParaRPr kumimoji="1" lang="ja-US" altLang="en-US" sz="1400" dirty="0"/>
            </a:p>
          </p:txBody>
        </p:sp>
        <p:sp>
          <p:nvSpPr>
            <p:cNvPr id="21" name="テキスト ボックス 20">
              <a:extLst>
                <a:ext uri="{FF2B5EF4-FFF2-40B4-BE49-F238E27FC236}">
                  <a16:creationId xmlns:a16="http://schemas.microsoft.com/office/drawing/2014/main" id="{8B78F042-DD47-2C48-9E9D-B430FB6EF2EA}"/>
                </a:ext>
              </a:extLst>
            </p:cNvPr>
            <p:cNvSpPr txBox="1"/>
            <p:nvPr/>
          </p:nvSpPr>
          <p:spPr>
            <a:xfrm>
              <a:off x="10965867" y="797038"/>
              <a:ext cx="268022" cy="307777"/>
            </a:xfrm>
            <a:prstGeom prst="rect">
              <a:avLst/>
            </a:prstGeom>
            <a:noFill/>
          </p:spPr>
          <p:txBody>
            <a:bodyPr wrap="none" rtlCol="0">
              <a:spAutoFit/>
            </a:bodyPr>
            <a:lstStyle/>
            <a:p>
              <a:r>
                <a:rPr kumimoji="1" lang="en-US" altLang="ja-US" sz="1400" dirty="0"/>
                <a:t>Z</a:t>
              </a:r>
              <a:endParaRPr kumimoji="1" lang="ja-US" altLang="en-US" sz="1400" dirty="0"/>
            </a:p>
          </p:txBody>
        </p:sp>
      </p:grpSp>
    </p:spTree>
    <p:extLst>
      <p:ext uri="{BB962C8B-B14F-4D97-AF65-F5344CB8AC3E}">
        <p14:creationId xmlns:p14="http://schemas.microsoft.com/office/powerpoint/2010/main" val="1743089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27869D-1DB5-C34A-9813-10F58CE95060}"/>
              </a:ext>
            </a:extLst>
          </p:cNvPr>
          <p:cNvSpPr>
            <a:spLocks noGrp="1"/>
          </p:cNvSpPr>
          <p:nvPr>
            <p:ph type="title"/>
          </p:nvPr>
        </p:nvSpPr>
        <p:spPr/>
        <p:txBody>
          <a:bodyPr/>
          <a:lstStyle/>
          <a:p>
            <a:r>
              <a:rPr kumimoji="1" lang="en-US" altLang="ja-US" dirty="0"/>
              <a:t>Another Densimeter/thermometer: Heavy </a:t>
            </a:r>
            <a:r>
              <a:rPr kumimoji="1" lang="en-US" altLang="ja-US" dirty="0" err="1"/>
              <a:t>Quarkonia</a:t>
            </a:r>
            <a:endParaRPr kumimoji="1" lang="ja-US" altLang="en-US" dirty="0"/>
          </a:p>
        </p:txBody>
      </p:sp>
      <p:sp>
        <p:nvSpPr>
          <p:cNvPr id="3" name="コンテンツ プレースホルダー 2">
            <a:extLst>
              <a:ext uri="{FF2B5EF4-FFF2-40B4-BE49-F238E27FC236}">
                <a16:creationId xmlns:a16="http://schemas.microsoft.com/office/drawing/2014/main" id="{650CAC41-2B7D-DF40-8511-F7265EBF2732}"/>
              </a:ext>
            </a:extLst>
          </p:cNvPr>
          <p:cNvSpPr>
            <a:spLocks noGrp="1"/>
          </p:cNvSpPr>
          <p:nvPr>
            <p:ph idx="1"/>
          </p:nvPr>
        </p:nvSpPr>
        <p:spPr>
          <a:xfrm>
            <a:off x="848078" y="1264259"/>
            <a:ext cx="6785773" cy="3002941"/>
          </a:xfrm>
        </p:spPr>
        <p:txBody>
          <a:bodyPr>
            <a:normAutofit fontScale="85000" lnSpcReduction="20000"/>
          </a:bodyPr>
          <a:lstStyle/>
          <a:p>
            <a:r>
              <a:rPr kumimoji="1" lang="en-US" altLang="ja-US" dirty="0"/>
              <a:t>Heavy </a:t>
            </a:r>
            <a:r>
              <a:rPr kumimoji="1" lang="en-US" altLang="ja-US" dirty="0" err="1"/>
              <a:t>quarkonia</a:t>
            </a:r>
            <a:r>
              <a:rPr kumimoji="1" lang="en-US" altLang="ja-US" dirty="0"/>
              <a:t> (like charmonium, J/</a:t>
            </a:r>
            <a:r>
              <a:rPr kumimoji="1" lang="en-US" altLang="ja-US" dirty="0">
                <a:latin typeface="Symbol" pitchFamily="2" charset="2"/>
              </a:rPr>
              <a:t>y</a:t>
            </a:r>
            <a:r>
              <a:rPr kumimoji="1" lang="en-US" altLang="ja-US" dirty="0"/>
              <a:t>) are produced only in the initial hard scattering (needs large Q</a:t>
            </a:r>
            <a:r>
              <a:rPr kumimoji="1" lang="en-US" altLang="ja-US" baseline="30000" dirty="0"/>
              <a:t>2</a:t>
            </a:r>
            <a:r>
              <a:rPr kumimoji="1" lang="en-US" altLang="ja-US" dirty="0"/>
              <a:t>)</a:t>
            </a:r>
          </a:p>
          <a:p>
            <a:pPr lvl="1"/>
            <a:endParaRPr kumimoji="1" lang="en-US" altLang="ja-US" dirty="0"/>
          </a:p>
          <a:p>
            <a:r>
              <a:rPr kumimoji="1" lang="en-US" altLang="ja-US" dirty="0"/>
              <a:t>As the temperature of the system increases, light quarks in the medium screen the potential between q-</a:t>
            </a:r>
            <a:r>
              <a:rPr kumimoji="1" lang="en-US" altLang="ja-US" dirty="0" err="1"/>
              <a:t>qbar</a:t>
            </a:r>
            <a:endParaRPr kumimoji="1" lang="en-US" altLang="ja-US" dirty="0"/>
          </a:p>
          <a:p>
            <a:pPr lvl="1"/>
            <a:r>
              <a:rPr kumimoji="1" lang="en-US" altLang="ja-US" dirty="0" err="1"/>
              <a:t>Quarkonia</a:t>
            </a:r>
            <a:r>
              <a:rPr kumimoji="1" lang="en-US" altLang="ja-US" dirty="0"/>
              <a:t> bound state will be dissociated (melted)</a:t>
            </a:r>
          </a:p>
          <a:p>
            <a:pPr lvl="1"/>
            <a:r>
              <a:rPr kumimoji="1" lang="en-US" altLang="ja-US" dirty="0"/>
              <a:t>Similar to Debye screening in EM plasma</a:t>
            </a:r>
          </a:p>
          <a:p>
            <a:pPr lvl="1"/>
            <a:endParaRPr kumimoji="1" lang="en-US" altLang="ja-US" dirty="0"/>
          </a:p>
          <a:p>
            <a:r>
              <a:rPr kumimoji="1" lang="en-US" altLang="ja-US" dirty="0"/>
              <a:t>Suppression of the J/</a:t>
            </a:r>
            <a:r>
              <a:rPr kumimoji="1" lang="en-US" altLang="ja-US" dirty="0">
                <a:latin typeface="Symbol" pitchFamily="2" charset="2"/>
              </a:rPr>
              <a:t>y</a:t>
            </a:r>
            <a:r>
              <a:rPr kumimoji="1" lang="en-US" altLang="ja-US" dirty="0"/>
              <a:t> is a signature of QGP formation</a:t>
            </a:r>
          </a:p>
          <a:p>
            <a:pPr lvl="1"/>
            <a:r>
              <a:rPr kumimoji="1" lang="en-US" altLang="ja-US" dirty="0"/>
              <a:t>First proposed by Matsui and </a:t>
            </a:r>
            <a:r>
              <a:rPr kumimoji="1" lang="en-US" altLang="ja-US" dirty="0" err="1"/>
              <a:t>Satz</a:t>
            </a:r>
            <a:r>
              <a:rPr kumimoji="1" lang="en-US" altLang="ja-US" dirty="0"/>
              <a:t> (</a:t>
            </a:r>
            <a:r>
              <a:rPr lang="en-US" altLang="ja-US" i="1" dirty="0">
                <a:sym typeface="Symbol" charset="0"/>
              </a:rPr>
              <a:t>Phys. Lett. B </a:t>
            </a:r>
            <a:r>
              <a:rPr lang="en-US" altLang="ja-US" b="1" dirty="0">
                <a:sym typeface="Symbol" charset="0"/>
              </a:rPr>
              <a:t>178 </a:t>
            </a:r>
            <a:r>
              <a:rPr lang="en-US" altLang="ja-US" dirty="0">
                <a:sym typeface="Symbol" charset="0"/>
              </a:rPr>
              <a:t>(1986) 416)</a:t>
            </a:r>
          </a:p>
          <a:p>
            <a:pPr lvl="1"/>
            <a:r>
              <a:rPr kumimoji="1" lang="en-US" altLang="ja-US" dirty="0">
                <a:solidFill>
                  <a:srgbClr val="C00000"/>
                </a:solidFill>
                <a:sym typeface="Symbol" charset="0"/>
              </a:rPr>
              <a:t>Look for </a:t>
            </a:r>
            <a:r>
              <a:rPr kumimoji="1" lang="en-US" altLang="ja-US" i="1" dirty="0" err="1">
                <a:solidFill>
                  <a:srgbClr val="C00000"/>
                </a:solidFill>
                <a:sym typeface="Symbol" charset="0"/>
              </a:rPr>
              <a:t>l</a:t>
            </a:r>
            <a:r>
              <a:rPr kumimoji="1" lang="en-US" altLang="ja-US" i="1" baseline="30000" dirty="0" err="1">
                <a:solidFill>
                  <a:srgbClr val="C00000"/>
                </a:solidFill>
                <a:sym typeface="Symbol" charset="0"/>
              </a:rPr>
              <a:t>+</a:t>
            </a:r>
            <a:r>
              <a:rPr kumimoji="1" lang="en-US" altLang="ja-US" i="1" dirty="0" err="1">
                <a:solidFill>
                  <a:srgbClr val="C00000"/>
                </a:solidFill>
                <a:sym typeface="Symbol" charset="0"/>
              </a:rPr>
              <a:t>l</a:t>
            </a:r>
            <a:r>
              <a:rPr kumimoji="1" lang="en-US" altLang="ja-US" i="1" baseline="30000" dirty="0">
                <a:solidFill>
                  <a:srgbClr val="C00000"/>
                </a:solidFill>
                <a:sym typeface="Symbol" charset="0"/>
              </a:rPr>
              <a:t>-</a:t>
            </a:r>
            <a:r>
              <a:rPr kumimoji="1" lang="en-US" altLang="ja-US" dirty="0">
                <a:solidFill>
                  <a:srgbClr val="C00000"/>
                </a:solidFill>
                <a:sym typeface="Symbol" charset="0"/>
              </a:rPr>
              <a:t> decay channel</a:t>
            </a:r>
            <a:endParaRPr kumimoji="1" lang="ja-US" altLang="en-US" dirty="0">
              <a:solidFill>
                <a:srgbClr val="C00000"/>
              </a:solidFill>
            </a:endParaRPr>
          </a:p>
        </p:txBody>
      </p:sp>
      <p:sp>
        <p:nvSpPr>
          <p:cNvPr id="4" name="日付プレースホルダー 3">
            <a:extLst>
              <a:ext uri="{FF2B5EF4-FFF2-40B4-BE49-F238E27FC236}">
                <a16:creationId xmlns:a16="http://schemas.microsoft.com/office/drawing/2014/main" id="{4B83527B-94F6-434D-8D1D-B09B923FDFE6}"/>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B99655C3-C7FB-7942-9369-F3AD8B98095C}"/>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92948F8E-B370-C042-B457-8E3EA12354FF}"/>
              </a:ext>
            </a:extLst>
          </p:cNvPr>
          <p:cNvSpPr>
            <a:spLocks noGrp="1"/>
          </p:cNvSpPr>
          <p:nvPr>
            <p:ph type="sldNum" sz="quarter" idx="12"/>
          </p:nvPr>
        </p:nvSpPr>
        <p:spPr/>
        <p:txBody>
          <a:bodyPr/>
          <a:lstStyle/>
          <a:p>
            <a:fld id="{F9291847-EA59-7F4D-8477-4EA9F25CEBB2}" type="slidenum">
              <a:rPr kumimoji="1" lang="ja-US" altLang="en-US" smtClean="0"/>
              <a:pPr/>
              <a:t>39</a:t>
            </a:fld>
            <a:endParaRPr kumimoji="1" lang="ja-US" altLang="en-US" dirty="0"/>
          </a:p>
        </p:txBody>
      </p:sp>
      <p:sp>
        <p:nvSpPr>
          <p:cNvPr id="9" name="AutoShape 6">
            <a:extLst>
              <a:ext uri="{FF2B5EF4-FFF2-40B4-BE49-F238E27FC236}">
                <a16:creationId xmlns:a16="http://schemas.microsoft.com/office/drawing/2014/main" id="{1B97F61A-6BC5-6A43-B866-CF49B202929D}"/>
              </a:ext>
            </a:extLst>
          </p:cNvPr>
          <p:cNvSpPr>
            <a:spLocks noChangeArrowheads="1"/>
          </p:cNvSpPr>
          <p:nvPr/>
        </p:nvSpPr>
        <p:spPr bwMode="auto">
          <a:xfrm>
            <a:off x="12710996" y="3768726"/>
            <a:ext cx="609600" cy="609600"/>
          </a:xfrm>
          <a:prstGeom prst="downArrow">
            <a:avLst>
              <a:gd name="adj1" fmla="val 50000"/>
              <a:gd name="adj2" fmla="val 25000"/>
            </a:avLst>
          </a:prstGeom>
          <a:solidFill>
            <a:schemeClr val="accent1"/>
          </a:solidFill>
          <a:ln w="12700">
            <a:solidFill>
              <a:schemeClr val="tx1"/>
            </a:solidFill>
            <a:miter lim="800000"/>
            <a:headEnd type="none" w="sm" len="sm"/>
            <a:tailEnd type="none" w="sm" len="sm"/>
          </a:ln>
          <a:effectLst/>
        </p:spPr>
        <p:txBody>
          <a:bodyPr wrap="none" anchor="ctr"/>
          <a:lstStyle/>
          <a:p>
            <a:endParaRPr lang="en-US"/>
          </a:p>
        </p:txBody>
      </p:sp>
      <p:pic>
        <p:nvPicPr>
          <p:cNvPr id="12" name="Picture 6">
            <a:extLst>
              <a:ext uri="{FF2B5EF4-FFF2-40B4-BE49-F238E27FC236}">
                <a16:creationId xmlns:a16="http://schemas.microsoft.com/office/drawing/2014/main" id="{E5FF72E6-BBFE-D545-BE5C-3460B85F5B7F}"/>
              </a:ext>
            </a:extLst>
          </p:cNvPr>
          <p:cNvPicPr>
            <a:picLocks noChangeAspect="1"/>
          </p:cNvPicPr>
          <p:nvPr/>
        </p:nvPicPr>
        <p:blipFill>
          <a:blip r:embed="rId2"/>
          <a:stretch>
            <a:fillRect/>
          </a:stretch>
        </p:blipFill>
        <p:spPr>
          <a:xfrm>
            <a:off x="8257648" y="1491339"/>
            <a:ext cx="3086274" cy="1868560"/>
          </a:xfrm>
          <a:prstGeom prst="rect">
            <a:avLst/>
          </a:prstGeom>
        </p:spPr>
      </p:pic>
      <p:sp>
        <p:nvSpPr>
          <p:cNvPr id="14" name="正方形/長方形 13">
            <a:extLst>
              <a:ext uri="{FF2B5EF4-FFF2-40B4-BE49-F238E27FC236}">
                <a16:creationId xmlns:a16="http://schemas.microsoft.com/office/drawing/2014/main" id="{0F6C1528-A2EA-834C-B802-41C4870F4FEA}"/>
              </a:ext>
            </a:extLst>
          </p:cNvPr>
          <p:cNvSpPr/>
          <p:nvPr/>
        </p:nvSpPr>
        <p:spPr>
          <a:xfrm>
            <a:off x="8024973" y="3909389"/>
            <a:ext cx="3494101" cy="584775"/>
          </a:xfrm>
          <a:prstGeom prst="rect">
            <a:avLst/>
          </a:prstGeom>
          <a:ln w="12700">
            <a:solidFill>
              <a:schemeClr val="tx1"/>
            </a:solidFill>
          </a:ln>
        </p:spPr>
        <p:txBody>
          <a:bodyPr wrap="square">
            <a:spAutoFit/>
          </a:bodyPr>
          <a:lstStyle/>
          <a:p>
            <a:pPr algn="ctr"/>
            <a:r>
              <a:rPr lang="en-US" altLang="ja-US" sz="1600" dirty="0"/>
              <a:t>Different binding energy/radii →</a:t>
            </a:r>
          </a:p>
          <a:p>
            <a:pPr algn="ctr"/>
            <a:r>
              <a:rPr lang="en-US" altLang="ja-US" sz="1600" dirty="0"/>
              <a:t>Different dissociation temperatures</a:t>
            </a:r>
          </a:p>
        </p:txBody>
      </p:sp>
      <p:graphicFrame>
        <p:nvGraphicFramePr>
          <p:cNvPr id="15" name="Table 13">
            <a:extLst>
              <a:ext uri="{FF2B5EF4-FFF2-40B4-BE49-F238E27FC236}">
                <a16:creationId xmlns:a16="http://schemas.microsoft.com/office/drawing/2014/main" id="{784C69F3-3AA9-2D4C-BAC0-E2A6887452F3}"/>
              </a:ext>
            </a:extLst>
          </p:cNvPr>
          <p:cNvGraphicFramePr>
            <a:graphicFrameLocks noGrp="1"/>
          </p:cNvGraphicFramePr>
          <p:nvPr>
            <p:extLst>
              <p:ext uri="{D42A27DB-BD31-4B8C-83A1-F6EECF244321}">
                <p14:modId xmlns:p14="http://schemas.microsoft.com/office/powerpoint/2010/main" val="3993341777"/>
              </p:ext>
            </p:extLst>
          </p:nvPr>
        </p:nvGraphicFramePr>
        <p:xfrm>
          <a:off x="7392312" y="4617588"/>
          <a:ext cx="4610100" cy="1463040"/>
        </p:xfrm>
        <a:graphic>
          <a:graphicData uri="http://schemas.openxmlformats.org/drawingml/2006/table">
            <a:tbl>
              <a:tblPr firstRow="1" bandRow="1">
                <a:tableStyleId>{00A15C55-8517-42AA-B614-E9B94910E393}</a:tableStyleId>
              </a:tblPr>
              <a:tblGrid>
                <a:gridCol w="1152525">
                  <a:extLst>
                    <a:ext uri="{9D8B030D-6E8A-4147-A177-3AD203B41FA5}">
                      <a16:colId xmlns:a16="http://schemas.microsoft.com/office/drawing/2014/main" val="4273001874"/>
                    </a:ext>
                  </a:extLst>
                </a:gridCol>
                <a:gridCol w="1152525">
                  <a:extLst>
                    <a:ext uri="{9D8B030D-6E8A-4147-A177-3AD203B41FA5}">
                      <a16:colId xmlns:a16="http://schemas.microsoft.com/office/drawing/2014/main" val="2143220928"/>
                    </a:ext>
                  </a:extLst>
                </a:gridCol>
                <a:gridCol w="1152525">
                  <a:extLst>
                    <a:ext uri="{9D8B030D-6E8A-4147-A177-3AD203B41FA5}">
                      <a16:colId xmlns:a16="http://schemas.microsoft.com/office/drawing/2014/main" val="3184927112"/>
                    </a:ext>
                  </a:extLst>
                </a:gridCol>
                <a:gridCol w="1152525">
                  <a:extLst>
                    <a:ext uri="{9D8B030D-6E8A-4147-A177-3AD203B41FA5}">
                      <a16:colId xmlns:a16="http://schemas.microsoft.com/office/drawing/2014/main" val="37681708"/>
                    </a:ext>
                  </a:extLst>
                </a:gridCol>
              </a:tblGrid>
              <a:tr h="347980">
                <a:tc>
                  <a:txBody>
                    <a:bodyPr/>
                    <a:lstStyle/>
                    <a:p>
                      <a:r>
                        <a:rPr lang="en-US" dirty="0">
                          <a:solidFill>
                            <a:srgbClr val="C00000"/>
                          </a:solidFill>
                        </a:rPr>
                        <a:t>State</a:t>
                      </a:r>
                    </a:p>
                  </a:txBody>
                  <a:tcPr/>
                </a:tc>
                <a:tc>
                  <a:txBody>
                    <a:bodyPr/>
                    <a:lstStyle/>
                    <a:p>
                      <a:r>
                        <a:rPr lang="en-US" dirty="0">
                          <a:solidFill>
                            <a:srgbClr val="C00000"/>
                          </a:solidFill>
                        </a:rPr>
                        <a:t>J/</a:t>
                      </a:r>
                      <a:r>
                        <a:rPr lang="en-US" dirty="0">
                          <a:solidFill>
                            <a:srgbClr val="C00000"/>
                          </a:solidFill>
                          <a:latin typeface="Symbol" pitchFamily="2" charset="2"/>
                        </a:rPr>
                        <a:t>y</a:t>
                      </a:r>
                      <a:r>
                        <a:rPr lang="en-US" dirty="0">
                          <a:solidFill>
                            <a:srgbClr val="C00000"/>
                          </a:solidFill>
                        </a:rPr>
                        <a:t> (1S)</a:t>
                      </a:r>
                    </a:p>
                  </a:txBody>
                  <a:tcPr/>
                </a:tc>
                <a:tc>
                  <a:txBody>
                    <a:bodyPr/>
                    <a:lstStyle/>
                    <a:p>
                      <a:r>
                        <a:rPr lang="en-US" dirty="0">
                          <a:solidFill>
                            <a:srgbClr val="C00000"/>
                          </a:solidFill>
                          <a:latin typeface="Symbol" pitchFamily="2" charset="2"/>
                        </a:rPr>
                        <a:t>c</a:t>
                      </a:r>
                      <a:r>
                        <a:rPr lang="en-US" baseline="-25000" dirty="0">
                          <a:solidFill>
                            <a:srgbClr val="C00000"/>
                          </a:solidFill>
                        </a:rPr>
                        <a:t>c </a:t>
                      </a:r>
                      <a:r>
                        <a:rPr lang="en-US" baseline="0" dirty="0">
                          <a:solidFill>
                            <a:srgbClr val="C00000"/>
                          </a:solidFill>
                        </a:rPr>
                        <a:t>1P</a:t>
                      </a:r>
                      <a:endParaRPr lang="en-US" baseline="-25000" dirty="0">
                        <a:solidFill>
                          <a:srgbClr val="C00000"/>
                        </a:solidFill>
                      </a:endParaRPr>
                    </a:p>
                  </a:txBody>
                  <a:tcPr/>
                </a:tc>
                <a:tc>
                  <a:txBody>
                    <a:bodyPr/>
                    <a:lstStyle/>
                    <a:p>
                      <a:r>
                        <a:rPr lang="en-US" dirty="0">
                          <a:solidFill>
                            <a:srgbClr val="C00000"/>
                          </a:solidFill>
                          <a:latin typeface="Symbol" pitchFamily="2" charset="2"/>
                        </a:rPr>
                        <a:t>y</a:t>
                      </a:r>
                      <a:r>
                        <a:rPr lang="en-US" dirty="0">
                          <a:solidFill>
                            <a:srgbClr val="C00000"/>
                          </a:solidFill>
                        </a:rPr>
                        <a:t> (2S)</a:t>
                      </a:r>
                    </a:p>
                  </a:txBody>
                  <a:tcPr/>
                </a:tc>
                <a:extLst>
                  <a:ext uri="{0D108BD9-81ED-4DB2-BD59-A6C34878D82A}">
                    <a16:rowId xmlns:a16="http://schemas.microsoft.com/office/drawing/2014/main" val="3932859409"/>
                  </a:ext>
                </a:extLst>
              </a:tr>
              <a:tr h="347980">
                <a:tc>
                  <a:txBody>
                    <a:bodyPr/>
                    <a:lstStyle/>
                    <a:p>
                      <a:r>
                        <a:rPr lang="en-US" dirty="0"/>
                        <a:t>m (GeV)</a:t>
                      </a:r>
                    </a:p>
                  </a:txBody>
                  <a:tcPr/>
                </a:tc>
                <a:tc>
                  <a:txBody>
                    <a:bodyPr/>
                    <a:lstStyle/>
                    <a:p>
                      <a:r>
                        <a:rPr lang="en-US" dirty="0"/>
                        <a:t>3.10</a:t>
                      </a:r>
                    </a:p>
                  </a:txBody>
                  <a:tcPr/>
                </a:tc>
                <a:tc>
                  <a:txBody>
                    <a:bodyPr/>
                    <a:lstStyle/>
                    <a:p>
                      <a:r>
                        <a:rPr lang="en-US" dirty="0"/>
                        <a:t>3.49</a:t>
                      </a:r>
                    </a:p>
                  </a:txBody>
                  <a:tcPr/>
                </a:tc>
                <a:tc>
                  <a:txBody>
                    <a:bodyPr/>
                    <a:lstStyle/>
                    <a:p>
                      <a:r>
                        <a:rPr lang="en-US" dirty="0"/>
                        <a:t>3.69</a:t>
                      </a:r>
                    </a:p>
                  </a:txBody>
                  <a:tcPr/>
                </a:tc>
                <a:extLst>
                  <a:ext uri="{0D108BD9-81ED-4DB2-BD59-A6C34878D82A}">
                    <a16:rowId xmlns:a16="http://schemas.microsoft.com/office/drawing/2014/main" val="154970901"/>
                  </a:ext>
                </a:extLst>
              </a:tr>
              <a:tr h="347980">
                <a:tc>
                  <a:txBody>
                    <a:bodyPr/>
                    <a:lstStyle/>
                    <a:p>
                      <a:r>
                        <a:rPr lang="en-US" dirty="0"/>
                        <a:t>r</a:t>
                      </a:r>
                      <a:r>
                        <a:rPr lang="en-US" baseline="-25000" dirty="0"/>
                        <a:t>0</a:t>
                      </a:r>
                      <a:r>
                        <a:rPr lang="en-US" dirty="0"/>
                        <a:t> (</a:t>
                      </a:r>
                      <a:r>
                        <a:rPr lang="en-US" dirty="0" err="1"/>
                        <a:t>fm</a:t>
                      </a:r>
                      <a:r>
                        <a:rPr lang="en-US" dirty="0"/>
                        <a:t>)</a:t>
                      </a:r>
                    </a:p>
                  </a:txBody>
                  <a:tcPr/>
                </a:tc>
                <a:tc>
                  <a:txBody>
                    <a:bodyPr/>
                    <a:lstStyle/>
                    <a:p>
                      <a:r>
                        <a:rPr lang="en-US" dirty="0"/>
                        <a:t>0.56</a:t>
                      </a:r>
                    </a:p>
                  </a:txBody>
                  <a:tcPr/>
                </a:tc>
                <a:tc>
                  <a:txBody>
                    <a:bodyPr/>
                    <a:lstStyle/>
                    <a:p>
                      <a:r>
                        <a:rPr lang="en-US" dirty="0"/>
                        <a:t>0.81</a:t>
                      </a:r>
                    </a:p>
                  </a:txBody>
                  <a:tcPr/>
                </a:tc>
                <a:tc>
                  <a:txBody>
                    <a:bodyPr/>
                    <a:lstStyle/>
                    <a:p>
                      <a:r>
                        <a:rPr lang="en-US" dirty="0"/>
                        <a:t>1.15</a:t>
                      </a:r>
                    </a:p>
                  </a:txBody>
                  <a:tcPr/>
                </a:tc>
                <a:extLst>
                  <a:ext uri="{0D108BD9-81ED-4DB2-BD59-A6C34878D82A}">
                    <a16:rowId xmlns:a16="http://schemas.microsoft.com/office/drawing/2014/main" val="2749379077"/>
                  </a:ext>
                </a:extLst>
              </a:tr>
              <a:tr h="347980">
                <a:tc>
                  <a:txBody>
                    <a:bodyPr/>
                    <a:lstStyle/>
                    <a:p>
                      <a:r>
                        <a:rPr lang="en-US" dirty="0">
                          <a:latin typeface="Symbol" pitchFamily="2" charset="2"/>
                        </a:rPr>
                        <a:t>D</a:t>
                      </a:r>
                      <a:r>
                        <a:rPr lang="en-US" dirty="0"/>
                        <a:t>E (GeV)</a:t>
                      </a:r>
                    </a:p>
                  </a:txBody>
                  <a:tcPr/>
                </a:tc>
                <a:tc>
                  <a:txBody>
                    <a:bodyPr/>
                    <a:lstStyle/>
                    <a:p>
                      <a:r>
                        <a:rPr lang="en-US" dirty="0"/>
                        <a:t>0.64</a:t>
                      </a:r>
                    </a:p>
                  </a:txBody>
                  <a:tcPr/>
                </a:tc>
                <a:tc>
                  <a:txBody>
                    <a:bodyPr/>
                    <a:lstStyle/>
                    <a:p>
                      <a:r>
                        <a:rPr lang="en-US" dirty="0"/>
                        <a:t>0.23</a:t>
                      </a:r>
                    </a:p>
                  </a:txBody>
                  <a:tcPr/>
                </a:tc>
                <a:tc>
                  <a:txBody>
                    <a:bodyPr/>
                    <a:lstStyle/>
                    <a:p>
                      <a:r>
                        <a:rPr lang="en-US" dirty="0"/>
                        <a:t>0.06</a:t>
                      </a:r>
                    </a:p>
                  </a:txBody>
                  <a:tcPr/>
                </a:tc>
                <a:extLst>
                  <a:ext uri="{0D108BD9-81ED-4DB2-BD59-A6C34878D82A}">
                    <a16:rowId xmlns:a16="http://schemas.microsoft.com/office/drawing/2014/main" val="3507767091"/>
                  </a:ext>
                </a:extLst>
              </a:tr>
            </a:tbl>
          </a:graphicData>
        </a:graphic>
      </p:graphicFrame>
      <p:pic>
        <p:nvPicPr>
          <p:cNvPr id="29" name="図 28">
            <a:extLst>
              <a:ext uri="{FF2B5EF4-FFF2-40B4-BE49-F238E27FC236}">
                <a16:creationId xmlns:a16="http://schemas.microsoft.com/office/drawing/2014/main" id="{9AE08A54-F338-E747-B63E-CC23924DD97B}"/>
              </a:ext>
            </a:extLst>
          </p:cNvPr>
          <p:cNvPicPr>
            <a:picLocks noChangeAspect="1"/>
          </p:cNvPicPr>
          <p:nvPr/>
        </p:nvPicPr>
        <p:blipFill>
          <a:blip r:embed="rId3"/>
          <a:stretch>
            <a:fillRect/>
          </a:stretch>
        </p:blipFill>
        <p:spPr>
          <a:xfrm>
            <a:off x="838200" y="4473152"/>
            <a:ext cx="6096000" cy="1778000"/>
          </a:xfrm>
          <a:prstGeom prst="rect">
            <a:avLst/>
          </a:prstGeom>
        </p:spPr>
      </p:pic>
    </p:spTree>
    <p:extLst>
      <p:ext uri="{BB962C8B-B14F-4D97-AF65-F5344CB8AC3E}">
        <p14:creationId xmlns:p14="http://schemas.microsoft.com/office/powerpoint/2010/main" val="2406317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4B803B-5865-814C-8DA6-B29716A4D571}"/>
              </a:ext>
            </a:extLst>
          </p:cNvPr>
          <p:cNvSpPr>
            <a:spLocks noGrp="1"/>
          </p:cNvSpPr>
          <p:nvPr>
            <p:ph type="title"/>
          </p:nvPr>
        </p:nvSpPr>
        <p:spPr/>
        <p:txBody>
          <a:bodyPr/>
          <a:lstStyle/>
          <a:p>
            <a:r>
              <a:rPr kumimoji="1" lang="en-US" altLang="ja-US" dirty="0"/>
              <a:t>Quarks updated the goal</a:t>
            </a:r>
            <a:endParaRPr kumimoji="1" lang="ja-US" altLang="en-US" dirty="0"/>
          </a:p>
        </p:txBody>
      </p:sp>
      <p:sp>
        <p:nvSpPr>
          <p:cNvPr id="4" name="日付プレースホルダー 3">
            <a:extLst>
              <a:ext uri="{FF2B5EF4-FFF2-40B4-BE49-F238E27FC236}">
                <a16:creationId xmlns:a16="http://schemas.microsoft.com/office/drawing/2014/main" id="{22EB3395-0F19-6746-A6D2-DA3886C0B2ED}"/>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099DCFED-FB85-A24E-A04C-C0FD1EDDFB99}"/>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9910A4D2-3016-4443-A58C-BA93E73BDC25}"/>
              </a:ext>
            </a:extLst>
          </p:cNvPr>
          <p:cNvSpPr>
            <a:spLocks noGrp="1"/>
          </p:cNvSpPr>
          <p:nvPr>
            <p:ph type="sldNum" sz="quarter" idx="12"/>
          </p:nvPr>
        </p:nvSpPr>
        <p:spPr/>
        <p:txBody>
          <a:bodyPr/>
          <a:lstStyle/>
          <a:p>
            <a:fld id="{F9291847-EA59-7F4D-8477-4EA9F25CEBB2}" type="slidenum">
              <a:rPr kumimoji="1" lang="ja-US" altLang="en-US" smtClean="0"/>
              <a:pPr/>
              <a:t>4</a:t>
            </a:fld>
            <a:endParaRPr kumimoji="1" lang="ja-US" altLang="en-US"/>
          </a:p>
        </p:txBody>
      </p:sp>
      <p:pic>
        <p:nvPicPr>
          <p:cNvPr id="7" name="Picture 4">
            <a:extLst>
              <a:ext uri="{FF2B5EF4-FFF2-40B4-BE49-F238E27FC236}">
                <a16:creationId xmlns:a16="http://schemas.microsoft.com/office/drawing/2014/main" id="{6DB89B00-E54A-4D40-8A16-986CE94D2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878" y="564416"/>
            <a:ext cx="4134644" cy="5821301"/>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FF99FF"/>
                </a:solidFill>
                <a:miter lim="800000"/>
                <a:headEnd/>
                <a:tailEnd/>
              </a14:hiddenLine>
            </a:ext>
          </a:extLst>
        </p:spPr>
      </p:pic>
      <p:sp>
        <p:nvSpPr>
          <p:cNvPr id="9" name="コンテンツ プレースホルダー 8">
            <a:extLst>
              <a:ext uri="{FF2B5EF4-FFF2-40B4-BE49-F238E27FC236}">
                <a16:creationId xmlns:a16="http://schemas.microsoft.com/office/drawing/2014/main" id="{C04B2C83-0651-8B45-BD0A-6A5FDDD439A3}"/>
              </a:ext>
            </a:extLst>
          </p:cNvPr>
          <p:cNvSpPr>
            <a:spLocks noGrp="1"/>
          </p:cNvSpPr>
          <p:nvPr>
            <p:ph idx="1"/>
          </p:nvPr>
        </p:nvSpPr>
        <p:spPr>
          <a:xfrm>
            <a:off x="838200" y="1215613"/>
            <a:ext cx="6763421" cy="2532345"/>
          </a:xfrm>
        </p:spPr>
        <p:txBody>
          <a:bodyPr>
            <a:normAutofit fontScale="85000" lnSpcReduction="20000"/>
          </a:bodyPr>
          <a:lstStyle/>
          <a:p>
            <a:pPr lvl="0"/>
            <a:r>
              <a:rPr kumimoji="1" lang="en-US" dirty="0"/>
              <a:t>Deep Inelastic scattering of protons by electrons suggested the existence of </a:t>
            </a:r>
            <a:r>
              <a:rPr kumimoji="1" lang="en-US" dirty="0" err="1"/>
              <a:t>partons</a:t>
            </a:r>
            <a:r>
              <a:rPr kumimoji="1" lang="en-US" dirty="0"/>
              <a:t> (quarks and gluons. ~1960)</a:t>
            </a:r>
          </a:p>
          <a:p>
            <a:pPr lvl="1"/>
            <a:endParaRPr kumimoji="1" lang="en-US" dirty="0"/>
          </a:p>
          <a:p>
            <a:pPr lvl="0"/>
            <a:r>
              <a:rPr kumimoji="1" lang="en-US" dirty="0"/>
              <a:t>Discovery of charmonium (c-cbar, e.g., J/</a:t>
            </a:r>
            <a:r>
              <a:rPr kumimoji="1" lang="en-US" dirty="0">
                <a:latin typeface="Symbol" pitchFamily="2" charset="2"/>
              </a:rPr>
              <a:t>y</a:t>
            </a:r>
            <a:r>
              <a:rPr kumimoji="1" lang="en-US" dirty="0"/>
              <a:t>) confirmed the quark model is correct. (1974 Nov revolution)</a:t>
            </a:r>
          </a:p>
          <a:p>
            <a:pPr lvl="1"/>
            <a:r>
              <a:rPr kumimoji="1" lang="en-US" altLang="ja-US" dirty="0"/>
              <a:t>Idea of making “quark soup” using HI collisions also </a:t>
            </a:r>
            <a:r>
              <a:rPr kumimoji="1" lang="en-US" altLang="ja-US" dirty="0" err="1"/>
              <a:t>arised</a:t>
            </a:r>
            <a:r>
              <a:rPr kumimoji="1" lang="en-US" altLang="ja-US" dirty="0"/>
              <a:t> in 1974</a:t>
            </a:r>
            <a:endParaRPr kumimoji="1" lang="en-US" dirty="0"/>
          </a:p>
          <a:p>
            <a:pPr lvl="1"/>
            <a:endParaRPr kumimoji="1" lang="en-US" dirty="0"/>
          </a:p>
          <a:p>
            <a:pPr lvl="0"/>
            <a:r>
              <a:rPr kumimoji="1" lang="en-US" altLang="ja-US" dirty="0"/>
              <a:t>Structure functions in Deuteron and Calcium were found different (EMC effect, 1982) </a:t>
            </a:r>
            <a:r>
              <a:rPr kumimoji="1" lang="en-US" altLang="ja-US" dirty="0">
                <a:sym typeface="Wingdings" pitchFamily="2" charset="2"/>
              </a:rPr>
              <a:t> quark manifests in nucleus</a:t>
            </a:r>
          </a:p>
        </p:txBody>
      </p:sp>
      <p:sp>
        <p:nvSpPr>
          <p:cNvPr id="10" name="Rectangle 9">
            <a:extLst>
              <a:ext uri="{FF2B5EF4-FFF2-40B4-BE49-F238E27FC236}">
                <a16:creationId xmlns:a16="http://schemas.microsoft.com/office/drawing/2014/main" id="{3D743E2D-E47A-4B99-8B47-9816541F1D44}"/>
              </a:ext>
            </a:extLst>
          </p:cNvPr>
          <p:cNvSpPr/>
          <p:nvPr/>
        </p:nvSpPr>
        <p:spPr>
          <a:xfrm>
            <a:off x="7914878" y="3696304"/>
            <a:ext cx="4134644" cy="2689412"/>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3058" name="Picture 2">
            <a:extLst>
              <a:ext uri="{FF2B5EF4-FFF2-40B4-BE49-F238E27FC236}">
                <a16:creationId xmlns:a16="http://schemas.microsoft.com/office/drawing/2014/main" id="{CC9320C9-145E-B349-A1CB-01DA131BC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8616" y="3742992"/>
            <a:ext cx="4255845" cy="26994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F8538CC-6262-D14A-9569-A5CC5B1773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207" r="95114" b="45670"/>
          <a:stretch/>
        </p:blipFill>
        <p:spPr bwMode="auto">
          <a:xfrm rot="5400000">
            <a:off x="1667335" y="3339224"/>
            <a:ext cx="377588" cy="1182595"/>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56AFAC0F-DB0C-F64F-B99A-7DF329F335E3}"/>
              </a:ext>
            </a:extLst>
          </p:cNvPr>
          <p:cNvSpPr/>
          <p:nvPr/>
        </p:nvSpPr>
        <p:spPr>
          <a:xfrm>
            <a:off x="458045" y="6499111"/>
            <a:ext cx="7143576" cy="338554"/>
          </a:xfrm>
          <a:prstGeom prst="rect">
            <a:avLst/>
          </a:prstGeom>
          <a:solidFill>
            <a:schemeClr val="bg1"/>
          </a:solidFill>
        </p:spPr>
        <p:txBody>
          <a:bodyPr wrap="square">
            <a:spAutoFit/>
          </a:bodyPr>
          <a:lstStyle/>
          <a:p>
            <a:r>
              <a:rPr lang="en" altLang="ja-US" sz="1600" dirty="0">
                <a:solidFill>
                  <a:srgbClr val="000000"/>
                </a:solidFill>
                <a:latin typeface="ff-meta-serif-web-pro"/>
              </a:rPr>
              <a:t> e, and </a:t>
            </a:r>
            <a:r>
              <a:rPr lang="en" altLang="ja-US" sz="1600" dirty="0">
                <a:solidFill>
                  <a:srgbClr val="000000"/>
                </a:solidFill>
                <a:latin typeface="Symbol" pitchFamily="2" charset="2"/>
              </a:rPr>
              <a:t>m</a:t>
            </a:r>
            <a:r>
              <a:rPr lang="en" altLang="ja-US" sz="1600" dirty="0">
                <a:solidFill>
                  <a:srgbClr val="000000"/>
                </a:solidFill>
                <a:latin typeface="ff-meta-serif-web-pro"/>
              </a:rPr>
              <a:t> scattering at SLAC (1994), Fermilab (1995), NMC exp. at CERN (1995,1996)</a:t>
            </a:r>
            <a:endParaRPr lang="ja-US" altLang="en-US" sz="1600" dirty="0"/>
          </a:p>
        </p:txBody>
      </p:sp>
      <p:sp>
        <p:nvSpPr>
          <p:cNvPr id="8" name="テキスト ボックス 7">
            <a:extLst>
              <a:ext uri="{FF2B5EF4-FFF2-40B4-BE49-F238E27FC236}">
                <a16:creationId xmlns:a16="http://schemas.microsoft.com/office/drawing/2014/main" id="{4B1FD8DB-2960-9A49-B746-EC29ED449F35}"/>
              </a:ext>
            </a:extLst>
          </p:cNvPr>
          <p:cNvSpPr txBox="1"/>
          <p:nvPr/>
        </p:nvSpPr>
        <p:spPr>
          <a:xfrm>
            <a:off x="6504461" y="5910689"/>
            <a:ext cx="1097160" cy="369332"/>
          </a:xfrm>
          <a:prstGeom prst="rect">
            <a:avLst/>
          </a:prstGeom>
          <a:noFill/>
        </p:spPr>
        <p:txBody>
          <a:bodyPr wrap="none" rtlCol="0">
            <a:spAutoFit/>
          </a:bodyPr>
          <a:lstStyle/>
          <a:p>
            <a:r>
              <a:rPr kumimoji="1" lang="en-US" altLang="ja-US" dirty="0"/>
              <a:t>x=2p</a:t>
            </a:r>
            <a:r>
              <a:rPr kumimoji="1" lang="en-US" altLang="ja-US" baseline="-25000" dirty="0"/>
              <a:t>T</a:t>
            </a:r>
            <a:r>
              <a:rPr kumimoji="1" lang="en-US" altLang="ja-US" dirty="0"/>
              <a:t>/s</a:t>
            </a:r>
            <a:r>
              <a:rPr kumimoji="1" lang="en-US" altLang="ja-US" baseline="30000" dirty="0"/>
              <a:t>1/2</a:t>
            </a:r>
            <a:endParaRPr kumimoji="1" lang="ja-US" altLang="en-US" baseline="30000" dirty="0"/>
          </a:p>
        </p:txBody>
      </p:sp>
    </p:spTree>
    <p:extLst>
      <p:ext uri="{BB962C8B-B14F-4D97-AF65-F5344CB8AC3E}">
        <p14:creationId xmlns:p14="http://schemas.microsoft.com/office/powerpoint/2010/main" val="3967156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62C4AA-01DF-494C-B4EC-4E40F53E01A3}"/>
              </a:ext>
            </a:extLst>
          </p:cNvPr>
          <p:cNvSpPr>
            <a:spLocks noGrp="1"/>
          </p:cNvSpPr>
          <p:nvPr>
            <p:ph type="title"/>
          </p:nvPr>
        </p:nvSpPr>
        <p:spPr/>
        <p:txBody>
          <a:bodyPr/>
          <a:lstStyle/>
          <a:p>
            <a:r>
              <a:rPr kumimoji="1" lang="en-US" altLang="ja-US" dirty="0"/>
              <a:t>J/</a:t>
            </a:r>
            <a:r>
              <a:rPr kumimoji="1" lang="en-US" altLang="ja-US" dirty="0">
                <a:latin typeface="Symbol" pitchFamily="2" charset="2"/>
              </a:rPr>
              <a:t>y</a:t>
            </a:r>
            <a:r>
              <a:rPr kumimoji="1" lang="en-US" altLang="ja-US" dirty="0"/>
              <a:t> suppression at SPS (sqrt(s)=17GeV)</a:t>
            </a:r>
            <a:endParaRPr kumimoji="1" lang="ja-US" altLang="en-US" dirty="0"/>
          </a:p>
        </p:txBody>
      </p:sp>
      <p:sp>
        <p:nvSpPr>
          <p:cNvPr id="3" name="コンテンツ プレースホルダー 2">
            <a:extLst>
              <a:ext uri="{FF2B5EF4-FFF2-40B4-BE49-F238E27FC236}">
                <a16:creationId xmlns:a16="http://schemas.microsoft.com/office/drawing/2014/main" id="{0FF880F7-855B-6546-8E21-242D83A67143}"/>
              </a:ext>
            </a:extLst>
          </p:cNvPr>
          <p:cNvSpPr>
            <a:spLocks noGrp="1"/>
          </p:cNvSpPr>
          <p:nvPr>
            <p:ph idx="1"/>
          </p:nvPr>
        </p:nvSpPr>
        <p:spPr>
          <a:xfrm>
            <a:off x="838200" y="1290918"/>
            <a:ext cx="7315200" cy="1487402"/>
          </a:xfrm>
        </p:spPr>
        <p:txBody>
          <a:bodyPr>
            <a:normAutofit fontScale="85000" lnSpcReduction="20000"/>
          </a:bodyPr>
          <a:lstStyle/>
          <a:p>
            <a:r>
              <a:rPr kumimoji="1" lang="en-US" altLang="ja-US" dirty="0"/>
              <a:t>J/</a:t>
            </a:r>
            <a:r>
              <a:rPr kumimoji="1" lang="en-US" altLang="ja-US" dirty="0">
                <a:latin typeface="Symbol" pitchFamily="2" charset="2"/>
              </a:rPr>
              <a:t>y</a:t>
            </a:r>
            <a:r>
              <a:rPr kumimoji="1" lang="en-US" altLang="ja-US" dirty="0"/>
              <a:t> yield was assessed in terms of J/psi to </a:t>
            </a:r>
            <a:r>
              <a:rPr kumimoji="1" lang="en-US" altLang="ja-US" dirty="0" err="1"/>
              <a:t>Drell</a:t>
            </a:r>
            <a:r>
              <a:rPr kumimoji="1" lang="en-US" altLang="ja-US" dirty="0"/>
              <a:t>-Yan ratio</a:t>
            </a:r>
          </a:p>
          <a:p>
            <a:pPr lvl="1"/>
            <a:r>
              <a:rPr kumimoji="1" lang="en-US" altLang="ja-US" dirty="0" err="1"/>
              <a:t>Drell</a:t>
            </a:r>
            <a:r>
              <a:rPr kumimoji="1" lang="en-US" altLang="ja-US" dirty="0"/>
              <a:t>-Yan is q + q bar </a:t>
            </a:r>
            <a:r>
              <a:rPr kumimoji="1" lang="en-US" altLang="ja-US" dirty="0">
                <a:sym typeface="Wingdings" pitchFamily="2" charset="2"/>
              </a:rPr>
              <a:t> </a:t>
            </a:r>
            <a:r>
              <a:rPr kumimoji="1" lang="en-US" altLang="ja-US" i="1" dirty="0">
                <a:sym typeface="Wingdings" pitchFamily="2" charset="2"/>
              </a:rPr>
              <a:t>l</a:t>
            </a:r>
            <a:r>
              <a:rPr kumimoji="1" lang="en-US" altLang="ja-US" i="1" baseline="30000" dirty="0">
                <a:sym typeface="Wingdings" pitchFamily="2" charset="2"/>
              </a:rPr>
              <a:t>+</a:t>
            </a:r>
            <a:r>
              <a:rPr kumimoji="1" lang="en-US" altLang="ja-US" i="1" dirty="0">
                <a:sym typeface="Wingdings" pitchFamily="2" charset="2"/>
              </a:rPr>
              <a:t> </a:t>
            </a:r>
            <a:r>
              <a:rPr kumimoji="1" lang="en-US" altLang="ja-US" dirty="0">
                <a:sym typeface="Wingdings" pitchFamily="2" charset="2"/>
              </a:rPr>
              <a:t>+ </a:t>
            </a:r>
            <a:r>
              <a:rPr kumimoji="1" lang="en-US" altLang="ja-US" i="1" dirty="0">
                <a:sym typeface="Wingdings" pitchFamily="2" charset="2"/>
              </a:rPr>
              <a:t>l</a:t>
            </a:r>
            <a:r>
              <a:rPr kumimoji="1" lang="en-US" altLang="ja-US" i="1" baseline="30000" dirty="0">
                <a:sym typeface="Wingdings" pitchFamily="2" charset="2"/>
              </a:rPr>
              <a:t>-</a:t>
            </a:r>
            <a:endParaRPr kumimoji="1" lang="en-US" altLang="ja-US" i="1" baseline="30000" dirty="0"/>
          </a:p>
          <a:p>
            <a:pPr lvl="1"/>
            <a:endParaRPr lang="en-US" altLang="ja-JP" dirty="0">
              <a:ea typeface="ＭＳ 明朝" pitchFamily="17" charset="-128"/>
            </a:endParaRPr>
          </a:p>
          <a:p>
            <a:r>
              <a:rPr lang="en-US" altLang="ja-JP" dirty="0">
                <a:ea typeface="ＭＳ 明朝" pitchFamily="17" charset="-128"/>
              </a:rPr>
              <a:t>As going to higher energy density, the ratio goes down</a:t>
            </a:r>
          </a:p>
          <a:p>
            <a:pPr lvl="1"/>
            <a:r>
              <a:rPr lang="en-US" altLang="ja-JP" dirty="0">
                <a:latin typeface="Symbol" pitchFamily="2" charset="2"/>
                <a:ea typeface="ＭＳ 明朝" pitchFamily="17" charset="-128"/>
              </a:rPr>
              <a:t>c</a:t>
            </a:r>
            <a:r>
              <a:rPr lang="en-US" altLang="ja-JP" baseline="-25000" dirty="0">
                <a:ea typeface="ＭＳ 明朝" pitchFamily="17" charset="-128"/>
              </a:rPr>
              <a:t>c</a:t>
            </a:r>
            <a:r>
              <a:rPr lang="en-US" altLang="ja-JP" dirty="0">
                <a:ea typeface="ＭＳ 明朝" pitchFamily="17" charset="-128"/>
              </a:rPr>
              <a:t> (</a:t>
            </a:r>
            <a:r>
              <a:rPr lang="en-US" altLang="ja-JP" dirty="0">
                <a:ea typeface="ＭＳ 明朝" pitchFamily="17" charset="-128"/>
                <a:sym typeface="Wingdings" pitchFamily="2" charset="2"/>
              </a:rPr>
              <a:t> </a:t>
            </a:r>
            <a:r>
              <a:rPr lang="en-US" altLang="ja-JP" dirty="0">
                <a:latin typeface="Symbol" pitchFamily="2" charset="2"/>
                <a:ea typeface="ＭＳ 明朝" pitchFamily="17" charset="-128"/>
              </a:rPr>
              <a:t>g</a:t>
            </a:r>
            <a:r>
              <a:rPr lang="en-US" altLang="ja-JP" dirty="0">
                <a:ea typeface="ＭＳ 明朝" pitchFamily="17" charset="-128"/>
              </a:rPr>
              <a:t> + J/</a:t>
            </a:r>
            <a:r>
              <a:rPr lang="en-US" altLang="ja-JP" dirty="0">
                <a:latin typeface="Symbol" pitchFamily="2" charset="2"/>
                <a:ea typeface="ＭＳ 明朝" pitchFamily="17" charset="-128"/>
              </a:rPr>
              <a:t>y</a:t>
            </a:r>
            <a:r>
              <a:rPr lang="en-US" altLang="ja-JP" dirty="0">
                <a:ea typeface="ＭＳ 明朝" pitchFamily="17" charset="-128"/>
              </a:rPr>
              <a:t>) melts first, and then J/</a:t>
            </a:r>
            <a:r>
              <a:rPr lang="en-US" altLang="ja-JP" dirty="0">
                <a:latin typeface="Symbol" pitchFamily="2" charset="2"/>
                <a:ea typeface="ＭＳ 明朝" pitchFamily="17" charset="-128"/>
              </a:rPr>
              <a:t>y</a:t>
            </a:r>
            <a:endParaRPr kumimoji="1" lang="ja-US" altLang="en-US" dirty="0">
              <a:latin typeface="Symbol" pitchFamily="2" charset="2"/>
            </a:endParaRPr>
          </a:p>
        </p:txBody>
      </p:sp>
      <p:sp>
        <p:nvSpPr>
          <p:cNvPr id="4" name="日付プレースホルダー 3">
            <a:extLst>
              <a:ext uri="{FF2B5EF4-FFF2-40B4-BE49-F238E27FC236}">
                <a16:creationId xmlns:a16="http://schemas.microsoft.com/office/drawing/2014/main" id="{AE83442C-E289-E147-8E0F-F20178DA95D6}"/>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11D801CE-155E-DC4F-B37F-850FAFCE5B9A}"/>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51F5CEA7-CE9E-B84E-A413-65C83ECF8997}"/>
              </a:ext>
            </a:extLst>
          </p:cNvPr>
          <p:cNvSpPr>
            <a:spLocks noGrp="1"/>
          </p:cNvSpPr>
          <p:nvPr>
            <p:ph type="sldNum" sz="quarter" idx="12"/>
          </p:nvPr>
        </p:nvSpPr>
        <p:spPr/>
        <p:txBody>
          <a:bodyPr/>
          <a:lstStyle/>
          <a:p>
            <a:fld id="{F9291847-EA59-7F4D-8477-4EA9F25CEBB2}" type="slidenum">
              <a:rPr kumimoji="1" lang="ja-US" altLang="en-US" smtClean="0"/>
              <a:pPr/>
              <a:t>40</a:t>
            </a:fld>
            <a:endParaRPr kumimoji="1" lang="ja-US" altLang="en-US"/>
          </a:p>
        </p:txBody>
      </p:sp>
      <p:sp>
        <p:nvSpPr>
          <p:cNvPr id="8" name="Text Box 14">
            <a:extLst>
              <a:ext uri="{FF2B5EF4-FFF2-40B4-BE49-F238E27FC236}">
                <a16:creationId xmlns:a16="http://schemas.microsoft.com/office/drawing/2014/main" id="{320C2928-DDC6-FB4E-A485-25822900C9DB}"/>
              </a:ext>
            </a:extLst>
          </p:cNvPr>
          <p:cNvSpPr txBox="1">
            <a:spLocks noChangeArrowheads="1"/>
          </p:cNvSpPr>
          <p:nvPr/>
        </p:nvSpPr>
        <p:spPr bwMode="auto">
          <a:xfrm>
            <a:off x="7692592" y="216903"/>
            <a:ext cx="3048000" cy="304800"/>
          </a:xfrm>
          <a:prstGeom prst="rect">
            <a:avLst/>
          </a:prstGeom>
          <a:noFill/>
          <a:ln w="9525">
            <a:noFill/>
            <a:miter lim="800000"/>
            <a:headEnd/>
            <a:tailEnd/>
          </a:ln>
          <a:effectLst/>
        </p:spPr>
        <p:txBody>
          <a:bodyPr>
            <a:spAutoFit/>
          </a:bodyPr>
          <a:lstStyle/>
          <a:p>
            <a:r>
              <a:rPr lang="en-US" altLang="ja-JP" sz="1400" dirty="0">
                <a:sym typeface="Symbol" pitchFamily="-107" charset="2"/>
              </a:rPr>
              <a:t>NA50 Collaboration, PLB477(2000)28</a:t>
            </a:r>
            <a:endParaRPr lang="en-US" altLang="ja-JP" sz="1400" dirty="0"/>
          </a:p>
        </p:txBody>
      </p:sp>
      <p:sp>
        <p:nvSpPr>
          <p:cNvPr id="10" name="Line 16">
            <a:extLst>
              <a:ext uri="{FF2B5EF4-FFF2-40B4-BE49-F238E27FC236}">
                <a16:creationId xmlns:a16="http://schemas.microsoft.com/office/drawing/2014/main" id="{26BFC5E4-B08A-0D4A-87DD-A554DE361854}"/>
              </a:ext>
            </a:extLst>
          </p:cNvPr>
          <p:cNvSpPr>
            <a:spLocks noChangeShapeType="1"/>
          </p:cNvSpPr>
          <p:nvPr/>
        </p:nvSpPr>
        <p:spPr bwMode="auto">
          <a:xfrm flipV="1">
            <a:off x="6468919" y="4090102"/>
            <a:ext cx="3589480" cy="1410153"/>
          </a:xfrm>
          <a:prstGeom prst="line">
            <a:avLst/>
          </a:prstGeom>
          <a:noFill/>
          <a:ln w="25400">
            <a:solidFill>
              <a:srgbClr val="FF0000"/>
            </a:solidFill>
            <a:round/>
            <a:headEnd/>
            <a:tailEnd type="triangle" w="med" len="med"/>
          </a:ln>
          <a:effectLst/>
        </p:spPr>
        <p:txBody>
          <a:bodyPr/>
          <a:lstStyle/>
          <a:p>
            <a:endParaRPr lang="en-US"/>
          </a:p>
        </p:txBody>
      </p:sp>
      <p:pic>
        <p:nvPicPr>
          <p:cNvPr id="13" name="図 12">
            <a:extLst>
              <a:ext uri="{FF2B5EF4-FFF2-40B4-BE49-F238E27FC236}">
                <a16:creationId xmlns:a16="http://schemas.microsoft.com/office/drawing/2014/main" id="{FDCDD5D7-C5F9-6342-BCC8-8BD5182B5559}"/>
              </a:ext>
            </a:extLst>
          </p:cNvPr>
          <p:cNvPicPr>
            <a:picLocks noChangeAspect="1"/>
          </p:cNvPicPr>
          <p:nvPr/>
        </p:nvPicPr>
        <p:blipFill>
          <a:blip r:embed="rId2"/>
          <a:stretch>
            <a:fillRect/>
          </a:stretch>
        </p:blipFill>
        <p:spPr>
          <a:xfrm>
            <a:off x="1232057" y="2873982"/>
            <a:ext cx="3099291" cy="3503340"/>
          </a:xfrm>
          <a:prstGeom prst="rect">
            <a:avLst/>
          </a:prstGeom>
        </p:spPr>
      </p:pic>
      <p:pic>
        <p:nvPicPr>
          <p:cNvPr id="16" name="図 15">
            <a:extLst>
              <a:ext uri="{FF2B5EF4-FFF2-40B4-BE49-F238E27FC236}">
                <a16:creationId xmlns:a16="http://schemas.microsoft.com/office/drawing/2014/main" id="{6896B913-BFCA-FE4F-8393-349BB90B5B9B}"/>
              </a:ext>
            </a:extLst>
          </p:cNvPr>
          <p:cNvPicPr>
            <a:picLocks noChangeAspect="1"/>
          </p:cNvPicPr>
          <p:nvPr/>
        </p:nvPicPr>
        <p:blipFill>
          <a:blip r:embed="rId3"/>
          <a:stretch>
            <a:fillRect/>
          </a:stretch>
        </p:blipFill>
        <p:spPr>
          <a:xfrm>
            <a:off x="6096000" y="2843412"/>
            <a:ext cx="4210944" cy="3533910"/>
          </a:xfrm>
          <a:prstGeom prst="rect">
            <a:avLst/>
          </a:prstGeom>
        </p:spPr>
      </p:pic>
      <p:pic>
        <p:nvPicPr>
          <p:cNvPr id="14" name="Picture 6">
            <a:extLst>
              <a:ext uri="{FF2B5EF4-FFF2-40B4-BE49-F238E27FC236}">
                <a16:creationId xmlns:a16="http://schemas.microsoft.com/office/drawing/2014/main" id="{16369D25-6257-6E46-834D-94527533CEFB}"/>
              </a:ext>
            </a:extLst>
          </p:cNvPr>
          <p:cNvPicPr>
            <a:picLocks noChangeAspect="1"/>
          </p:cNvPicPr>
          <p:nvPr/>
        </p:nvPicPr>
        <p:blipFill>
          <a:blip r:embed="rId4"/>
          <a:stretch>
            <a:fillRect/>
          </a:stretch>
        </p:blipFill>
        <p:spPr>
          <a:xfrm>
            <a:off x="8578382" y="961792"/>
            <a:ext cx="2751028" cy="1665588"/>
          </a:xfrm>
          <a:prstGeom prst="rect">
            <a:avLst/>
          </a:prstGeom>
        </p:spPr>
      </p:pic>
      <p:sp>
        <p:nvSpPr>
          <p:cNvPr id="12" name="角丸四角形 11">
            <a:extLst>
              <a:ext uri="{FF2B5EF4-FFF2-40B4-BE49-F238E27FC236}">
                <a16:creationId xmlns:a16="http://schemas.microsoft.com/office/drawing/2014/main" id="{4ECBAE72-60F5-114B-AB2F-456E1363D6AA}"/>
              </a:ext>
            </a:extLst>
          </p:cNvPr>
          <p:cNvSpPr/>
          <p:nvPr/>
        </p:nvSpPr>
        <p:spPr>
          <a:xfrm>
            <a:off x="9390743" y="783153"/>
            <a:ext cx="1146628" cy="1995168"/>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Tree>
    <p:extLst>
      <p:ext uri="{BB962C8B-B14F-4D97-AF65-F5344CB8AC3E}">
        <p14:creationId xmlns:p14="http://schemas.microsoft.com/office/powerpoint/2010/main" val="751480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748C48-4D05-EA43-9272-FFD60B35133F}"/>
              </a:ext>
            </a:extLst>
          </p:cNvPr>
          <p:cNvSpPr>
            <a:spLocks noGrp="1"/>
          </p:cNvSpPr>
          <p:nvPr>
            <p:ph type="title"/>
          </p:nvPr>
        </p:nvSpPr>
        <p:spPr/>
        <p:txBody>
          <a:bodyPr/>
          <a:lstStyle/>
          <a:p>
            <a:r>
              <a:rPr kumimoji="1" lang="en-US" altLang="ja-US" dirty="0"/>
              <a:t>J/</a:t>
            </a:r>
            <a:r>
              <a:rPr kumimoji="1" lang="en-US" altLang="ja-US" dirty="0">
                <a:latin typeface="Symbol" pitchFamily="2" charset="2"/>
              </a:rPr>
              <a:t>y</a:t>
            </a:r>
            <a:r>
              <a:rPr kumimoji="1" lang="en-US" altLang="ja-US" dirty="0"/>
              <a:t> R</a:t>
            </a:r>
            <a:r>
              <a:rPr kumimoji="1" lang="en-US" altLang="ja-US" baseline="-25000" dirty="0"/>
              <a:t>AA</a:t>
            </a:r>
            <a:r>
              <a:rPr kumimoji="1" lang="en-US" altLang="ja-US" dirty="0"/>
              <a:t> at RHIC and LHC</a:t>
            </a:r>
            <a:endParaRPr kumimoji="1" lang="ja-US" altLang="en-US" dirty="0"/>
          </a:p>
        </p:txBody>
      </p:sp>
      <p:sp>
        <p:nvSpPr>
          <p:cNvPr id="3" name="コンテンツ プレースホルダー 2">
            <a:extLst>
              <a:ext uri="{FF2B5EF4-FFF2-40B4-BE49-F238E27FC236}">
                <a16:creationId xmlns:a16="http://schemas.microsoft.com/office/drawing/2014/main" id="{2731898A-6798-C741-9B19-2C955422CEAD}"/>
              </a:ext>
            </a:extLst>
          </p:cNvPr>
          <p:cNvSpPr>
            <a:spLocks noGrp="1"/>
          </p:cNvSpPr>
          <p:nvPr>
            <p:ph idx="1"/>
          </p:nvPr>
        </p:nvSpPr>
        <p:spPr>
          <a:xfrm>
            <a:off x="838201" y="1290919"/>
            <a:ext cx="7365608" cy="1560459"/>
          </a:xfrm>
        </p:spPr>
        <p:txBody>
          <a:bodyPr>
            <a:normAutofit fontScale="85000" lnSpcReduction="20000"/>
          </a:bodyPr>
          <a:lstStyle/>
          <a:p>
            <a:r>
              <a:rPr kumimoji="1" lang="en-US" altLang="ja-US" dirty="0"/>
              <a:t>Measurement at RHIC and LHC are compared.</a:t>
            </a:r>
          </a:p>
          <a:p>
            <a:pPr lvl="1"/>
            <a:r>
              <a:rPr lang="en-US" altLang="ja-US" dirty="0"/>
              <a:t>More suppression in more central collisions both at RHIC and LHC.</a:t>
            </a:r>
            <a:endParaRPr kumimoji="1" lang="en-US" altLang="ja-US" dirty="0"/>
          </a:p>
          <a:p>
            <a:r>
              <a:rPr lang="en-US" altLang="ja-US" dirty="0"/>
              <a:t>Result at high </a:t>
            </a:r>
            <a:r>
              <a:rPr lang="en-US" altLang="ja-US" dirty="0" err="1"/>
              <a:t>p</a:t>
            </a:r>
            <a:r>
              <a:rPr lang="en-US" altLang="ja-US" baseline="-25000" dirty="0" err="1"/>
              <a:t>T</a:t>
            </a:r>
            <a:r>
              <a:rPr lang="en-US" altLang="ja-US" dirty="0"/>
              <a:t>, y=0 is consistent with Debye screening scenario</a:t>
            </a:r>
          </a:p>
          <a:p>
            <a:r>
              <a:rPr lang="en-US" altLang="ja-US" dirty="0"/>
              <a:t>Result at low </a:t>
            </a:r>
            <a:r>
              <a:rPr lang="en-US" altLang="ja-US" dirty="0" err="1"/>
              <a:t>p</a:t>
            </a:r>
            <a:r>
              <a:rPr lang="en-US" altLang="ja-US" baseline="-25000" dirty="0" err="1"/>
              <a:t>T</a:t>
            </a:r>
            <a:r>
              <a:rPr lang="en-US" altLang="ja-US" dirty="0"/>
              <a:t> calls a question: regeneration of J/</a:t>
            </a:r>
            <a:r>
              <a:rPr lang="en-US" altLang="ja-US" dirty="0">
                <a:latin typeface="Symbol" pitchFamily="2" charset="2"/>
              </a:rPr>
              <a:t>y</a:t>
            </a:r>
            <a:r>
              <a:rPr lang="en-US" altLang="ja-US" dirty="0"/>
              <a:t> due to copious c-cbar pairs in small phase-space?</a:t>
            </a:r>
          </a:p>
        </p:txBody>
      </p:sp>
      <p:sp>
        <p:nvSpPr>
          <p:cNvPr id="4" name="日付プレースホルダー 3">
            <a:extLst>
              <a:ext uri="{FF2B5EF4-FFF2-40B4-BE49-F238E27FC236}">
                <a16:creationId xmlns:a16="http://schemas.microsoft.com/office/drawing/2014/main" id="{13E429BA-02F5-9F4E-A307-6FC1460E9A27}"/>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65C217DA-0248-DF4C-807D-6E562E8ADC85}"/>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586D997B-347E-2741-8FA0-8CD7722FCF73}"/>
              </a:ext>
            </a:extLst>
          </p:cNvPr>
          <p:cNvSpPr>
            <a:spLocks noGrp="1"/>
          </p:cNvSpPr>
          <p:nvPr>
            <p:ph type="sldNum" sz="quarter" idx="12"/>
          </p:nvPr>
        </p:nvSpPr>
        <p:spPr/>
        <p:txBody>
          <a:bodyPr/>
          <a:lstStyle/>
          <a:p>
            <a:fld id="{F9291847-EA59-7F4D-8477-4EA9F25CEBB2}" type="slidenum">
              <a:rPr kumimoji="1" lang="ja-US" altLang="en-US" smtClean="0"/>
              <a:pPr/>
              <a:t>41</a:t>
            </a:fld>
            <a:endParaRPr kumimoji="1" lang="ja-US" altLang="en-US"/>
          </a:p>
        </p:txBody>
      </p:sp>
      <p:pic>
        <p:nvPicPr>
          <p:cNvPr id="9" name="Picture 6">
            <a:extLst>
              <a:ext uri="{FF2B5EF4-FFF2-40B4-BE49-F238E27FC236}">
                <a16:creationId xmlns:a16="http://schemas.microsoft.com/office/drawing/2014/main" id="{51E7D82D-8A75-FA4C-8C5B-5955D9F453D9}"/>
              </a:ext>
            </a:extLst>
          </p:cNvPr>
          <p:cNvPicPr>
            <a:picLocks noChangeAspect="1"/>
          </p:cNvPicPr>
          <p:nvPr/>
        </p:nvPicPr>
        <p:blipFill>
          <a:blip r:embed="rId2"/>
          <a:stretch>
            <a:fillRect/>
          </a:stretch>
        </p:blipFill>
        <p:spPr>
          <a:xfrm>
            <a:off x="8203808" y="3544333"/>
            <a:ext cx="3716029" cy="2679138"/>
          </a:xfrm>
          <a:prstGeom prst="rect">
            <a:avLst/>
          </a:prstGeom>
        </p:spPr>
      </p:pic>
      <p:pic>
        <p:nvPicPr>
          <p:cNvPr id="11" name="Content Placeholder 6">
            <a:extLst>
              <a:ext uri="{FF2B5EF4-FFF2-40B4-BE49-F238E27FC236}">
                <a16:creationId xmlns:a16="http://schemas.microsoft.com/office/drawing/2014/main" id="{981D33C7-EAAF-1241-A121-AE3BBE7E6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50145" y="3479577"/>
            <a:ext cx="3597861" cy="27550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12" name="Picture 6">
            <a:extLst>
              <a:ext uri="{FF2B5EF4-FFF2-40B4-BE49-F238E27FC236}">
                <a16:creationId xmlns:a16="http://schemas.microsoft.com/office/drawing/2014/main" id="{8A789B85-CD4F-3E40-B4AD-DB3DE2AE3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497709"/>
            <a:ext cx="3679587" cy="2755005"/>
          </a:xfrm>
          <a:prstGeom prst="rect">
            <a:avLst/>
          </a:prstGeom>
        </p:spPr>
      </p:pic>
      <p:sp>
        <p:nvSpPr>
          <p:cNvPr id="8" name="テキスト ボックス 7">
            <a:extLst>
              <a:ext uri="{FF2B5EF4-FFF2-40B4-BE49-F238E27FC236}">
                <a16:creationId xmlns:a16="http://schemas.microsoft.com/office/drawing/2014/main" id="{B45F987E-1903-AA45-9F1A-C65B782F3D54}"/>
              </a:ext>
            </a:extLst>
          </p:cNvPr>
          <p:cNvSpPr txBox="1"/>
          <p:nvPr/>
        </p:nvSpPr>
        <p:spPr>
          <a:xfrm>
            <a:off x="8494389" y="2940622"/>
            <a:ext cx="3345145" cy="646331"/>
          </a:xfrm>
          <a:prstGeom prst="rect">
            <a:avLst/>
          </a:prstGeom>
          <a:noFill/>
        </p:spPr>
        <p:txBody>
          <a:bodyPr wrap="square" rtlCol="0">
            <a:spAutoFit/>
          </a:bodyPr>
          <a:lstStyle/>
          <a:p>
            <a:pPr algn="ctr"/>
            <a:r>
              <a:rPr kumimoji="1" lang="en-US" altLang="ja-US" dirty="0"/>
              <a:t>Low </a:t>
            </a:r>
            <a:r>
              <a:rPr kumimoji="1" lang="en-US" altLang="ja-US" dirty="0" err="1"/>
              <a:t>p</a:t>
            </a:r>
            <a:r>
              <a:rPr kumimoji="1" lang="en-US" altLang="ja-US" baseline="-25000" dirty="0" err="1"/>
              <a:t>T</a:t>
            </a:r>
            <a:r>
              <a:rPr kumimoji="1" lang="en-US" altLang="ja-US" dirty="0"/>
              <a:t>, |y|&gt;1 or 2:</a:t>
            </a:r>
          </a:p>
          <a:p>
            <a:pPr algn="ctr"/>
            <a:r>
              <a:rPr kumimoji="1" lang="en-US" altLang="ja-US" dirty="0"/>
              <a:t>R</a:t>
            </a:r>
            <a:r>
              <a:rPr kumimoji="1" lang="en-US" altLang="ja-US" baseline="-25000" dirty="0"/>
              <a:t>AA</a:t>
            </a:r>
            <a:r>
              <a:rPr kumimoji="1" lang="en-US" altLang="ja-US" dirty="0"/>
              <a:t>(5.02, 2.76TeV) </a:t>
            </a:r>
            <a:r>
              <a:rPr kumimoji="1" lang="en-US" altLang="ja-US" b="1" dirty="0">
                <a:solidFill>
                  <a:srgbClr val="FF0000"/>
                </a:solidFill>
              </a:rPr>
              <a:t>&gt;</a:t>
            </a:r>
            <a:r>
              <a:rPr kumimoji="1" lang="en-US" altLang="ja-US" dirty="0"/>
              <a:t> R</a:t>
            </a:r>
            <a:r>
              <a:rPr kumimoji="1" lang="en-US" altLang="ja-US" baseline="-25000" dirty="0"/>
              <a:t>AA</a:t>
            </a:r>
            <a:r>
              <a:rPr kumimoji="1" lang="en-US" altLang="ja-US" dirty="0"/>
              <a:t>(200GeV)</a:t>
            </a:r>
          </a:p>
        </p:txBody>
      </p:sp>
      <p:sp>
        <p:nvSpPr>
          <p:cNvPr id="10" name="テキスト ボックス 9">
            <a:extLst>
              <a:ext uri="{FF2B5EF4-FFF2-40B4-BE49-F238E27FC236}">
                <a16:creationId xmlns:a16="http://schemas.microsoft.com/office/drawing/2014/main" id="{4BC6123C-857B-F241-8EE3-334A02880D2B}"/>
              </a:ext>
            </a:extLst>
          </p:cNvPr>
          <p:cNvSpPr txBox="1"/>
          <p:nvPr/>
        </p:nvSpPr>
        <p:spPr>
          <a:xfrm>
            <a:off x="4699290" y="2902190"/>
            <a:ext cx="2788264" cy="646331"/>
          </a:xfrm>
          <a:prstGeom prst="rect">
            <a:avLst/>
          </a:prstGeom>
          <a:noFill/>
        </p:spPr>
        <p:txBody>
          <a:bodyPr wrap="none" rtlCol="0">
            <a:spAutoFit/>
          </a:bodyPr>
          <a:lstStyle/>
          <a:p>
            <a:pPr algn="ctr"/>
            <a:r>
              <a:rPr kumimoji="1" lang="en-US" altLang="ja-US" dirty="0"/>
              <a:t>Low </a:t>
            </a:r>
            <a:r>
              <a:rPr kumimoji="1" lang="en-US" altLang="ja-US" dirty="0" err="1"/>
              <a:t>p</a:t>
            </a:r>
            <a:r>
              <a:rPr kumimoji="1" lang="en-US" altLang="ja-US" baseline="-25000" dirty="0" err="1"/>
              <a:t>T</a:t>
            </a:r>
            <a:r>
              <a:rPr kumimoji="1" lang="en-US" altLang="ja-US" dirty="0"/>
              <a:t>, y=0:</a:t>
            </a:r>
          </a:p>
          <a:p>
            <a:pPr algn="ctr"/>
            <a:r>
              <a:rPr kumimoji="1" lang="en-US" altLang="ja-US" dirty="0"/>
              <a:t>R</a:t>
            </a:r>
            <a:r>
              <a:rPr kumimoji="1" lang="en-US" altLang="ja-US" baseline="-25000" dirty="0"/>
              <a:t>AA</a:t>
            </a:r>
            <a:r>
              <a:rPr kumimoji="1" lang="en-US" altLang="ja-US" dirty="0"/>
              <a:t>(2.76TeV) </a:t>
            </a:r>
            <a:r>
              <a:rPr kumimoji="1" lang="en-US" altLang="ja-US" b="1" dirty="0">
                <a:solidFill>
                  <a:srgbClr val="FF0000"/>
                </a:solidFill>
              </a:rPr>
              <a:t>&gt;</a:t>
            </a:r>
            <a:r>
              <a:rPr kumimoji="1" lang="en-US" altLang="ja-US" dirty="0"/>
              <a:t> R</a:t>
            </a:r>
            <a:r>
              <a:rPr kumimoji="1" lang="en-US" altLang="ja-US" baseline="-25000" dirty="0"/>
              <a:t>AA</a:t>
            </a:r>
            <a:r>
              <a:rPr kumimoji="1" lang="en-US" altLang="ja-US" dirty="0"/>
              <a:t>(200GeV)</a:t>
            </a:r>
          </a:p>
        </p:txBody>
      </p:sp>
      <p:sp>
        <p:nvSpPr>
          <p:cNvPr id="13" name="テキスト ボックス 12">
            <a:extLst>
              <a:ext uri="{FF2B5EF4-FFF2-40B4-BE49-F238E27FC236}">
                <a16:creationId xmlns:a16="http://schemas.microsoft.com/office/drawing/2014/main" id="{2B33BF2D-A6CC-CE4B-B336-11F16DBF8450}"/>
              </a:ext>
            </a:extLst>
          </p:cNvPr>
          <p:cNvSpPr txBox="1"/>
          <p:nvPr/>
        </p:nvSpPr>
        <p:spPr>
          <a:xfrm>
            <a:off x="804216" y="2898002"/>
            <a:ext cx="2788264" cy="646331"/>
          </a:xfrm>
          <a:prstGeom prst="rect">
            <a:avLst/>
          </a:prstGeom>
          <a:noFill/>
        </p:spPr>
        <p:txBody>
          <a:bodyPr wrap="none" rtlCol="0">
            <a:spAutoFit/>
          </a:bodyPr>
          <a:lstStyle/>
          <a:p>
            <a:pPr algn="ctr"/>
            <a:r>
              <a:rPr kumimoji="1" lang="en-US" altLang="ja-US" dirty="0"/>
              <a:t>High </a:t>
            </a:r>
            <a:r>
              <a:rPr kumimoji="1" lang="en-US" altLang="ja-US" dirty="0" err="1"/>
              <a:t>p</a:t>
            </a:r>
            <a:r>
              <a:rPr kumimoji="1" lang="en-US" altLang="ja-US" baseline="-25000" dirty="0" err="1"/>
              <a:t>T</a:t>
            </a:r>
            <a:r>
              <a:rPr kumimoji="1" lang="en-US" altLang="ja-US" dirty="0"/>
              <a:t>, y=0:</a:t>
            </a:r>
          </a:p>
          <a:p>
            <a:pPr algn="ctr"/>
            <a:r>
              <a:rPr kumimoji="1" lang="en-US" altLang="ja-US" dirty="0"/>
              <a:t>R</a:t>
            </a:r>
            <a:r>
              <a:rPr kumimoji="1" lang="en-US" altLang="ja-US" baseline="-25000" dirty="0"/>
              <a:t>AA</a:t>
            </a:r>
            <a:r>
              <a:rPr kumimoji="1" lang="en-US" altLang="ja-US" dirty="0"/>
              <a:t>(2.76TeV) </a:t>
            </a:r>
            <a:r>
              <a:rPr kumimoji="1" lang="en-US" altLang="ja-US" b="1" dirty="0">
                <a:solidFill>
                  <a:srgbClr val="FF0000"/>
                </a:solidFill>
              </a:rPr>
              <a:t>&lt;</a:t>
            </a:r>
            <a:r>
              <a:rPr kumimoji="1" lang="en-US" altLang="ja-US" dirty="0"/>
              <a:t> R</a:t>
            </a:r>
            <a:r>
              <a:rPr kumimoji="1" lang="en-US" altLang="ja-US" baseline="-25000" dirty="0"/>
              <a:t>AA</a:t>
            </a:r>
            <a:r>
              <a:rPr kumimoji="1" lang="en-US" altLang="ja-US" dirty="0"/>
              <a:t>(200GeV)</a:t>
            </a:r>
          </a:p>
        </p:txBody>
      </p:sp>
      <p:pic>
        <p:nvPicPr>
          <p:cNvPr id="15" name="Picture 16" descr="A close up of a logo&#10;&#10;Description automatically generated">
            <a:extLst>
              <a:ext uri="{FF2B5EF4-FFF2-40B4-BE49-F238E27FC236}">
                <a16:creationId xmlns:a16="http://schemas.microsoft.com/office/drawing/2014/main" id="{6F9AC72A-1BE2-6A4C-BF56-9ED411F7E2B2}"/>
              </a:ext>
            </a:extLst>
          </p:cNvPr>
          <p:cNvPicPr>
            <a:picLocks noChangeAspect="1"/>
          </p:cNvPicPr>
          <p:nvPr/>
        </p:nvPicPr>
        <p:blipFill>
          <a:blip r:embed="rId5"/>
          <a:stretch>
            <a:fillRect/>
          </a:stretch>
        </p:blipFill>
        <p:spPr>
          <a:xfrm>
            <a:off x="8064344" y="266576"/>
            <a:ext cx="1917856" cy="1560460"/>
          </a:xfrm>
          <a:prstGeom prst="rect">
            <a:avLst/>
          </a:prstGeom>
        </p:spPr>
      </p:pic>
      <p:grpSp>
        <p:nvGrpSpPr>
          <p:cNvPr id="36" name="グループ化 35">
            <a:extLst>
              <a:ext uri="{FF2B5EF4-FFF2-40B4-BE49-F238E27FC236}">
                <a16:creationId xmlns:a16="http://schemas.microsoft.com/office/drawing/2014/main" id="{6A0B6B07-635F-5743-BCEB-4FF6F3E008B7}"/>
              </a:ext>
            </a:extLst>
          </p:cNvPr>
          <p:cNvGrpSpPr/>
          <p:nvPr/>
        </p:nvGrpSpPr>
        <p:grpSpPr>
          <a:xfrm>
            <a:off x="10166961" y="1161219"/>
            <a:ext cx="1917856" cy="1560460"/>
            <a:chOff x="10247263" y="1267606"/>
            <a:chExt cx="1917856" cy="1560460"/>
          </a:xfrm>
        </p:grpSpPr>
        <p:pic>
          <p:nvPicPr>
            <p:cNvPr id="16" name="Picture 16" descr="A close up of a logo&#10;&#10;Description automatically generated">
              <a:extLst>
                <a:ext uri="{FF2B5EF4-FFF2-40B4-BE49-F238E27FC236}">
                  <a16:creationId xmlns:a16="http://schemas.microsoft.com/office/drawing/2014/main" id="{F19754B2-2848-3C44-81A4-E94BB6C4E637}"/>
                </a:ext>
              </a:extLst>
            </p:cNvPr>
            <p:cNvPicPr>
              <a:picLocks noChangeAspect="1"/>
            </p:cNvPicPr>
            <p:nvPr/>
          </p:nvPicPr>
          <p:blipFill>
            <a:blip r:embed="rId5"/>
            <a:stretch>
              <a:fillRect/>
            </a:stretch>
          </p:blipFill>
          <p:spPr>
            <a:xfrm>
              <a:off x="10247263" y="1267606"/>
              <a:ext cx="1917856" cy="1560460"/>
            </a:xfrm>
            <a:prstGeom prst="rect">
              <a:avLst/>
            </a:prstGeom>
          </p:spPr>
        </p:pic>
        <p:sp>
          <p:nvSpPr>
            <p:cNvPr id="17" name="円/楕円 16">
              <a:extLst>
                <a:ext uri="{FF2B5EF4-FFF2-40B4-BE49-F238E27FC236}">
                  <a16:creationId xmlns:a16="http://schemas.microsoft.com/office/drawing/2014/main" id="{DFBB8825-2F6A-B34B-A9C6-A50BA6AE7D0F}"/>
                </a:ext>
              </a:extLst>
            </p:cNvPr>
            <p:cNvSpPr/>
            <p:nvPr/>
          </p:nvSpPr>
          <p:spPr>
            <a:xfrm>
              <a:off x="11383324" y="2128659"/>
              <a:ext cx="208949" cy="20894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US" dirty="0"/>
                <a:t>c</a:t>
              </a:r>
              <a:endParaRPr kumimoji="1" lang="ja-US" altLang="en-US" dirty="0"/>
            </a:p>
          </p:txBody>
        </p:sp>
        <p:grpSp>
          <p:nvGrpSpPr>
            <p:cNvPr id="24" name="グループ化 23">
              <a:extLst>
                <a:ext uri="{FF2B5EF4-FFF2-40B4-BE49-F238E27FC236}">
                  <a16:creationId xmlns:a16="http://schemas.microsoft.com/office/drawing/2014/main" id="{7B975F1A-0C8B-9F4B-8316-1A100C9C0CFB}"/>
                </a:ext>
              </a:extLst>
            </p:cNvPr>
            <p:cNvGrpSpPr/>
            <p:nvPr/>
          </p:nvGrpSpPr>
          <p:grpSpPr>
            <a:xfrm>
              <a:off x="11101716" y="2179821"/>
              <a:ext cx="208949" cy="208949"/>
              <a:chOff x="6858000" y="202861"/>
              <a:chExt cx="208949" cy="208949"/>
            </a:xfrm>
          </p:grpSpPr>
          <p:sp>
            <p:nvSpPr>
              <p:cNvPr id="18" name="円/楕円 17">
                <a:extLst>
                  <a:ext uri="{FF2B5EF4-FFF2-40B4-BE49-F238E27FC236}">
                    <a16:creationId xmlns:a16="http://schemas.microsoft.com/office/drawing/2014/main" id="{7135090E-20EF-4941-9F80-86693E5A800F}"/>
                  </a:ext>
                </a:extLst>
              </p:cNvPr>
              <p:cNvSpPr/>
              <p:nvPr/>
            </p:nvSpPr>
            <p:spPr>
              <a:xfrm>
                <a:off x="6858000" y="202861"/>
                <a:ext cx="208949" cy="20894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US" dirty="0"/>
                  <a:t>c</a:t>
                </a:r>
                <a:endParaRPr kumimoji="1" lang="ja-US" altLang="en-US" dirty="0"/>
              </a:p>
            </p:txBody>
          </p:sp>
          <p:cxnSp>
            <p:nvCxnSpPr>
              <p:cNvPr id="23" name="直線コネクタ 22">
                <a:extLst>
                  <a:ext uri="{FF2B5EF4-FFF2-40B4-BE49-F238E27FC236}">
                    <a16:creationId xmlns:a16="http://schemas.microsoft.com/office/drawing/2014/main" id="{AB597E80-2AD8-8A4C-998B-7E8B40E2A7E7}"/>
                  </a:ext>
                </a:extLst>
              </p:cNvPr>
              <p:cNvCxnSpPr>
                <a:cxnSpLocks/>
              </p:cNvCxnSpPr>
              <p:nvPr/>
            </p:nvCxnSpPr>
            <p:spPr>
              <a:xfrm>
                <a:off x="6888600" y="252431"/>
                <a:ext cx="14774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円/楕円 24">
              <a:extLst>
                <a:ext uri="{FF2B5EF4-FFF2-40B4-BE49-F238E27FC236}">
                  <a16:creationId xmlns:a16="http://schemas.microsoft.com/office/drawing/2014/main" id="{05C79C1D-C3DD-544A-8667-B3B1DE96ED84}"/>
                </a:ext>
              </a:extLst>
            </p:cNvPr>
            <p:cNvSpPr/>
            <p:nvPr/>
          </p:nvSpPr>
          <p:spPr>
            <a:xfrm>
              <a:off x="10888213" y="1718033"/>
              <a:ext cx="208949" cy="20894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US" dirty="0"/>
                <a:t>c</a:t>
              </a:r>
              <a:endParaRPr kumimoji="1" lang="ja-US" altLang="en-US" dirty="0"/>
            </a:p>
          </p:txBody>
        </p:sp>
        <p:grpSp>
          <p:nvGrpSpPr>
            <p:cNvPr id="27" name="グループ化 26">
              <a:extLst>
                <a:ext uri="{FF2B5EF4-FFF2-40B4-BE49-F238E27FC236}">
                  <a16:creationId xmlns:a16="http://schemas.microsoft.com/office/drawing/2014/main" id="{642A925B-1BA4-2547-8FCF-A49CA5F1B73E}"/>
                </a:ext>
              </a:extLst>
            </p:cNvPr>
            <p:cNvGrpSpPr/>
            <p:nvPr/>
          </p:nvGrpSpPr>
          <p:grpSpPr>
            <a:xfrm>
              <a:off x="11310665" y="1724474"/>
              <a:ext cx="208949" cy="208949"/>
              <a:chOff x="6858000" y="202861"/>
              <a:chExt cx="208949" cy="208949"/>
            </a:xfrm>
          </p:grpSpPr>
          <p:sp>
            <p:nvSpPr>
              <p:cNvPr id="28" name="円/楕円 27">
                <a:extLst>
                  <a:ext uri="{FF2B5EF4-FFF2-40B4-BE49-F238E27FC236}">
                    <a16:creationId xmlns:a16="http://schemas.microsoft.com/office/drawing/2014/main" id="{E7CD46EA-0B79-3840-8B07-2BA5787E0F05}"/>
                  </a:ext>
                </a:extLst>
              </p:cNvPr>
              <p:cNvSpPr/>
              <p:nvPr/>
            </p:nvSpPr>
            <p:spPr>
              <a:xfrm>
                <a:off x="6858000" y="202861"/>
                <a:ext cx="208949" cy="20894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US" dirty="0"/>
                  <a:t>c</a:t>
                </a:r>
                <a:endParaRPr kumimoji="1" lang="ja-US" altLang="en-US" dirty="0"/>
              </a:p>
            </p:txBody>
          </p:sp>
          <p:cxnSp>
            <p:nvCxnSpPr>
              <p:cNvPr id="29" name="直線コネクタ 28">
                <a:extLst>
                  <a:ext uri="{FF2B5EF4-FFF2-40B4-BE49-F238E27FC236}">
                    <a16:creationId xmlns:a16="http://schemas.microsoft.com/office/drawing/2014/main" id="{32703F56-899E-CB4A-A0DD-1489E0433CB5}"/>
                  </a:ext>
                </a:extLst>
              </p:cNvPr>
              <p:cNvCxnSpPr>
                <a:cxnSpLocks/>
              </p:cNvCxnSpPr>
              <p:nvPr/>
            </p:nvCxnSpPr>
            <p:spPr>
              <a:xfrm>
                <a:off x="6888600" y="252431"/>
                <a:ext cx="14774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 name="グループ化 29">
              <a:extLst>
                <a:ext uri="{FF2B5EF4-FFF2-40B4-BE49-F238E27FC236}">
                  <a16:creationId xmlns:a16="http://schemas.microsoft.com/office/drawing/2014/main" id="{3D51421B-F16B-924E-9ED9-A3B06F8B078F}"/>
                </a:ext>
              </a:extLst>
            </p:cNvPr>
            <p:cNvGrpSpPr/>
            <p:nvPr/>
          </p:nvGrpSpPr>
          <p:grpSpPr>
            <a:xfrm>
              <a:off x="10570015" y="1818112"/>
              <a:ext cx="208949" cy="208949"/>
              <a:chOff x="6858000" y="202861"/>
              <a:chExt cx="208949" cy="208949"/>
            </a:xfrm>
          </p:grpSpPr>
          <p:sp>
            <p:nvSpPr>
              <p:cNvPr id="31" name="円/楕円 30">
                <a:extLst>
                  <a:ext uri="{FF2B5EF4-FFF2-40B4-BE49-F238E27FC236}">
                    <a16:creationId xmlns:a16="http://schemas.microsoft.com/office/drawing/2014/main" id="{38904394-7943-8D4D-B18C-33F33EFF36C4}"/>
                  </a:ext>
                </a:extLst>
              </p:cNvPr>
              <p:cNvSpPr/>
              <p:nvPr/>
            </p:nvSpPr>
            <p:spPr>
              <a:xfrm>
                <a:off x="6858000" y="202861"/>
                <a:ext cx="208949" cy="20894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US" dirty="0"/>
                  <a:t>c</a:t>
                </a:r>
                <a:endParaRPr kumimoji="1" lang="ja-US" altLang="en-US" dirty="0"/>
              </a:p>
            </p:txBody>
          </p:sp>
          <p:cxnSp>
            <p:nvCxnSpPr>
              <p:cNvPr id="32" name="直線コネクタ 31">
                <a:extLst>
                  <a:ext uri="{FF2B5EF4-FFF2-40B4-BE49-F238E27FC236}">
                    <a16:creationId xmlns:a16="http://schemas.microsoft.com/office/drawing/2014/main" id="{C1163271-8433-7244-AB3D-F7E3256A5099}"/>
                  </a:ext>
                </a:extLst>
              </p:cNvPr>
              <p:cNvCxnSpPr>
                <a:cxnSpLocks/>
              </p:cNvCxnSpPr>
              <p:nvPr/>
            </p:nvCxnSpPr>
            <p:spPr>
              <a:xfrm>
                <a:off x="6888600" y="252431"/>
                <a:ext cx="14774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 name="円/楕円 32">
              <a:extLst>
                <a:ext uri="{FF2B5EF4-FFF2-40B4-BE49-F238E27FC236}">
                  <a16:creationId xmlns:a16="http://schemas.microsoft.com/office/drawing/2014/main" id="{2D213811-9077-8E4B-B409-CABCED428C1B}"/>
                </a:ext>
              </a:extLst>
            </p:cNvPr>
            <p:cNvSpPr/>
            <p:nvPr/>
          </p:nvSpPr>
          <p:spPr>
            <a:xfrm>
              <a:off x="10751963" y="2176245"/>
              <a:ext cx="208949" cy="20894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US" dirty="0"/>
                <a:t>c</a:t>
              </a:r>
              <a:endParaRPr kumimoji="1" lang="ja-US" altLang="en-US" dirty="0"/>
            </a:p>
          </p:txBody>
        </p:sp>
        <p:sp>
          <p:nvSpPr>
            <p:cNvPr id="34" name="円/楕円 33">
              <a:extLst>
                <a:ext uri="{FF2B5EF4-FFF2-40B4-BE49-F238E27FC236}">
                  <a16:creationId xmlns:a16="http://schemas.microsoft.com/office/drawing/2014/main" id="{41E3C859-C4F4-B549-9133-5EFDCE1DC04B}"/>
                </a:ext>
              </a:extLst>
            </p:cNvPr>
            <p:cNvSpPr/>
            <p:nvPr/>
          </p:nvSpPr>
          <p:spPr>
            <a:xfrm rot="20179217">
              <a:off x="10570015" y="1718033"/>
              <a:ext cx="390897" cy="807453"/>
            </a:xfrm>
            <a:prstGeom prst="ellipse">
              <a:avLst/>
            </a:pr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35" name="円/楕円 34">
              <a:extLst>
                <a:ext uri="{FF2B5EF4-FFF2-40B4-BE49-F238E27FC236}">
                  <a16:creationId xmlns:a16="http://schemas.microsoft.com/office/drawing/2014/main" id="{A252E447-D544-C64B-AEDC-D8D71444AB4F}"/>
                </a:ext>
              </a:extLst>
            </p:cNvPr>
            <p:cNvSpPr/>
            <p:nvPr/>
          </p:nvSpPr>
          <p:spPr>
            <a:xfrm rot="20705543">
              <a:off x="11289762" y="1623334"/>
              <a:ext cx="390897" cy="807453"/>
            </a:xfrm>
            <a:prstGeom prst="ellipse">
              <a:avLst/>
            </a:pr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grpSp>
      <p:sp>
        <p:nvSpPr>
          <p:cNvPr id="37" name="フリーフォーム 36">
            <a:extLst>
              <a:ext uri="{FF2B5EF4-FFF2-40B4-BE49-F238E27FC236}">
                <a16:creationId xmlns:a16="http://schemas.microsoft.com/office/drawing/2014/main" id="{6EBFF895-F3E9-8845-9462-028087292338}"/>
              </a:ext>
            </a:extLst>
          </p:cNvPr>
          <p:cNvSpPr/>
          <p:nvPr/>
        </p:nvSpPr>
        <p:spPr>
          <a:xfrm>
            <a:off x="8998857" y="1901371"/>
            <a:ext cx="1103682" cy="455336"/>
          </a:xfrm>
          <a:custGeom>
            <a:avLst/>
            <a:gdLst>
              <a:gd name="connsiteX0" fmla="*/ 0 w 1291772"/>
              <a:gd name="connsiteY0" fmla="*/ 0 h 455336"/>
              <a:gd name="connsiteX1" fmla="*/ 595086 w 1291772"/>
              <a:gd name="connsiteY1" fmla="*/ 391886 h 455336"/>
              <a:gd name="connsiteX2" fmla="*/ 1291772 w 1291772"/>
              <a:gd name="connsiteY2" fmla="*/ 449943 h 455336"/>
            </a:gdLst>
            <a:ahLst/>
            <a:cxnLst>
              <a:cxn ang="0">
                <a:pos x="connsiteX0" y="connsiteY0"/>
              </a:cxn>
              <a:cxn ang="0">
                <a:pos x="connsiteX1" y="connsiteY1"/>
              </a:cxn>
              <a:cxn ang="0">
                <a:pos x="connsiteX2" y="connsiteY2"/>
              </a:cxn>
            </a:cxnLst>
            <a:rect l="l" t="t" r="r" b="b"/>
            <a:pathLst>
              <a:path w="1291772" h="455336">
                <a:moveTo>
                  <a:pt x="0" y="0"/>
                </a:moveTo>
                <a:cubicBezTo>
                  <a:pt x="189895" y="158448"/>
                  <a:pt x="379791" y="316896"/>
                  <a:pt x="595086" y="391886"/>
                </a:cubicBezTo>
                <a:cubicBezTo>
                  <a:pt x="810381" y="466876"/>
                  <a:pt x="1051076" y="458409"/>
                  <a:pt x="1291772" y="449943"/>
                </a:cubicBezTo>
              </a:path>
            </a:pathLst>
          </a:custGeom>
          <a:noFill/>
          <a:ln w="254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Tree>
    <p:extLst>
      <p:ext uri="{BB962C8B-B14F-4D97-AF65-F5344CB8AC3E}">
        <p14:creationId xmlns:p14="http://schemas.microsoft.com/office/powerpoint/2010/main" val="3212909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A7368F-9E63-B84A-A0FE-297A72715C13}"/>
              </a:ext>
            </a:extLst>
          </p:cNvPr>
          <p:cNvSpPr>
            <a:spLocks noGrp="1"/>
          </p:cNvSpPr>
          <p:nvPr>
            <p:ph type="title"/>
          </p:nvPr>
        </p:nvSpPr>
        <p:spPr/>
        <p:txBody>
          <a:bodyPr/>
          <a:lstStyle/>
          <a:p>
            <a:r>
              <a:rPr kumimoji="1" lang="en-US" altLang="ja-US" dirty="0" err="1"/>
              <a:t>Bottomonia</a:t>
            </a:r>
            <a:r>
              <a:rPr kumimoji="1" lang="en-US" altLang="ja-US" dirty="0"/>
              <a:t> spectroscopy at LHC</a:t>
            </a:r>
            <a:endParaRPr kumimoji="1" lang="ja-US" altLang="en-US" dirty="0"/>
          </a:p>
        </p:txBody>
      </p:sp>
      <p:sp>
        <p:nvSpPr>
          <p:cNvPr id="3" name="コンテンツ プレースホルダー 2">
            <a:extLst>
              <a:ext uri="{FF2B5EF4-FFF2-40B4-BE49-F238E27FC236}">
                <a16:creationId xmlns:a16="http://schemas.microsoft.com/office/drawing/2014/main" id="{038C731E-EA4B-4D46-880B-4CB45E2053DE}"/>
              </a:ext>
            </a:extLst>
          </p:cNvPr>
          <p:cNvSpPr>
            <a:spLocks noGrp="1"/>
          </p:cNvSpPr>
          <p:nvPr>
            <p:ph idx="1"/>
          </p:nvPr>
        </p:nvSpPr>
        <p:spPr>
          <a:xfrm>
            <a:off x="838200" y="1290917"/>
            <a:ext cx="7315200" cy="1242223"/>
          </a:xfrm>
        </p:spPr>
        <p:txBody>
          <a:bodyPr>
            <a:normAutofit fontScale="85000" lnSpcReduction="10000"/>
          </a:bodyPr>
          <a:lstStyle/>
          <a:p>
            <a:r>
              <a:rPr kumimoji="1" lang="en-US" altLang="ja-US" dirty="0"/>
              <a:t>b-</a:t>
            </a:r>
            <a:r>
              <a:rPr kumimoji="1" lang="en-US" altLang="ja-US" dirty="0" err="1"/>
              <a:t>bbar</a:t>
            </a:r>
            <a:r>
              <a:rPr kumimoji="1" lang="en-US" altLang="ja-US" dirty="0"/>
              <a:t> yield is much lower than c-cbar </a:t>
            </a:r>
            <a:r>
              <a:rPr kumimoji="1" lang="en-US" altLang="ja-US" dirty="0">
                <a:sym typeface="Wingdings" pitchFamily="2" charset="2"/>
              </a:rPr>
              <a:t> regeneration rarely</a:t>
            </a:r>
          </a:p>
          <a:p>
            <a:r>
              <a:rPr kumimoji="1" lang="en-US" altLang="ja-US" dirty="0"/>
              <a:t>Expectation is </a:t>
            </a:r>
            <a:r>
              <a:rPr kumimoji="1" lang="en-US" altLang="ja-US" dirty="0">
                <a:latin typeface="Symbol" pitchFamily="2" charset="2"/>
              </a:rPr>
              <a:t>U</a:t>
            </a:r>
            <a:r>
              <a:rPr kumimoji="1" lang="en-US" altLang="ja-US" dirty="0"/>
              <a:t>(1S) R</a:t>
            </a:r>
            <a:r>
              <a:rPr kumimoji="1" lang="en-US" altLang="ja-US" baseline="-25000" dirty="0"/>
              <a:t>AA</a:t>
            </a:r>
            <a:r>
              <a:rPr kumimoji="1" lang="en-US" altLang="ja-US" dirty="0"/>
              <a:t> &gt; </a:t>
            </a:r>
            <a:r>
              <a:rPr kumimoji="1" lang="en-US" altLang="ja-US" dirty="0">
                <a:latin typeface="Symbol" pitchFamily="2" charset="2"/>
              </a:rPr>
              <a:t>U</a:t>
            </a:r>
            <a:r>
              <a:rPr kumimoji="1" lang="en-US" altLang="ja-US" dirty="0"/>
              <a:t>(2S) R</a:t>
            </a:r>
            <a:r>
              <a:rPr kumimoji="1" lang="en-US" altLang="ja-US" baseline="-25000" dirty="0"/>
              <a:t>AA</a:t>
            </a:r>
            <a:r>
              <a:rPr kumimoji="1" lang="en-US" altLang="ja-US" dirty="0"/>
              <a:t> &gt; </a:t>
            </a:r>
            <a:r>
              <a:rPr kumimoji="1" lang="en-US" altLang="ja-US" dirty="0">
                <a:latin typeface="Symbol" pitchFamily="2" charset="2"/>
              </a:rPr>
              <a:t>U</a:t>
            </a:r>
            <a:r>
              <a:rPr kumimoji="1" lang="en-US" altLang="ja-US" dirty="0"/>
              <a:t>(3S) R</a:t>
            </a:r>
            <a:r>
              <a:rPr kumimoji="1" lang="en-US" altLang="ja-US" baseline="-25000" dirty="0"/>
              <a:t>AA</a:t>
            </a:r>
            <a:endParaRPr kumimoji="1" lang="en-US" altLang="ja-US" dirty="0"/>
          </a:p>
          <a:p>
            <a:r>
              <a:rPr kumimoji="1" lang="en-US" altLang="ja-US" dirty="0"/>
              <a:t>Nicely confirmed by the CMS measurement in 2011</a:t>
            </a:r>
            <a:endParaRPr kumimoji="1" lang="ja-US" altLang="en-US" dirty="0"/>
          </a:p>
        </p:txBody>
      </p:sp>
      <p:sp>
        <p:nvSpPr>
          <p:cNvPr id="4" name="日付プレースホルダー 3">
            <a:extLst>
              <a:ext uri="{FF2B5EF4-FFF2-40B4-BE49-F238E27FC236}">
                <a16:creationId xmlns:a16="http://schemas.microsoft.com/office/drawing/2014/main" id="{87981D52-F853-2F4A-B5CA-66BAD92E1AED}"/>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50218391-3ED0-F94F-86F6-D290BF156B24}"/>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A7045F73-DBB1-BD40-90E2-D2D2B3B3CA9D}"/>
              </a:ext>
            </a:extLst>
          </p:cNvPr>
          <p:cNvSpPr>
            <a:spLocks noGrp="1"/>
          </p:cNvSpPr>
          <p:nvPr>
            <p:ph type="sldNum" sz="quarter" idx="12"/>
          </p:nvPr>
        </p:nvSpPr>
        <p:spPr/>
        <p:txBody>
          <a:bodyPr/>
          <a:lstStyle/>
          <a:p>
            <a:fld id="{F9291847-EA59-7F4D-8477-4EA9F25CEBB2}" type="slidenum">
              <a:rPr kumimoji="1" lang="ja-US" altLang="en-US" smtClean="0"/>
              <a:pPr/>
              <a:t>42</a:t>
            </a:fld>
            <a:endParaRPr kumimoji="1" lang="ja-US" altLang="en-US"/>
          </a:p>
        </p:txBody>
      </p:sp>
      <p:pic>
        <p:nvPicPr>
          <p:cNvPr id="15" name="Picture 3">
            <a:extLst>
              <a:ext uri="{FF2B5EF4-FFF2-40B4-BE49-F238E27FC236}">
                <a16:creationId xmlns:a16="http://schemas.microsoft.com/office/drawing/2014/main" id="{7A30069B-7708-C549-AD05-A801E79F8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279" y="3011467"/>
            <a:ext cx="3503441" cy="33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a:extLst>
              <a:ext uri="{FF2B5EF4-FFF2-40B4-BE49-F238E27FC236}">
                <a16:creationId xmlns:a16="http://schemas.microsoft.com/office/drawing/2014/main" id="{CB6CA080-82A1-0046-B4E4-A47E4CBA3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047" y="2951387"/>
            <a:ext cx="3503441" cy="342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6">
            <a:extLst>
              <a:ext uri="{FF2B5EF4-FFF2-40B4-BE49-F238E27FC236}">
                <a16:creationId xmlns:a16="http://schemas.microsoft.com/office/drawing/2014/main" id="{2CF1FDA7-657E-EA4C-91C8-EBE775B47AC3}"/>
              </a:ext>
            </a:extLst>
          </p:cNvPr>
          <p:cNvSpPr txBox="1">
            <a:spLocks noChangeArrowheads="1"/>
          </p:cNvSpPr>
          <p:nvPr/>
        </p:nvSpPr>
        <p:spPr bwMode="auto">
          <a:xfrm>
            <a:off x="3787488" y="2680312"/>
            <a:ext cx="26356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5000"/>
              <a:buFont typeface="Wingdings" pitchFamily="2" charset="2"/>
              <a:buChar char="n"/>
              <a:defRPr kumimoji="1" sz="2400">
                <a:solidFill>
                  <a:schemeClr val="tx1"/>
                </a:solidFill>
                <a:latin typeface="Helvetica" pitchFamily="2" charset="0"/>
                <a:ea typeface="Osaka" panose="020B0600000000000000" pitchFamily="34" charset="-128"/>
                <a:cs typeface="Osaka" panose="020B0600000000000000" pitchFamily="34" charset="-128"/>
              </a:defRPr>
            </a:lvl1pPr>
            <a:lvl2pPr marL="37931725" indent="-37474525">
              <a:spcBef>
                <a:spcPct val="20000"/>
              </a:spcBef>
              <a:buClr>
                <a:schemeClr val="accent2"/>
              </a:buClr>
              <a:buSzPct val="100000"/>
              <a:buChar char="–"/>
              <a:defRPr kumimoji="1" sz="2000">
                <a:solidFill>
                  <a:srgbClr val="00AE00"/>
                </a:solidFill>
                <a:latin typeface="Helvetica" pitchFamily="2" charset="0"/>
                <a:ea typeface="Osaka" panose="020B0600000000000000" pitchFamily="34" charset="-128"/>
                <a:cs typeface="Osaka" panose="020B0600000000000000" pitchFamily="34" charset="-128"/>
              </a:defRPr>
            </a:lvl2pPr>
            <a:lvl3pPr marL="1143000" indent="-228600">
              <a:spcBef>
                <a:spcPct val="20000"/>
              </a:spcBef>
              <a:buClr>
                <a:schemeClr val="hlink"/>
              </a:buClr>
              <a:buSzPct val="100000"/>
              <a:buChar char="•"/>
              <a:defRPr kumimoji="1" sz="2400">
                <a:solidFill>
                  <a:srgbClr val="AD6900"/>
                </a:solidFill>
                <a:latin typeface="Helvetica" pitchFamily="2" charset="0"/>
                <a:ea typeface="Osaka" panose="020B0600000000000000" pitchFamily="34" charset="-128"/>
                <a:cs typeface="Osaka" panose="020B0600000000000000" pitchFamily="34" charset="-128"/>
              </a:defRPr>
            </a:lvl3pPr>
            <a:lvl4pPr marL="1600200" indent="-228600">
              <a:spcBef>
                <a:spcPct val="20000"/>
              </a:spcBef>
              <a:buClr>
                <a:schemeClr val="tx2"/>
              </a:buClr>
              <a:buSzPct val="100000"/>
              <a:buChar char="•"/>
              <a:defRPr kumimoji="1" sz="2000">
                <a:solidFill>
                  <a:schemeClr val="tx2"/>
                </a:solidFill>
                <a:latin typeface="Helvetica" pitchFamily="2" charset="0"/>
                <a:ea typeface="Osaka" panose="020B0600000000000000" pitchFamily="34" charset="-128"/>
                <a:cs typeface="Osaka" panose="020B0600000000000000" pitchFamily="34" charset="-128"/>
              </a:defRPr>
            </a:lvl4pPr>
            <a:lvl5pPr marL="2057400" indent="-228600">
              <a:spcBef>
                <a:spcPct val="20000"/>
              </a:spcBef>
              <a:buClr>
                <a:schemeClr val="tx2"/>
              </a:buClr>
              <a:buSzPct val="100000"/>
              <a:buChar char="–"/>
              <a:defRPr kumimoji="1" sz="1600">
                <a:solidFill>
                  <a:schemeClr val="accent2"/>
                </a:solidFill>
                <a:latin typeface="Helvetica" pitchFamily="2" charset="0"/>
                <a:ea typeface="Osaka" panose="020B0600000000000000" pitchFamily="34" charset="-128"/>
                <a:cs typeface="Osaka" panose="020B0600000000000000" pitchFamily="34" charset="-128"/>
              </a:defRPr>
            </a:lvl5pPr>
            <a:lvl6pPr marL="2514600" indent="-228600" eaLnBrk="0" fontAlgn="base" hangingPunct="0">
              <a:spcBef>
                <a:spcPct val="20000"/>
              </a:spcBef>
              <a:spcAft>
                <a:spcPct val="0"/>
              </a:spcAft>
              <a:buClr>
                <a:schemeClr val="tx2"/>
              </a:buClr>
              <a:buSzPct val="100000"/>
              <a:buChar char="–"/>
              <a:defRPr kumimoji="1" sz="1600">
                <a:solidFill>
                  <a:schemeClr val="accent2"/>
                </a:solidFill>
                <a:latin typeface="Helvetica" pitchFamily="2" charset="0"/>
                <a:ea typeface="Osaka" panose="020B0600000000000000" pitchFamily="34" charset="-128"/>
                <a:cs typeface="Osaka" panose="020B0600000000000000" pitchFamily="34" charset="-128"/>
              </a:defRPr>
            </a:lvl6pPr>
            <a:lvl7pPr marL="2971800" indent="-228600" eaLnBrk="0" fontAlgn="base" hangingPunct="0">
              <a:spcBef>
                <a:spcPct val="20000"/>
              </a:spcBef>
              <a:spcAft>
                <a:spcPct val="0"/>
              </a:spcAft>
              <a:buClr>
                <a:schemeClr val="tx2"/>
              </a:buClr>
              <a:buSzPct val="100000"/>
              <a:buChar char="–"/>
              <a:defRPr kumimoji="1" sz="1600">
                <a:solidFill>
                  <a:schemeClr val="accent2"/>
                </a:solidFill>
                <a:latin typeface="Helvetica" pitchFamily="2" charset="0"/>
                <a:ea typeface="Osaka" panose="020B0600000000000000" pitchFamily="34" charset="-128"/>
                <a:cs typeface="Osaka" panose="020B0600000000000000" pitchFamily="34" charset="-128"/>
              </a:defRPr>
            </a:lvl7pPr>
            <a:lvl8pPr marL="3429000" indent="-228600" eaLnBrk="0" fontAlgn="base" hangingPunct="0">
              <a:spcBef>
                <a:spcPct val="20000"/>
              </a:spcBef>
              <a:spcAft>
                <a:spcPct val="0"/>
              </a:spcAft>
              <a:buClr>
                <a:schemeClr val="tx2"/>
              </a:buClr>
              <a:buSzPct val="100000"/>
              <a:buChar char="–"/>
              <a:defRPr kumimoji="1" sz="1600">
                <a:solidFill>
                  <a:schemeClr val="accent2"/>
                </a:solidFill>
                <a:latin typeface="Helvetica" pitchFamily="2" charset="0"/>
                <a:ea typeface="Osaka" panose="020B0600000000000000" pitchFamily="34" charset="-128"/>
                <a:cs typeface="Osaka" panose="020B0600000000000000" pitchFamily="34" charset="-128"/>
              </a:defRPr>
            </a:lvl8pPr>
            <a:lvl9pPr marL="3886200" indent="-228600" eaLnBrk="0" fontAlgn="base" hangingPunct="0">
              <a:spcBef>
                <a:spcPct val="20000"/>
              </a:spcBef>
              <a:spcAft>
                <a:spcPct val="0"/>
              </a:spcAft>
              <a:buClr>
                <a:schemeClr val="tx2"/>
              </a:buClr>
              <a:buSzPct val="100000"/>
              <a:buChar char="–"/>
              <a:defRPr kumimoji="1" sz="1600">
                <a:solidFill>
                  <a:schemeClr val="accent2"/>
                </a:solidFill>
                <a:latin typeface="Helvetica" pitchFamily="2" charset="0"/>
                <a:ea typeface="Osaka" panose="020B0600000000000000" pitchFamily="34" charset="-128"/>
                <a:cs typeface="Osaka" panose="020B0600000000000000" pitchFamily="34" charset="-128"/>
              </a:defRPr>
            </a:lvl9pPr>
          </a:lstStyle>
          <a:p>
            <a:pPr eaLnBrk="1" hangingPunct="1">
              <a:spcBef>
                <a:spcPct val="0"/>
              </a:spcBef>
              <a:buClrTx/>
              <a:buSzTx/>
              <a:buFontTx/>
              <a:buNone/>
            </a:pPr>
            <a:r>
              <a:rPr lang="en-US" altLang="ja-JP" sz="1600" dirty="0">
                <a:solidFill>
                  <a:srgbClr val="002060"/>
                </a:solidFill>
                <a:latin typeface="+mn-lt"/>
                <a:ea typeface="ＭＳ Ｐゴシック" panose="020B0600070205080204" pitchFamily="34" charset="-128"/>
              </a:rPr>
              <a:t>CMS, PRL 109, 222301 (2012)</a:t>
            </a:r>
            <a:endParaRPr lang="ja-JP" altLang="en-US" sz="1600">
              <a:solidFill>
                <a:srgbClr val="002060"/>
              </a:solidFill>
              <a:latin typeface="+mn-lt"/>
              <a:ea typeface="ＭＳ Ｐゴシック" panose="020B0600070205080204" pitchFamily="34" charset="-128"/>
            </a:endParaRPr>
          </a:p>
        </p:txBody>
      </p:sp>
      <p:sp>
        <p:nvSpPr>
          <p:cNvPr id="19" name="正方形/長方形 12">
            <a:extLst>
              <a:ext uri="{FF2B5EF4-FFF2-40B4-BE49-F238E27FC236}">
                <a16:creationId xmlns:a16="http://schemas.microsoft.com/office/drawing/2014/main" id="{88F96C5F-2BC4-E140-B385-A2589A3D9DC9}"/>
              </a:ext>
            </a:extLst>
          </p:cNvPr>
          <p:cNvSpPr>
            <a:spLocks noChangeArrowheads="1"/>
          </p:cNvSpPr>
          <p:nvPr/>
        </p:nvSpPr>
        <p:spPr bwMode="auto">
          <a:xfrm>
            <a:off x="963325" y="3214206"/>
            <a:ext cx="564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itchFamily="2" charset="2"/>
              <a:buChar char="n"/>
              <a:defRPr kumimoji="1" sz="2400">
                <a:solidFill>
                  <a:schemeClr val="tx1"/>
                </a:solidFill>
                <a:latin typeface="Helvetica" pitchFamily="2" charset="0"/>
                <a:ea typeface="Osaka" panose="020B0600000000000000" pitchFamily="34" charset="-128"/>
                <a:cs typeface="Osaka" panose="020B0600000000000000" pitchFamily="34" charset="-128"/>
              </a:defRPr>
            </a:lvl1pPr>
            <a:lvl2pPr marL="742950" indent="-285750">
              <a:spcBef>
                <a:spcPct val="20000"/>
              </a:spcBef>
              <a:buClr>
                <a:schemeClr val="accent2"/>
              </a:buClr>
              <a:buSzPct val="100000"/>
              <a:buChar char="–"/>
              <a:defRPr kumimoji="1" sz="2000">
                <a:solidFill>
                  <a:srgbClr val="00AE00"/>
                </a:solidFill>
                <a:latin typeface="Helvetica" pitchFamily="2" charset="0"/>
                <a:ea typeface="Osaka" panose="020B0600000000000000" pitchFamily="34" charset="-128"/>
                <a:cs typeface="Osaka" panose="020B0600000000000000" pitchFamily="34" charset="-128"/>
              </a:defRPr>
            </a:lvl2pPr>
            <a:lvl3pPr marL="1143000" indent="-228600">
              <a:spcBef>
                <a:spcPct val="20000"/>
              </a:spcBef>
              <a:buClr>
                <a:schemeClr val="hlink"/>
              </a:buClr>
              <a:buSzPct val="100000"/>
              <a:buChar char="•"/>
              <a:defRPr kumimoji="1" sz="2400">
                <a:solidFill>
                  <a:srgbClr val="AD6900"/>
                </a:solidFill>
                <a:latin typeface="Helvetica" pitchFamily="2" charset="0"/>
                <a:ea typeface="Osaka" panose="020B0600000000000000" pitchFamily="34" charset="-128"/>
                <a:cs typeface="Osaka" panose="020B0600000000000000" pitchFamily="34" charset="-128"/>
              </a:defRPr>
            </a:lvl3pPr>
            <a:lvl4pPr marL="1600200" indent="-228600">
              <a:spcBef>
                <a:spcPct val="20000"/>
              </a:spcBef>
              <a:buClr>
                <a:schemeClr val="tx2"/>
              </a:buClr>
              <a:buSzPct val="100000"/>
              <a:buChar char="•"/>
              <a:defRPr kumimoji="1" sz="2000">
                <a:solidFill>
                  <a:schemeClr val="tx2"/>
                </a:solidFill>
                <a:latin typeface="Helvetica" pitchFamily="2" charset="0"/>
                <a:ea typeface="Osaka" panose="020B0600000000000000" pitchFamily="34" charset="-128"/>
                <a:cs typeface="Osaka" panose="020B0600000000000000" pitchFamily="34" charset="-128"/>
              </a:defRPr>
            </a:lvl4pPr>
            <a:lvl5pPr marL="2057400" indent="-228600">
              <a:spcBef>
                <a:spcPct val="20000"/>
              </a:spcBef>
              <a:buClr>
                <a:schemeClr val="tx2"/>
              </a:buClr>
              <a:buSzPct val="100000"/>
              <a:buChar char="–"/>
              <a:defRPr kumimoji="1" sz="1600">
                <a:solidFill>
                  <a:schemeClr val="accent2"/>
                </a:solidFill>
                <a:latin typeface="Helvetica" pitchFamily="2" charset="0"/>
                <a:ea typeface="Osaka" panose="020B0600000000000000" pitchFamily="34" charset="-128"/>
                <a:cs typeface="Osaka" panose="020B0600000000000000" pitchFamily="34" charset="-128"/>
              </a:defRPr>
            </a:lvl5pPr>
            <a:lvl6pPr marL="2514600" indent="-228600" eaLnBrk="0" fontAlgn="base" hangingPunct="0">
              <a:spcBef>
                <a:spcPct val="20000"/>
              </a:spcBef>
              <a:spcAft>
                <a:spcPct val="0"/>
              </a:spcAft>
              <a:buClr>
                <a:schemeClr val="tx2"/>
              </a:buClr>
              <a:buSzPct val="100000"/>
              <a:buChar char="–"/>
              <a:defRPr kumimoji="1" sz="1600">
                <a:solidFill>
                  <a:schemeClr val="accent2"/>
                </a:solidFill>
                <a:latin typeface="Helvetica" pitchFamily="2" charset="0"/>
                <a:ea typeface="Osaka" panose="020B0600000000000000" pitchFamily="34" charset="-128"/>
                <a:cs typeface="Osaka" panose="020B0600000000000000" pitchFamily="34" charset="-128"/>
              </a:defRPr>
            </a:lvl6pPr>
            <a:lvl7pPr marL="2971800" indent="-228600" eaLnBrk="0" fontAlgn="base" hangingPunct="0">
              <a:spcBef>
                <a:spcPct val="20000"/>
              </a:spcBef>
              <a:spcAft>
                <a:spcPct val="0"/>
              </a:spcAft>
              <a:buClr>
                <a:schemeClr val="tx2"/>
              </a:buClr>
              <a:buSzPct val="100000"/>
              <a:buChar char="–"/>
              <a:defRPr kumimoji="1" sz="1600">
                <a:solidFill>
                  <a:schemeClr val="accent2"/>
                </a:solidFill>
                <a:latin typeface="Helvetica" pitchFamily="2" charset="0"/>
                <a:ea typeface="Osaka" panose="020B0600000000000000" pitchFamily="34" charset="-128"/>
                <a:cs typeface="Osaka" panose="020B0600000000000000" pitchFamily="34" charset="-128"/>
              </a:defRPr>
            </a:lvl7pPr>
            <a:lvl8pPr marL="3429000" indent="-228600" eaLnBrk="0" fontAlgn="base" hangingPunct="0">
              <a:spcBef>
                <a:spcPct val="20000"/>
              </a:spcBef>
              <a:spcAft>
                <a:spcPct val="0"/>
              </a:spcAft>
              <a:buClr>
                <a:schemeClr val="tx2"/>
              </a:buClr>
              <a:buSzPct val="100000"/>
              <a:buChar char="–"/>
              <a:defRPr kumimoji="1" sz="1600">
                <a:solidFill>
                  <a:schemeClr val="accent2"/>
                </a:solidFill>
                <a:latin typeface="Helvetica" pitchFamily="2" charset="0"/>
                <a:ea typeface="Osaka" panose="020B0600000000000000" pitchFamily="34" charset="-128"/>
                <a:cs typeface="Osaka" panose="020B0600000000000000" pitchFamily="34" charset="-128"/>
              </a:defRPr>
            </a:lvl8pPr>
            <a:lvl9pPr marL="3886200" indent="-228600" eaLnBrk="0" fontAlgn="base" hangingPunct="0">
              <a:spcBef>
                <a:spcPct val="20000"/>
              </a:spcBef>
              <a:spcAft>
                <a:spcPct val="0"/>
              </a:spcAft>
              <a:buClr>
                <a:schemeClr val="tx2"/>
              </a:buClr>
              <a:buSzPct val="100000"/>
              <a:buChar char="–"/>
              <a:defRPr kumimoji="1" sz="1600">
                <a:solidFill>
                  <a:schemeClr val="accent2"/>
                </a:solidFill>
                <a:latin typeface="Helvetica" pitchFamily="2" charset="0"/>
                <a:ea typeface="Osaka" panose="020B0600000000000000" pitchFamily="34" charset="-128"/>
                <a:cs typeface="Osaka" panose="020B0600000000000000" pitchFamily="34" charset="-128"/>
              </a:defRPr>
            </a:lvl9pPr>
          </a:lstStyle>
          <a:p>
            <a:pPr eaLnBrk="1" hangingPunct="1">
              <a:spcBef>
                <a:spcPct val="0"/>
              </a:spcBef>
              <a:buClrTx/>
              <a:buSzTx/>
              <a:buFont typeface="Wingdings" pitchFamily="2" charset="2"/>
              <a:buNone/>
            </a:pPr>
            <a:r>
              <a:rPr lang="en-US" altLang="ja-JP" sz="1800" i="1" u="sng" dirty="0">
                <a:solidFill>
                  <a:srgbClr val="C00000"/>
                </a:solidFill>
                <a:latin typeface="Arial" panose="020B0604020202020204" pitchFamily="34" charset="0"/>
                <a:ea typeface="ＭＳ Ｐゴシック" panose="020B0600070205080204" pitchFamily="34" charset="-128"/>
              </a:rPr>
              <a:t>p</a:t>
            </a:r>
            <a:r>
              <a:rPr lang="en-US" altLang="ja-JP" sz="1800" u="sng" dirty="0">
                <a:solidFill>
                  <a:srgbClr val="C00000"/>
                </a:solidFill>
                <a:latin typeface="Arial" panose="020B0604020202020204" pitchFamily="34" charset="0"/>
                <a:ea typeface="ＭＳ Ｐゴシック" panose="020B0600070205080204" pitchFamily="34" charset="-128"/>
              </a:rPr>
              <a:t> + </a:t>
            </a:r>
            <a:r>
              <a:rPr lang="en-US" altLang="ja-JP" sz="1800" i="1" u="sng" dirty="0">
                <a:solidFill>
                  <a:srgbClr val="C00000"/>
                </a:solidFill>
                <a:latin typeface="Arial" panose="020B0604020202020204" pitchFamily="34" charset="0"/>
                <a:ea typeface="ＭＳ Ｐゴシック" panose="020B0600070205080204" pitchFamily="34" charset="-128"/>
              </a:rPr>
              <a:t>p</a:t>
            </a:r>
            <a:r>
              <a:rPr lang="ja-JP" altLang="en-US" sz="1800" i="1">
                <a:solidFill>
                  <a:srgbClr val="C00000"/>
                </a:solidFill>
                <a:latin typeface="Arial" panose="020B0604020202020204" pitchFamily="34" charset="0"/>
                <a:ea typeface="ＭＳ Ｐゴシック" panose="020B0600070205080204" pitchFamily="34" charset="-128"/>
              </a:rPr>
              <a:t>　　　　　　　　　　　　　　　　　　</a:t>
            </a:r>
            <a:r>
              <a:rPr lang="en-US" altLang="ja-JP" sz="1800" u="sng" dirty="0" err="1">
                <a:solidFill>
                  <a:srgbClr val="C00000"/>
                </a:solidFill>
                <a:latin typeface="Arial" panose="020B0604020202020204" pitchFamily="34" charset="0"/>
                <a:ea typeface="ＭＳ Ｐゴシック" panose="020B0600070205080204" pitchFamily="34" charset="-128"/>
              </a:rPr>
              <a:t>Pb+Pb</a:t>
            </a:r>
            <a:endParaRPr lang="en-US" altLang="ja-JP" sz="1800" u="sng" dirty="0">
              <a:solidFill>
                <a:srgbClr val="C00000"/>
              </a:solidFill>
              <a:latin typeface="Arial" panose="020B0604020202020204" pitchFamily="34" charset="0"/>
              <a:ea typeface="ＭＳ Ｐゴシック" panose="020B0600070205080204" pitchFamily="34" charset="-128"/>
            </a:endParaRPr>
          </a:p>
        </p:txBody>
      </p:sp>
      <p:pic>
        <p:nvPicPr>
          <p:cNvPr id="22" name="Picture 7" descr="RaaPt4_withMB.pdf">
            <a:extLst>
              <a:ext uri="{FF2B5EF4-FFF2-40B4-BE49-F238E27FC236}">
                <a16:creationId xmlns:a16="http://schemas.microsoft.com/office/drawing/2014/main" id="{215BB94F-65BF-FE40-BE00-7AC39672D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718100" y="2255213"/>
            <a:ext cx="4039049" cy="4209818"/>
          </a:xfrm>
          <a:prstGeom prst="rect">
            <a:avLst/>
          </a:prstGeom>
        </p:spPr>
      </p:pic>
      <p:pic>
        <p:nvPicPr>
          <p:cNvPr id="23" name="Picture 6">
            <a:extLst>
              <a:ext uri="{FF2B5EF4-FFF2-40B4-BE49-F238E27FC236}">
                <a16:creationId xmlns:a16="http://schemas.microsoft.com/office/drawing/2014/main" id="{EC0FF576-94E0-8146-8A49-9745AE9EF775}"/>
              </a:ext>
            </a:extLst>
          </p:cNvPr>
          <p:cNvPicPr>
            <a:picLocks noChangeAspect="1"/>
          </p:cNvPicPr>
          <p:nvPr/>
        </p:nvPicPr>
        <p:blipFill>
          <a:blip r:embed="rId6"/>
          <a:stretch>
            <a:fillRect/>
          </a:stretch>
        </p:blipFill>
        <p:spPr>
          <a:xfrm>
            <a:off x="9148570" y="428713"/>
            <a:ext cx="2581660" cy="1563046"/>
          </a:xfrm>
          <a:prstGeom prst="rect">
            <a:avLst/>
          </a:prstGeom>
        </p:spPr>
      </p:pic>
      <p:sp>
        <p:nvSpPr>
          <p:cNvPr id="7" name="角丸四角形 6">
            <a:extLst>
              <a:ext uri="{FF2B5EF4-FFF2-40B4-BE49-F238E27FC236}">
                <a16:creationId xmlns:a16="http://schemas.microsoft.com/office/drawing/2014/main" id="{689021A9-DC1E-3B42-A2AE-1099E2303CC6}"/>
              </a:ext>
            </a:extLst>
          </p:cNvPr>
          <p:cNvSpPr/>
          <p:nvPr/>
        </p:nvSpPr>
        <p:spPr>
          <a:xfrm rot="474124">
            <a:off x="9931757" y="1085869"/>
            <a:ext cx="1934888" cy="437003"/>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8" name="テキスト ボックス 7">
            <a:extLst>
              <a:ext uri="{FF2B5EF4-FFF2-40B4-BE49-F238E27FC236}">
                <a16:creationId xmlns:a16="http://schemas.microsoft.com/office/drawing/2014/main" id="{39C7DB60-D9E1-0949-ADF1-BF9521DFAE3E}"/>
              </a:ext>
            </a:extLst>
          </p:cNvPr>
          <p:cNvSpPr txBox="1"/>
          <p:nvPr/>
        </p:nvSpPr>
        <p:spPr>
          <a:xfrm>
            <a:off x="328818" y="2714252"/>
            <a:ext cx="1311578" cy="338554"/>
          </a:xfrm>
          <a:prstGeom prst="rect">
            <a:avLst/>
          </a:prstGeom>
          <a:noFill/>
        </p:spPr>
        <p:txBody>
          <a:bodyPr wrap="none" rtlCol="0">
            <a:spAutoFit/>
          </a:bodyPr>
          <a:lstStyle/>
          <a:p>
            <a:r>
              <a:rPr lang="en-US" altLang="ja-US" sz="1600" dirty="0"/>
              <a:t>2011 150 /</a:t>
            </a:r>
            <a:r>
              <a:rPr lang="en-US" altLang="ja-US" sz="1600" dirty="0">
                <a:latin typeface="Symbol" charset="2"/>
                <a:cs typeface="Symbol" charset="2"/>
              </a:rPr>
              <a:t>m</a:t>
            </a:r>
            <a:r>
              <a:rPr lang="en-US" altLang="ja-US" sz="1600" dirty="0"/>
              <a:t>b</a:t>
            </a:r>
          </a:p>
        </p:txBody>
      </p:sp>
      <p:sp>
        <p:nvSpPr>
          <p:cNvPr id="9" name="テキスト ボックス 8">
            <a:extLst>
              <a:ext uri="{FF2B5EF4-FFF2-40B4-BE49-F238E27FC236}">
                <a16:creationId xmlns:a16="http://schemas.microsoft.com/office/drawing/2014/main" id="{F25FB920-D56F-9248-965E-F212DBFD9B28}"/>
              </a:ext>
            </a:extLst>
          </p:cNvPr>
          <p:cNvSpPr txBox="1"/>
          <p:nvPr/>
        </p:nvSpPr>
        <p:spPr>
          <a:xfrm>
            <a:off x="1232865" y="3827855"/>
            <a:ext cx="596638" cy="307777"/>
          </a:xfrm>
          <a:prstGeom prst="rect">
            <a:avLst/>
          </a:prstGeom>
          <a:noFill/>
        </p:spPr>
        <p:txBody>
          <a:bodyPr wrap="none" rtlCol="0">
            <a:spAutoFit/>
          </a:bodyPr>
          <a:lstStyle/>
          <a:p>
            <a:r>
              <a:rPr kumimoji="1" lang="en-US" altLang="ja-US" sz="1400" b="1" dirty="0">
                <a:solidFill>
                  <a:srgbClr val="C00000"/>
                </a:solidFill>
                <a:latin typeface="Symbol" pitchFamily="2" charset="2"/>
              </a:rPr>
              <a:t>U</a:t>
            </a:r>
            <a:r>
              <a:rPr kumimoji="1" lang="en-US" altLang="ja-US" sz="1400" b="1" dirty="0">
                <a:solidFill>
                  <a:srgbClr val="C00000"/>
                </a:solidFill>
              </a:rPr>
              <a:t>(1S)</a:t>
            </a:r>
            <a:endParaRPr kumimoji="1" lang="ja-US" altLang="en-US" sz="1400" b="1" dirty="0">
              <a:solidFill>
                <a:srgbClr val="C00000"/>
              </a:solidFill>
            </a:endParaRPr>
          </a:p>
        </p:txBody>
      </p:sp>
      <p:sp>
        <p:nvSpPr>
          <p:cNvPr id="21" name="テキスト ボックス 20">
            <a:extLst>
              <a:ext uri="{FF2B5EF4-FFF2-40B4-BE49-F238E27FC236}">
                <a16:creationId xmlns:a16="http://schemas.microsoft.com/office/drawing/2014/main" id="{024F74BE-F8D3-804B-B35B-AFD3804EE5E2}"/>
              </a:ext>
            </a:extLst>
          </p:cNvPr>
          <p:cNvSpPr txBox="1"/>
          <p:nvPr/>
        </p:nvSpPr>
        <p:spPr>
          <a:xfrm>
            <a:off x="2035767" y="4074876"/>
            <a:ext cx="596638" cy="307777"/>
          </a:xfrm>
          <a:prstGeom prst="rect">
            <a:avLst/>
          </a:prstGeom>
          <a:noFill/>
        </p:spPr>
        <p:txBody>
          <a:bodyPr wrap="none" rtlCol="0">
            <a:spAutoFit/>
          </a:bodyPr>
          <a:lstStyle/>
          <a:p>
            <a:r>
              <a:rPr kumimoji="1" lang="en-US" altLang="ja-US" sz="1400" b="1" dirty="0">
                <a:solidFill>
                  <a:srgbClr val="C00000"/>
                </a:solidFill>
                <a:latin typeface="Symbol" pitchFamily="2" charset="2"/>
              </a:rPr>
              <a:t>U</a:t>
            </a:r>
            <a:r>
              <a:rPr kumimoji="1" lang="en-US" altLang="ja-US" sz="1400" b="1" dirty="0">
                <a:solidFill>
                  <a:srgbClr val="C00000"/>
                </a:solidFill>
              </a:rPr>
              <a:t>(2S)</a:t>
            </a:r>
            <a:endParaRPr kumimoji="1" lang="ja-US" altLang="en-US" sz="1400" b="1" dirty="0">
              <a:solidFill>
                <a:srgbClr val="C00000"/>
              </a:solidFill>
            </a:endParaRPr>
          </a:p>
        </p:txBody>
      </p:sp>
      <p:sp>
        <p:nvSpPr>
          <p:cNvPr id="25" name="テキスト ボックス 24">
            <a:extLst>
              <a:ext uri="{FF2B5EF4-FFF2-40B4-BE49-F238E27FC236}">
                <a16:creationId xmlns:a16="http://schemas.microsoft.com/office/drawing/2014/main" id="{DCB0A38F-56EC-D448-A1D1-2B9303099D24}"/>
              </a:ext>
            </a:extLst>
          </p:cNvPr>
          <p:cNvSpPr txBox="1"/>
          <p:nvPr/>
        </p:nvSpPr>
        <p:spPr>
          <a:xfrm>
            <a:off x="2209800" y="4719546"/>
            <a:ext cx="596638" cy="307777"/>
          </a:xfrm>
          <a:prstGeom prst="rect">
            <a:avLst/>
          </a:prstGeom>
          <a:noFill/>
        </p:spPr>
        <p:txBody>
          <a:bodyPr wrap="none" rtlCol="0">
            <a:spAutoFit/>
          </a:bodyPr>
          <a:lstStyle/>
          <a:p>
            <a:r>
              <a:rPr kumimoji="1" lang="en-US" altLang="ja-US" sz="1400" b="1" dirty="0">
                <a:solidFill>
                  <a:srgbClr val="C00000"/>
                </a:solidFill>
                <a:latin typeface="Symbol" pitchFamily="2" charset="2"/>
              </a:rPr>
              <a:t>U</a:t>
            </a:r>
            <a:r>
              <a:rPr kumimoji="1" lang="en-US" altLang="ja-US" sz="1400" b="1" dirty="0">
                <a:solidFill>
                  <a:srgbClr val="C00000"/>
                </a:solidFill>
              </a:rPr>
              <a:t>(3S)</a:t>
            </a:r>
            <a:endParaRPr kumimoji="1" lang="ja-US" altLang="en-US" sz="1400" b="1" dirty="0">
              <a:solidFill>
                <a:srgbClr val="C00000"/>
              </a:solidFill>
            </a:endParaRPr>
          </a:p>
        </p:txBody>
      </p:sp>
      <p:sp>
        <p:nvSpPr>
          <p:cNvPr id="26" name="テキスト ボックス 25">
            <a:extLst>
              <a:ext uri="{FF2B5EF4-FFF2-40B4-BE49-F238E27FC236}">
                <a16:creationId xmlns:a16="http://schemas.microsoft.com/office/drawing/2014/main" id="{A0F6E90F-A915-DD4F-8C88-C0A6C224CBF9}"/>
              </a:ext>
            </a:extLst>
          </p:cNvPr>
          <p:cNvSpPr txBox="1"/>
          <p:nvPr/>
        </p:nvSpPr>
        <p:spPr>
          <a:xfrm>
            <a:off x="9964719" y="3920987"/>
            <a:ext cx="596638" cy="307777"/>
          </a:xfrm>
          <a:prstGeom prst="rect">
            <a:avLst/>
          </a:prstGeom>
          <a:noFill/>
        </p:spPr>
        <p:txBody>
          <a:bodyPr wrap="none" rtlCol="0">
            <a:spAutoFit/>
          </a:bodyPr>
          <a:lstStyle/>
          <a:p>
            <a:r>
              <a:rPr kumimoji="1" lang="en-US" altLang="ja-US" sz="1400" b="1" dirty="0">
                <a:solidFill>
                  <a:schemeClr val="accent1">
                    <a:lumMod val="50000"/>
                  </a:schemeClr>
                </a:solidFill>
                <a:latin typeface="Symbol" pitchFamily="2" charset="2"/>
              </a:rPr>
              <a:t>U</a:t>
            </a:r>
            <a:r>
              <a:rPr kumimoji="1" lang="en-US" altLang="ja-US" sz="1400" b="1" dirty="0">
                <a:solidFill>
                  <a:schemeClr val="accent1">
                    <a:lumMod val="50000"/>
                  </a:schemeClr>
                </a:solidFill>
              </a:rPr>
              <a:t>(1S)</a:t>
            </a:r>
            <a:endParaRPr kumimoji="1" lang="ja-US" altLang="en-US" sz="1400" b="1" dirty="0">
              <a:solidFill>
                <a:schemeClr val="accent1">
                  <a:lumMod val="50000"/>
                </a:schemeClr>
              </a:solidFill>
            </a:endParaRPr>
          </a:p>
        </p:txBody>
      </p:sp>
      <p:sp>
        <p:nvSpPr>
          <p:cNvPr id="27" name="テキスト ボックス 26">
            <a:extLst>
              <a:ext uri="{FF2B5EF4-FFF2-40B4-BE49-F238E27FC236}">
                <a16:creationId xmlns:a16="http://schemas.microsoft.com/office/drawing/2014/main" id="{E8314453-DDEB-FA46-AEFE-41A20B860B10}"/>
              </a:ext>
            </a:extLst>
          </p:cNvPr>
          <p:cNvSpPr txBox="1"/>
          <p:nvPr/>
        </p:nvSpPr>
        <p:spPr>
          <a:xfrm>
            <a:off x="9802537" y="5156236"/>
            <a:ext cx="596638" cy="307777"/>
          </a:xfrm>
          <a:prstGeom prst="rect">
            <a:avLst/>
          </a:prstGeom>
          <a:noFill/>
        </p:spPr>
        <p:txBody>
          <a:bodyPr wrap="none" rtlCol="0">
            <a:spAutoFit/>
          </a:bodyPr>
          <a:lstStyle/>
          <a:p>
            <a:r>
              <a:rPr kumimoji="1" lang="en-US" altLang="ja-US" sz="1400" b="1" dirty="0">
                <a:solidFill>
                  <a:schemeClr val="accent1">
                    <a:lumMod val="50000"/>
                  </a:schemeClr>
                </a:solidFill>
                <a:latin typeface="Symbol" pitchFamily="2" charset="2"/>
              </a:rPr>
              <a:t>U</a:t>
            </a:r>
            <a:r>
              <a:rPr kumimoji="1" lang="en-US" altLang="ja-US" sz="1400" b="1" dirty="0">
                <a:solidFill>
                  <a:schemeClr val="accent1">
                    <a:lumMod val="50000"/>
                  </a:schemeClr>
                </a:solidFill>
              </a:rPr>
              <a:t>(2S)</a:t>
            </a:r>
            <a:endParaRPr kumimoji="1" lang="ja-US" altLang="en-US" sz="1400" b="1" dirty="0">
              <a:solidFill>
                <a:schemeClr val="accent1">
                  <a:lumMod val="50000"/>
                </a:schemeClr>
              </a:solidFill>
            </a:endParaRPr>
          </a:p>
        </p:txBody>
      </p:sp>
      <p:sp>
        <p:nvSpPr>
          <p:cNvPr id="28" name="テキスト ボックス 27">
            <a:extLst>
              <a:ext uri="{FF2B5EF4-FFF2-40B4-BE49-F238E27FC236}">
                <a16:creationId xmlns:a16="http://schemas.microsoft.com/office/drawing/2014/main" id="{FA8CEE85-B95E-B24A-9E9B-7DB1B636C1F4}"/>
              </a:ext>
            </a:extLst>
          </p:cNvPr>
          <p:cNvSpPr txBox="1"/>
          <p:nvPr/>
        </p:nvSpPr>
        <p:spPr>
          <a:xfrm>
            <a:off x="11544215" y="5310124"/>
            <a:ext cx="596638" cy="307777"/>
          </a:xfrm>
          <a:prstGeom prst="rect">
            <a:avLst/>
          </a:prstGeom>
          <a:noFill/>
        </p:spPr>
        <p:txBody>
          <a:bodyPr wrap="none" rtlCol="0">
            <a:spAutoFit/>
          </a:bodyPr>
          <a:lstStyle/>
          <a:p>
            <a:r>
              <a:rPr kumimoji="1" lang="en-US" altLang="ja-US" sz="1400" b="1" dirty="0">
                <a:solidFill>
                  <a:schemeClr val="accent1">
                    <a:lumMod val="50000"/>
                  </a:schemeClr>
                </a:solidFill>
                <a:latin typeface="Symbol" pitchFamily="2" charset="2"/>
              </a:rPr>
              <a:t>U</a:t>
            </a:r>
            <a:r>
              <a:rPr kumimoji="1" lang="en-US" altLang="ja-US" sz="1400" b="1" dirty="0">
                <a:solidFill>
                  <a:schemeClr val="accent1">
                    <a:lumMod val="50000"/>
                  </a:schemeClr>
                </a:solidFill>
              </a:rPr>
              <a:t>(3S)</a:t>
            </a:r>
            <a:endParaRPr kumimoji="1" lang="ja-US" altLang="en-US" sz="1400" b="1" dirty="0">
              <a:solidFill>
                <a:schemeClr val="accent1">
                  <a:lumMod val="50000"/>
                </a:schemeClr>
              </a:solidFill>
            </a:endParaRPr>
          </a:p>
        </p:txBody>
      </p:sp>
      <p:cxnSp>
        <p:nvCxnSpPr>
          <p:cNvPr id="11" name="直線矢印コネクタ 10">
            <a:extLst>
              <a:ext uri="{FF2B5EF4-FFF2-40B4-BE49-F238E27FC236}">
                <a16:creationId xmlns:a16="http://schemas.microsoft.com/office/drawing/2014/main" id="{ABE3AB07-8D66-584B-BEC3-67C4726C4996}"/>
              </a:ext>
            </a:extLst>
          </p:cNvPr>
          <p:cNvCxnSpPr/>
          <p:nvPr/>
        </p:nvCxnSpPr>
        <p:spPr>
          <a:xfrm>
            <a:off x="7111262" y="4499429"/>
            <a:ext cx="407137"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627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3FAD84-2E04-4A4D-8A96-B517BC690F4F}"/>
              </a:ext>
            </a:extLst>
          </p:cNvPr>
          <p:cNvSpPr>
            <a:spLocks noGrp="1"/>
          </p:cNvSpPr>
          <p:nvPr>
            <p:ph type="title"/>
          </p:nvPr>
        </p:nvSpPr>
        <p:spPr/>
        <p:txBody>
          <a:bodyPr/>
          <a:lstStyle/>
          <a:p>
            <a:r>
              <a:rPr kumimoji="1" lang="en-US" altLang="ja-US" dirty="0"/>
              <a:t>Collective flow of particles</a:t>
            </a:r>
            <a:endParaRPr kumimoji="1" lang="ja-US" altLang="en-US" dirty="0"/>
          </a:p>
        </p:txBody>
      </p:sp>
      <p:sp>
        <p:nvSpPr>
          <p:cNvPr id="3" name="コンテンツ プレースホルダー 2">
            <a:extLst>
              <a:ext uri="{FF2B5EF4-FFF2-40B4-BE49-F238E27FC236}">
                <a16:creationId xmlns:a16="http://schemas.microsoft.com/office/drawing/2014/main" id="{2E099A37-C22F-6042-A8A8-7E7EB931AD8B}"/>
              </a:ext>
            </a:extLst>
          </p:cNvPr>
          <p:cNvSpPr>
            <a:spLocks noGrp="1"/>
          </p:cNvSpPr>
          <p:nvPr>
            <p:ph idx="1"/>
          </p:nvPr>
        </p:nvSpPr>
        <p:spPr>
          <a:xfrm>
            <a:off x="838200" y="1290919"/>
            <a:ext cx="5949976" cy="2138081"/>
          </a:xfrm>
        </p:spPr>
        <p:txBody>
          <a:bodyPr>
            <a:normAutofit fontScale="85000" lnSpcReduction="20000"/>
          </a:bodyPr>
          <a:lstStyle/>
          <a:p>
            <a:r>
              <a:rPr lang="en-US" altLang="ja-JP" dirty="0"/>
              <a:t>In non-central collisions, the collision area is not isotropic</a:t>
            </a:r>
          </a:p>
          <a:p>
            <a:pPr lvl="1"/>
            <a:r>
              <a:rPr lang="en-US" altLang="ja-JP" dirty="0"/>
              <a:t>Different pressure gradient produces momentum anisotropy of emitted particles</a:t>
            </a:r>
          </a:p>
          <a:p>
            <a:pPr lvl="1"/>
            <a:endParaRPr lang="en-US" altLang="ja-US" dirty="0"/>
          </a:p>
          <a:p>
            <a:r>
              <a:rPr lang="en-US" altLang="ja-JP" dirty="0"/>
              <a:t>Measure the angular distribution of the particles with respect to the reaction plane</a:t>
            </a:r>
          </a:p>
          <a:p>
            <a:pPr lvl="1"/>
            <a:r>
              <a:rPr lang="en-US" altLang="ja-JP" dirty="0"/>
              <a:t>2</a:t>
            </a:r>
            <a:r>
              <a:rPr lang="en-US" altLang="ja-JP" baseline="30000" dirty="0"/>
              <a:t>nd</a:t>
            </a:r>
            <a:r>
              <a:rPr lang="en-US" altLang="ja-JP" dirty="0"/>
              <a:t> order Fourier coefficient shows the elliptic flow</a:t>
            </a:r>
            <a:endParaRPr kumimoji="1" lang="ja-US" altLang="en-US" dirty="0"/>
          </a:p>
        </p:txBody>
      </p:sp>
      <p:sp>
        <p:nvSpPr>
          <p:cNvPr id="4" name="日付プレースホルダー 3">
            <a:extLst>
              <a:ext uri="{FF2B5EF4-FFF2-40B4-BE49-F238E27FC236}">
                <a16:creationId xmlns:a16="http://schemas.microsoft.com/office/drawing/2014/main" id="{D5E21B94-971E-0A4B-82B5-77B650102289}"/>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7CB6E82E-3500-2E49-902B-4A83E76A56B5}"/>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35248261-3D64-D547-B8CE-025546959583}"/>
              </a:ext>
            </a:extLst>
          </p:cNvPr>
          <p:cNvSpPr>
            <a:spLocks noGrp="1"/>
          </p:cNvSpPr>
          <p:nvPr>
            <p:ph type="sldNum" sz="quarter" idx="12"/>
          </p:nvPr>
        </p:nvSpPr>
        <p:spPr/>
        <p:txBody>
          <a:bodyPr/>
          <a:lstStyle/>
          <a:p>
            <a:fld id="{F9291847-EA59-7F4D-8477-4EA9F25CEBB2}" type="slidenum">
              <a:rPr kumimoji="1" lang="ja-US" altLang="en-US" smtClean="0"/>
              <a:pPr/>
              <a:t>43</a:t>
            </a:fld>
            <a:endParaRPr kumimoji="1" lang="ja-US" altLang="en-US"/>
          </a:p>
        </p:txBody>
      </p:sp>
      <p:pic>
        <p:nvPicPr>
          <p:cNvPr id="7" name="Picture 6">
            <a:extLst>
              <a:ext uri="{FF2B5EF4-FFF2-40B4-BE49-F238E27FC236}">
                <a16:creationId xmlns:a16="http://schemas.microsoft.com/office/drawing/2014/main" id="{CD49986B-5C9D-D040-9B5C-FD6421C8BF87}"/>
              </a:ext>
            </a:extLst>
          </p:cNvPr>
          <p:cNvPicPr>
            <a:picLocks noChangeAspect="1" noChangeArrowheads="1"/>
          </p:cNvPicPr>
          <p:nvPr/>
        </p:nvPicPr>
        <p:blipFill>
          <a:blip r:embed="rId4" cstate="print"/>
          <a:srcRect/>
          <a:stretch>
            <a:fillRect/>
          </a:stretch>
        </p:blipFill>
        <p:spPr bwMode="auto">
          <a:xfrm>
            <a:off x="1858142" y="3657021"/>
            <a:ext cx="3311201" cy="1957388"/>
          </a:xfrm>
          <a:prstGeom prst="rect">
            <a:avLst/>
          </a:prstGeom>
          <a:noFill/>
          <a:ln w="9525">
            <a:noFill/>
            <a:miter lim="800000"/>
            <a:headEnd/>
            <a:tailEnd/>
          </a:ln>
        </p:spPr>
      </p:pic>
      <p:sp>
        <p:nvSpPr>
          <p:cNvPr id="8" name="Up Arrow Callout 18">
            <a:extLst>
              <a:ext uri="{FF2B5EF4-FFF2-40B4-BE49-F238E27FC236}">
                <a16:creationId xmlns:a16="http://schemas.microsoft.com/office/drawing/2014/main" id="{5CA140F8-12E1-4847-9B16-24D916C06998}"/>
              </a:ext>
            </a:extLst>
          </p:cNvPr>
          <p:cNvSpPr/>
          <p:nvPr/>
        </p:nvSpPr>
        <p:spPr>
          <a:xfrm>
            <a:off x="3155178" y="5079023"/>
            <a:ext cx="1934618" cy="1158744"/>
          </a:xfrm>
          <a:prstGeom prst="upArrowCallout">
            <a:avLst>
              <a:gd name="adj1" fmla="val 14974"/>
              <a:gd name="adj2" fmla="val 23930"/>
              <a:gd name="adj3" fmla="val 25000"/>
              <a:gd name="adj4" fmla="val 53212"/>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16">
            <a:extLst>
              <a:ext uri="{FF2B5EF4-FFF2-40B4-BE49-F238E27FC236}">
                <a16:creationId xmlns:a16="http://schemas.microsoft.com/office/drawing/2014/main" id="{F967220D-8019-1141-9F83-3389E6401382}"/>
              </a:ext>
            </a:extLst>
          </p:cNvPr>
          <p:cNvGraphicFramePr>
            <a:graphicFrameLocks noChangeAspect="1"/>
          </p:cNvGraphicFramePr>
          <p:nvPr>
            <p:extLst>
              <p:ext uri="{D42A27DB-BD31-4B8C-83A1-F6EECF244321}">
                <p14:modId xmlns:p14="http://schemas.microsoft.com/office/powerpoint/2010/main" val="3174168698"/>
              </p:ext>
            </p:extLst>
          </p:nvPr>
        </p:nvGraphicFramePr>
        <p:xfrm>
          <a:off x="6386832" y="5578358"/>
          <a:ext cx="4179888" cy="679450"/>
        </p:xfrm>
        <a:graphic>
          <a:graphicData uri="http://schemas.openxmlformats.org/presentationml/2006/ole">
            <mc:AlternateContent xmlns:mc="http://schemas.openxmlformats.org/markup-compatibility/2006">
              <mc:Choice xmlns:v="urn:schemas-microsoft-com:vml" Requires="v">
                <p:oleObj spid="_x0000_s252007" name="Equation" r:id="rId5" imgW="2806560" imgH="447840" progId="">
                  <p:embed/>
                </p:oleObj>
              </mc:Choice>
              <mc:Fallback>
                <p:oleObj name="Equation" r:id="rId5" imgW="2806560" imgH="447840" progId="">
                  <p:embed/>
                  <p:pic>
                    <p:nvPicPr>
                      <p:cNvPr id="8"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6832" y="5578358"/>
                        <a:ext cx="4179888" cy="679450"/>
                      </a:xfrm>
                      <a:prstGeom prst="rect">
                        <a:avLst/>
                      </a:prstGeom>
                      <a:solidFill>
                        <a:srgbClr val="FDFFD8"/>
                      </a:solidFill>
                      <a:ln>
                        <a:noFill/>
                      </a:ln>
                      <a:effectLst>
                        <a:outerShdw blurRad="63500" dist="107763" dir="2700000" algn="ctr" rotWithShape="0">
                          <a:schemeClr val="bg2">
                            <a:alpha val="74997"/>
                          </a:schemeClr>
                        </a:outerShdw>
                      </a:effectLst>
                      <a:extLst>
                        <a:ext uri="{91240B29-F687-4f45-9708-019B960494DF}">
                          <a14:hiddenLine xmlns="" xmlns:a14="http://schemas.microsoft.com/office/drawing/2010/main" w="19050">
                            <a:solidFill>
                              <a:srgbClr val="0000FF"/>
                            </a:solidFill>
                            <a:miter lim="800000"/>
                            <a:headEnd/>
                            <a:tailEnd/>
                          </a14:hiddenLine>
                        </a:ext>
                      </a:extLst>
                    </p:spPr>
                  </p:pic>
                </p:oleObj>
              </mc:Fallback>
            </mc:AlternateContent>
          </a:graphicData>
        </a:graphic>
      </p:graphicFrame>
      <p:grpSp>
        <p:nvGrpSpPr>
          <p:cNvPr id="10" name="Group 118">
            <a:extLst>
              <a:ext uri="{FF2B5EF4-FFF2-40B4-BE49-F238E27FC236}">
                <a16:creationId xmlns:a16="http://schemas.microsoft.com/office/drawing/2014/main" id="{4C3D3638-D0FA-8441-B722-B8FEA27DE5AF}"/>
              </a:ext>
            </a:extLst>
          </p:cNvPr>
          <p:cNvGrpSpPr>
            <a:grpSpLocks/>
          </p:cNvGrpSpPr>
          <p:nvPr/>
        </p:nvGrpSpPr>
        <p:grpSpPr bwMode="auto">
          <a:xfrm>
            <a:off x="7747606" y="4609495"/>
            <a:ext cx="3675728" cy="764216"/>
            <a:chOff x="269" y="3457"/>
            <a:chExt cx="2365" cy="552"/>
          </a:xfrm>
        </p:grpSpPr>
        <p:sp>
          <p:nvSpPr>
            <p:cNvPr id="11" name="Rectangle 119">
              <a:extLst>
                <a:ext uri="{FF2B5EF4-FFF2-40B4-BE49-F238E27FC236}">
                  <a16:creationId xmlns:a16="http://schemas.microsoft.com/office/drawing/2014/main" id="{30D629EA-FFA0-864E-A8D8-8F90708735CB}"/>
                </a:ext>
              </a:extLst>
            </p:cNvPr>
            <p:cNvSpPr>
              <a:spLocks noChangeArrowheads="1"/>
            </p:cNvSpPr>
            <p:nvPr/>
          </p:nvSpPr>
          <p:spPr bwMode="auto">
            <a:xfrm>
              <a:off x="288" y="3624"/>
              <a:ext cx="119" cy="267"/>
            </a:xfrm>
            <a:prstGeom prst="rect">
              <a:avLst/>
            </a:prstGeom>
            <a:solidFill>
              <a:srgbClr val="FDFFD8"/>
            </a:solidFill>
            <a:ln>
              <a:noFill/>
            </a:ln>
            <a:effectLst>
              <a:outerShdw blurRad="63500" dist="107763" dir="2700000" algn="ctr" rotWithShape="0">
                <a:schemeClr val="bg2">
                  <a:alpha val="74998"/>
                </a:schemeClr>
              </a:outerShdw>
            </a:effectLst>
            <a:extLst>
              <a:ext uri="{91240B29-F687-4f45-9708-019B960494DF}">
                <a14:hiddenLine xmlns="" xmlns:a14="http://schemas.microsoft.com/office/drawing/2010/main" w="19050">
                  <a:solidFill>
                    <a:schemeClr val="tx1"/>
                  </a:solidFill>
                  <a:prstDash val="dash"/>
                  <a:miter lim="800000"/>
                  <a:headEnd/>
                  <a:tailEnd/>
                </a14:hiddenLine>
              </a:ext>
            </a:extLst>
          </p:spPr>
          <p:txBody>
            <a:bodyPr wrap="none" anchor="ctr">
              <a:spAutoFit/>
            </a:bodyPr>
            <a:lstStyle/>
            <a:p>
              <a:pPr>
                <a:defRPr/>
              </a:pPr>
              <a:endParaRPr lang="en-US">
                <a:latin typeface="Goudy Old Style" charset="0"/>
                <a:ea typeface="ＭＳ Ｐゴシック" charset="0"/>
                <a:cs typeface="ＭＳ Ｐゴシック" charset="0"/>
              </a:endParaRPr>
            </a:p>
          </p:txBody>
        </p:sp>
        <p:sp>
          <p:nvSpPr>
            <p:cNvPr id="12" name="Text Box 120">
              <a:extLst>
                <a:ext uri="{FF2B5EF4-FFF2-40B4-BE49-F238E27FC236}">
                  <a16:creationId xmlns:a16="http://schemas.microsoft.com/office/drawing/2014/main" id="{BD9E4B11-4BF3-8944-876A-6CFFFAA7DB1A}"/>
                </a:ext>
              </a:extLst>
            </p:cNvPr>
            <p:cNvSpPr txBox="1">
              <a:spLocks noChangeArrowheads="1"/>
            </p:cNvSpPr>
            <p:nvPr/>
          </p:nvSpPr>
          <p:spPr bwMode="auto">
            <a:xfrm>
              <a:off x="269" y="3457"/>
              <a:ext cx="1459" cy="467"/>
            </a:xfrm>
            <a:prstGeom prst="rect">
              <a:avLst/>
            </a:prstGeom>
            <a:noFill/>
            <a:ln>
              <a:noFill/>
            </a:ln>
            <a:effectLst/>
            <a:extLst>
              <a:ext uri="{909E8E84-426E-40dd-AFC4-6F175D3DCCD1}">
                <a14:hiddenFill xmlns="" xmlns:a14="http://schemas.microsoft.com/office/drawing/2010/main">
                  <a:solidFill>
                    <a:srgbClr val="FFFF99"/>
                  </a:solidFill>
                </a14:hiddenFill>
              </a:ext>
              <a:ext uri="{91240B29-F687-4f45-9708-019B960494DF}">
                <a14:hiddenLine xmlns="" xmlns:a14="http://schemas.microsoft.com/office/drawing/2010/main" w="28575">
                  <a:solidFill>
                    <a:schemeClr val="hlink"/>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spAutoFit/>
            </a:bodyPr>
            <a:lstStyle/>
            <a:p>
              <a:pPr>
                <a:buFont typeface="Symbol" charset="0"/>
                <a:buNone/>
                <a:defRPr/>
              </a:pPr>
              <a:r>
                <a:rPr lang="en-US" dirty="0">
                  <a:latin typeface="Goudy Old Style" charset="0"/>
                  <a:ea typeface="ＭＳ Ｐゴシック" charset="0"/>
                  <a:cs typeface="ＭＳ Ｐゴシック" charset="0"/>
                </a:rPr>
                <a:t>Mom. Asymmetry	</a:t>
              </a:r>
              <a:r>
                <a:rPr lang="en-US" dirty="0">
                  <a:solidFill>
                    <a:srgbClr val="800080"/>
                  </a:solidFill>
                  <a:latin typeface="Goudy Old Style" charset="0"/>
                  <a:ea typeface="ＭＳ Ｐゴシック" charset="0"/>
                  <a:cs typeface="ＭＳ Ｐゴシック" charset="0"/>
                </a:rPr>
                <a:t>elliptic flow</a:t>
              </a:r>
              <a:endParaRPr lang="en-US" dirty="0">
                <a:latin typeface="Goudy Old Style" charset="0"/>
                <a:ea typeface="ＭＳ Ｐゴシック" charset="0"/>
                <a:cs typeface="ＭＳ Ｐゴシック" charset="0"/>
              </a:endParaRPr>
            </a:p>
          </p:txBody>
        </p:sp>
        <p:graphicFrame>
          <p:nvGraphicFramePr>
            <p:cNvPr id="13" name="Object 121">
              <a:extLst>
                <a:ext uri="{FF2B5EF4-FFF2-40B4-BE49-F238E27FC236}">
                  <a16:creationId xmlns:a16="http://schemas.microsoft.com/office/drawing/2014/main" id="{7DFB3D64-FDA4-4C4D-9E91-374D74A38480}"/>
                </a:ext>
              </a:extLst>
            </p:cNvPr>
            <p:cNvGraphicFramePr>
              <a:graphicFrameLocks noChangeAspect="1"/>
            </p:cNvGraphicFramePr>
            <p:nvPr>
              <p:extLst>
                <p:ext uri="{D42A27DB-BD31-4B8C-83A1-F6EECF244321}">
                  <p14:modId xmlns:p14="http://schemas.microsoft.com/office/powerpoint/2010/main" val="1248040524"/>
                </p:ext>
              </p:extLst>
            </p:nvPr>
          </p:nvGraphicFramePr>
          <p:xfrm>
            <a:off x="1614" y="3498"/>
            <a:ext cx="1020" cy="511"/>
          </p:xfrm>
          <a:graphic>
            <a:graphicData uri="http://schemas.openxmlformats.org/presentationml/2006/ole">
              <mc:AlternateContent xmlns:mc="http://schemas.openxmlformats.org/markup-compatibility/2006">
                <mc:Choice xmlns:v="urn:schemas-microsoft-com:vml" Requires="v">
                  <p:oleObj spid="_x0000_s252008" name="Equation" r:id="rId7" imgW="1051200" imgH="520920" progId="Equation.3">
                    <p:embed/>
                  </p:oleObj>
                </mc:Choice>
                <mc:Fallback>
                  <p:oleObj name="Equation" r:id="rId7" imgW="1051200" imgH="520920" progId="Equation.3">
                    <p:embed/>
                    <p:pic>
                      <p:nvPicPr>
                        <p:cNvPr id="12" name="Object 1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4" y="3498"/>
                          <a:ext cx="1020" cy="5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rgbClr val="0000FF"/>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7"/>
                                  </a:schemeClr>
                                </a:outerShdw>
                              </a:effectLst>
                            </a14:hiddenEffects>
                          </a:ext>
                        </a:extLst>
                      </p:spPr>
                    </p:pic>
                  </p:oleObj>
                </mc:Fallback>
              </mc:AlternateContent>
            </a:graphicData>
          </a:graphic>
        </p:graphicFrame>
      </p:grpSp>
      <p:pic>
        <p:nvPicPr>
          <p:cNvPr id="14" name="Picture 5">
            <a:extLst>
              <a:ext uri="{FF2B5EF4-FFF2-40B4-BE49-F238E27FC236}">
                <a16:creationId xmlns:a16="http://schemas.microsoft.com/office/drawing/2014/main" id="{245296A0-4056-5C4A-9F46-059AFAF9BB1E}"/>
              </a:ext>
            </a:extLst>
          </p:cNvPr>
          <p:cNvPicPr>
            <a:picLocks noChangeAspect="1" noChangeArrowheads="1"/>
          </p:cNvPicPr>
          <p:nvPr/>
        </p:nvPicPr>
        <p:blipFill>
          <a:blip r:embed="rId9" cstate="print"/>
          <a:srcRect/>
          <a:stretch>
            <a:fillRect/>
          </a:stretch>
        </p:blipFill>
        <p:spPr bwMode="auto">
          <a:xfrm>
            <a:off x="7918580" y="869100"/>
            <a:ext cx="3259113" cy="2118718"/>
          </a:xfrm>
          <a:prstGeom prst="rect">
            <a:avLst/>
          </a:prstGeom>
          <a:noFill/>
          <a:ln w="9525">
            <a:noFill/>
            <a:miter lim="800000"/>
            <a:headEnd/>
            <a:tailEnd/>
          </a:ln>
        </p:spPr>
      </p:pic>
      <p:grpSp>
        <p:nvGrpSpPr>
          <p:cNvPr id="15" name="Group 114">
            <a:extLst>
              <a:ext uri="{FF2B5EF4-FFF2-40B4-BE49-F238E27FC236}">
                <a16:creationId xmlns:a16="http://schemas.microsoft.com/office/drawing/2014/main" id="{A8EE33ED-2FBA-D742-9D36-4952927C5EF1}"/>
              </a:ext>
            </a:extLst>
          </p:cNvPr>
          <p:cNvGrpSpPr>
            <a:grpSpLocks/>
          </p:cNvGrpSpPr>
          <p:nvPr/>
        </p:nvGrpSpPr>
        <p:grpSpPr bwMode="auto">
          <a:xfrm>
            <a:off x="7705654" y="3597078"/>
            <a:ext cx="3627515" cy="746178"/>
            <a:chOff x="270" y="2766"/>
            <a:chExt cx="2334" cy="540"/>
          </a:xfrm>
        </p:grpSpPr>
        <p:sp>
          <p:nvSpPr>
            <p:cNvPr id="16" name="Rectangle 115">
              <a:extLst>
                <a:ext uri="{FF2B5EF4-FFF2-40B4-BE49-F238E27FC236}">
                  <a16:creationId xmlns:a16="http://schemas.microsoft.com/office/drawing/2014/main" id="{FC0954C4-A487-474E-927B-6CB4DE5792ED}"/>
                </a:ext>
              </a:extLst>
            </p:cNvPr>
            <p:cNvSpPr>
              <a:spLocks noChangeArrowheads="1"/>
            </p:cNvSpPr>
            <p:nvPr/>
          </p:nvSpPr>
          <p:spPr bwMode="auto">
            <a:xfrm>
              <a:off x="288" y="2919"/>
              <a:ext cx="119" cy="267"/>
            </a:xfrm>
            <a:prstGeom prst="rect">
              <a:avLst/>
            </a:prstGeom>
            <a:solidFill>
              <a:srgbClr val="FDFFD8"/>
            </a:solidFill>
            <a:ln>
              <a:noFill/>
            </a:ln>
            <a:effectLst>
              <a:outerShdw blurRad="63500" dist="107763" dir="2700000" algn="ctr" rotWithShape="0">
                <a:schemeClr val="bg2">
                  <a:alpha val="74998"/>
                </a:schemeClr>
              </a:outerShdw>
            </a:effectLst>
            <a:extLst>
              <a:ext uri="{91240B29-F687-4f45-9708-019B960494DF}">
                <a14:hiddenLine xmlns="" xmlns:a14="http://schemas.microsoft.com/office/drawing/2010/main" w="19050">
                  <a:solidFill>
                    <a:schemeClr val="tx1"/>
                  </a:solidFill>
                  <a:prstDash val="dash"/>
                  <a:miter lim="800000"/>
                  <a:headEnd/>
                  <a:tailEnd/>
                </a14:hiddenLine>
              </a:ext>
            </a:extLst>
          </p:spPr>
          <p:txBody>
            <a:bodyPr wrap="none" anchor="ctr">
              <a:spAutoFit/>
            </a:bodyPr>
            <a:lstStyle/>
            <a:p>
              <a:pPr>
                <a:defRPr/>
              </a:pPr>
              <a:endParaRPr lang="en-US">
                <a:latin typeface="Goudy Old Style" charset="0"/>
                <a:ea typeface="ＭＳ Ｐゴシック" charset="0"/>
                <a:cs typeface="ＭＳ Ｐゴシック" charset="0"/>
              </a:endParaRPr>
            </a:p>
          </p:txBody>
        </p:sp>
        <p:sp>
          <p:nvSpPr>
            <p:cNvPr id="17" name="Text Box 116">
              <a:extLst>
                <a:ext uri="{FF2B5EF4-FFF2-40B4-BE49-F238E27FC236}">
                  <a16:creationId xmlns:a16="http://schemas.microsoft.com/office/drawing/2014/main" id="{FAFBC102-5459-9F4C-BDB1-21BA0080CF4D}"/>
                </a:ext>
              </a:extLst>
            </p:cNvPr>
            <p:cNvSpPr txBox="1">
              <a:spLocks noChangeArrowheads="1"/>
            </p:cNvSpPr>
            <p:nvPr/>
          </p:nvSpPr>
          <p:spPr bwMode="auto">
            <a:xfrm>
              <a:off x="270" y="2766"/>
              <a:ext cx="1486" cy="468"/>
            </a:xfrm>
            <a:prstGeom prst="rect">
              <a:avLst/>
            </a:prstGeom>
            <a:noFill/>
            <a:ln>
              <a:noFill/>
            </a:ln>
            <a:effectLst/>
            <a:extLst>
              <a:ext uri="{909E8E84-426E-40dd-AFC4-6F175D3DCCD1}">
                <a14:hiddenFill xmlns="" xmlns:a14="http://schemas.microsoft.com/office/drawing/2010/main">
                  <a:solidFill>
                    <a:srgbClr val="FFFF99"/>
                  </a:solidFill>
                </a14:hiddenFill>
              </a:ext>
              <a:ext uri="{91240B29-F687-4f45-9708-019B960494DF}">
                <a14:hiddenLine xmlns="" xmlns:a14="http://schemas.microsoft.com/office/drawing/2010/main" w="28575">
                  <a:solidFill>
                    <a:srgbClr val="FF0000"/>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square">
              <a:spAutoFit/>
            </a:bodyPr>
            <a:lstStyle/>
            <a:p>
              <a:pPr>
                <a:buFont typeface="Symbol" charset="0"/>
                <a:buNone/>
                <a:defRPr/>
              </a:pPr>
              <a:r>
                <a:rPr lang="en-US" dirty="0">
                  <a:latin typeface="Goudy Old Style" charset="0"/>
                  <a:ea typeface="ＭＳ Ｐゴシック" charset="0"/>
                  <a:cs typeface="ＭＳ Ｐゴシック" charset="0"/>
                </a:rPr>
                <a:t>Spatial asymmetry</a:t>
              </a:r>
              <a:r>
                <a:rPr lang="en-US" b="1" dirty="0">
                  <a:solidFill>
                    <a:srgbClr val="FF0000"/>
                  </a:solidFill>
                  <a:latin typeface="Goudy Old Style" charset="0"/>
                  <a:ea typeface="ＭＳ Ｐゴシック" charset="0"/>
                  <a:cs typeface="ＭＳ Ｐゴシック" charset="0"/>
                </a:rPr>
                <a:t> 	</a:t>
              </a:r>
              <a:r>
                <a:rPr lang="en-US" dirty="0">
                  <a:solidFill>
                    <a:srgbClr val="800080"/>
                  </a:solidFill>
                  <a:latin typeface="Goudy Old Style" charset="0"/>
                  <a:ea typeface="ＭＳ Ｐゴシック" charset="0"/>
                  <a:cs typeface="ＭＳ Ｐゴシック" charset="0"/>
                </a:rPr>
                <a:t>eccentricity</a:t>
              </a:r>
              <a:endParaRPr lang="en-US" dirty="0">
                <a:solidFill>
                  <a:schemeClr val="accent2"/>
                </a:solidFill>
                <a:latin typeface="Goudy Old Style" charset="0"/>
                <a:ea typeface="ＭＳ Ｐゴシック" charset="0"/>
                <a:cs typeface="ＭＳ Ｐゴシック" charset="0"/>
              </a:endParaRPr>
            </a:p>
          </p:txBody>
        </p:sp>
        <p:graphicFrame>
          <p:nvGraphicFramePr>
            <p:cNvPr id="18" name="Object 117">
              <a:extLst>
                <a:ext uri="{FF2B5EF4-FFF2-40B4-BE49-F238E27FC236}">
                  <a16:creationId xmlns:a16="http://schemas.microsoft.com/office/drawing/2014/main" id="{6BC3E7BE-412A-4343-83C6-59417E8ECE2D}"/>
                </a:ext>
              </a:extLst>
            </p:cNvPr>
            <p:cNvGraphicFramePr>
              <a:graphicFrameLocks noChangeAspect="1"/>
            </p:cNvGraphicFramePr>
            <p:nvPr>
              <p:extLst>
                <p:ext uri="{D42A27DB-BD31-4B8C-83A1-F6EECF244321}">
                  <p14:modId xmlns:p14="http://schemas.microsoft.com/office/powerpoint/2010/main" val="2442761175"/>
                </p:ext>
              </p:extLst>
            </p:nvPr>
          </p:nvGraphicFramePr>
          <p:xfrm>
            <a:off x="1668" y="2808"/>
            <a:ext cx="936" cy="498"/>
          </p:xfrm>
          <a:graphic>
            <a:graphicData uri="http://schemas.openxmlformats.org/presentationml/2006/ole">
              <mc:AlternateContent xmlns:mc="http://schemas.openxmlformats.org/markup-compatibility/2006">
                <mc:Choice xmlns:v="urn:schemas-microsoft-com:vml" Requires="v">
                  <p:oleObj spid="_x0000_s252009" name="Equation" r:id="rId10" imgW="969120" imgH="511920" progId="">
                    <p:embed/>
                  </p:oleObj>
                </mc:Choice>
                <mc:Fallback>
                  <p:oleObj name="Equation" r:id="rId10" imgW="969120" imgH="511920" progId="">
                    <p:embed/>
                    <p:pic>
                      <p:nvPicPr>
                        <p:cNvPr id="18" name="Object 1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68" y="2808"/>
                          <a:ext cx="936" cy="4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rgbClr val="0000FF"/>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7"/>
                                  </a:schemeClr>
                                </a:outerShdw>
                              </a:effectLst>
                            </a14:hiddenEffects>
                          </a:ext>
                        </a:extLst>
                      </p:spPr>
                    </p:pic>
                  </p:oleObj>
                </mc:Fallback>
              </mc:AlternateContent>
            </a:graphicData>
          </a:graphic>
        </p:graphicFrame>
      </p:grpSp>
      <p:sp>
        <p:nvSpPr>
          <p:cNvPr id="19" name="TextBox 13">
            <a:extLst>
              <a:ext uri="{FF2B5EF4-FFF2-40B4-BE49-F238E27FC236}">
                <a16:creationId xmlns:a16="http://schemas.microsoft.com/office/drawing/2014/main" id="{6408F550-5EC8-5E41-937E-57E4ED12A7F6}"/>
              </a:ext>
            </a:extLst>
          </p:cNvPr>
          <p:cNvSpPr txBox="1"/>
          <p:nvPr/>
        </p:nvSpPr>
        <p:spPr>
          <a:xfrm>
            <a:off x="3224251" y="5623188"/>
            <a:ext cx="1790602" cy="646331"/>
          </a:xfrm>
          <a:prstGeom prst="rect">
            <a:avLst/>
          </a:prstGeom>
          <a:noFill/>
        </p:spPr>
        <p:txBody>
          <a:bodyPr wrap="square" rtlCol="0">
            <a:spAutoFit/>
          </a:bodyPr>
          <a:lstStyle/>
          <a:p>
            <a:r>
              <a:rPr lang="en-US" dirty="0"/>
              <a:t>Larger </a:t>
            </a:r>
            <a:r>
              <a:rPr lang="en-US" sz="1600" dirty="0"/>
              <a:t>pressure</a:t>
            </a:r>
            <a:r>
              <a:rPr lang="en-US" dirty="0"/>
              <a:t> gradient in plane</a:t>
            </a:r>
          </a:p>
        </p:txBody>
      </p:sp>
    </p:spTree>
    <p:extLst>
      <p:ext uri="{BB962C8B-B14F-4D97-AF65-F5344CB8AC3E}">
        <p14:creationId xmlns:p14="http://schemas.microsoft.com/office/powerpoint/2010/main" val="3277882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C68B33-3E2B-9E4F-B0C3-B7E0D7DCD25F}"/>
              </a:ext>
            </a:extLst>
          </p:cNvPr>
          <p:cNvSpPr>
            <a:spLocks noGrp="1"/>
          </p:cNvSpPr>
          <p:nvPr>
            <p:ph type="title"/>
          </p:nvPr>
        </p:nvSpPr>
        <p:spPr/>
        <p:txBody>
          <a:bodyPr/>
          <a:lstStyle/>
          <a:p>
            <a:r>
              <a:rPr lang="en-US" altLang="ja-JP" dirty="0"/>
              <a:t>Fluctuation of nucleon positions yields…</a:t>
            </a:r>
            <a:endParaRPr kumimoji="1" lang="ja-US" altLang="en-US" dirty="0"/>
          </a:p>
        </p:txBody>
      </p:sp>
      <p:sp>
        <p:nvSpPr>
          <p:cNvPr id="3" name="コンテンツ プレースホルダー 2">
            <a:extLst>
              <a:ext uri="{FF2B5EF4-FFF2-40B4-BE49-F238E27FC236}">
                <a16:creationId xmlns:a16="http://schemas.microsoft.com/office/drawing/2014/main" id="{E6937BE6-EB69-E941-957A-33908FC28998}"/>
              </a:ext>
            </a:extLst>
          </p:cNvPr>
          <p:cNvSpPr>
            <a:spLocks noGrp="1"/>
          </p:cNvSpPr>
          <p:nvPr>
            <p:ph idx="1"/>
          </p:nvPr>
        </p:nvSpPr>
        <p:spPr>
          <a:xfrm>
            <a:off x="838200" y="1290919"/>
            <a:ext cx="7680628" cy="1848956"/>
          </a:xfrm>
        </p:spPr>
        <p:txBody>
          <a:bodyPr>
            <a:normAutofit lnSpcReduction="10000"/>
          </a:bodyPr>
          <a:lstStyle/>
          <a:p>
            <a:r>
              <a:rPr lang="en-US" altLang="ja-JP" sz="2000" dirty="0"/>
              <a:t>Fluctuation of nucleon position yields higher order anisotropy of particles</a:t>
            </a:r>
          </a:p>
          <a:p>
            <a:pPr lvl="1"/>
            <a:r>
              <a:rPr lang="en-US" altLang="ja-JP" sz="1800" b="1" dirty="0">
                <a:solidFill>
                  <a:srgbClr val="FF0000"/>
                </a:solidFill>
              </a:rPr>
              <a:t>Higher order flow </a:t>
            </a:r>
            <a:r>
              <a:rPr lang="ja-JP" altLang="en-US" sz="1800" b="1">
                <a:solidFill>
                  <a:srgbClr val="FF0000"/>
                </a:solidFill>
              </a:rPr>
              <a:t>（</a:t>
            </a:r>
            <a:r>
              <a:rPr lang="en-US" altLang="ja-JP" sz="1800" b="1" dirty="0">
                <a:solidFill>
                  <a:srgbClr val="FF0000"/>
                </a:solidFill>
              </a:rPr>
              <a:t>v</a:t>
            </a:r>
            <a:r>
              <a:rPr lang="en-US" altLang="ja-JP" sz="1800" b="1" baseline="-25000" dirty="0">
                <a:solidFill>
                  <a:srgbClr val="FF0000"/>
                </a:solidFill>
              </a:rPr>
              <a:t>3</a:t>
            </a:r>
            <a:r>
              <a:rPr lang="en-US" altLang="ja-JP" sz="1800" b="1" dirty="0">
                <a:solidFill>
                  <a:srgbClr val="FF0000"/>
                </a:solidFill>
              </a:rPr>
              <a:t>, v</a:t>
            </a:r>
            <a:r>
              <a:rPr lang="en-US" altLang="ja-JP" sz="1800" b="1" baseline="-25000" dirty="0">
                <a:solidFill>
                  <a:srgbClr val="FF0000"/>
                </a:solidFill>
              </a:rPr>
              <a:t>4</a:t>
            </a:r>
            <a:r>
              <a:rPr lang="en-US" altLang="ja-JP" sz="1800" b="1" dirty="0">
                <a:solidFill>
                  <a:srgbClr val="FF0000"/>
                </a:solidFill>
              </a:rPr>
              <a:t>, … </a:t>
            </a:r>
            <a:r>
              <a:rPr lang="en-US" altLang="ja-JP" sz="1800" b="1" dirty="0" err="1">
                <a:solidFill>
                  <a:srgbClr val="FF0000"/>
                </a:solidFill>
              </a:rPr>
              <a:t>v</a:t>
            </a:r>
            <a:r>
              <a:rPr lang="en-US" altLang="ja-JP" sz="1800" b="1" baseline="-25000" dirty="0" err="1">
                <a:solidFill>
                  <a:srgbClr val="FF0000"/>
                </a:solidFill>
              </a:rPr>
              <a:t>n</a:t>
            </a:r>
            <a:r>
              <a:rPr lang="en-US" altLang="ja-JP" sz="1800" b="1" dirty="0">
                <a:solidFill>
                  <a:srgbClr val="FF0000"/>
                </a:solidFill>
              </a:rPr>
              <a:t>)</a:t>
            </a:r>
          </a:p>
          <a:p>
            <a:pPr lvl="1"/>
            <a:endParaRPr lang="en-US" altLang="ja-US" sz="1800" b="1" dirty="0">
              <a:solidFill>
                <a:srgbClr val="FF0000"/>
              </a:solidFill>
            </a:endParaRPr>
          </a:p>
          <a:p>
            <a:r>
              <a:rPr lang="en-US" altLang="ja-JP" sz="2000" dirty="0"/>
              <a:t>Higher order flows are sensitive to the properties of the matter</a:t>
            </a:r>
          </a:p>
          <a:p>
            <a:pPr lvl="1"/>
            <a:r>
              <a:rPr lang="en-US" altLang="ja-JP" sz="1600" dirty="0"/>
              <a:t>Equation of state E=E(P), shear viscosity</a:t>
            </a:r>
            <a:r>
              <a:rPr lang="ja-JP" altLang="en-US" sz="1600"/>
              <a:t> </a:t>
            </a:r>
            <a:r>
              <a:rPr lang="en-US" altLang="ja-US" sz="1600" dirty="0"/>
              <a:t>(</a:t>
            </a:r>
            <a:r>
              <a:rPr lang="en-US" altLang="ja-US" sz="1600" dirty="0">
                <a:latin typeface="Symbol" pitchFamily="18" charset="2"/>
              </a:rPr>
              <a:t>h</a:t>
            </a:r>
            <a:r>
              <a:rPr lang="en-US" altLang="ja-US" sz="1600" dirty="0"/>
              <a:t>) to Entropy density</a:t>
            </a:r>
            <a:r>
              <a:rPr lang="ja-JP" altLang="en-US" sz="1600">
                <a:latin typeface="Symbol" pitchFamily="18" charset="2"/>
              </a:rPr>
              <a:t> </a:t>
            </a:r>
            <a:r>
              <a:rPr lang="en-US" altLang="ja-JP" sz="1600" dirty="0"/>
              <a:t>(s) ratio (</a:t>
            </a:r>
            <a:r>
              <a:rPr lang="en-US" altLang="ja-US" sz="1800" dirty="0">
                <a:latin typeface="Symbol" pitchFamily="18" charset="2"/>
              </a:rPr>
              <a:t>h/</a:t>
            </a:r>
            <a:r>
              <a:rPr lang="en-US" altLang="ja-US" sz="1800" dirty="0"/>
              <a:t>s</a:t>
            </a:r>
            <a:r>
              <a:rPr lang="en-US" altLang="ja-JP" sz="1800" dirty="0"/>
              <a:t>)</a:t>
            </a:r>
            <a:endParaRPr lang="en-US" altLang="ja-US" sz="1600" dirty="0"/>
          </a:p>
        </p:txBody>
      </p:sp>
      <p:sp>
        <p:nvSpPr>
          <p:cNvPr id="4" name="日付プレースホルダー 3">
            <a:extLst>
              <a:ext uri="{FF2B5EF4-FFF2-40B4-BE49-F238E27FC236}">
                <a16:creationId xmlns:a16="http://schemas.microsoft.com/office/drawing/2014/main" id="{82EEF04D-2226-4F4D-8740-A1BB43BB1A5F}"/>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6E059476-60A3-0740-8703-46ED32E10F3E}"/>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16AC774B-CC37-894F-8F9B-04C5E6BDFE13}"/>
              </a:ext>
            </a:extLst>
          </p:cNvPr>
          <p:cNvSpPr>
            <a:spLocks noGrp="1"/>
          </p:cNvSpPr>
          <p:nvPr>
            <p:ph type="sldNum" sz="quarter" idx="12"/>
          </p:nvPr>
        </p:nvSpPr>
        <p:spPr/>
        <p:txBody>
          <a:bodyPr/>
          <a:lstStyle/>
          <a:p>
            <a:fld id="{F9291847-EA59-7F4D-8477-4EA9F25CEBB2}" type="slidenum">
              <a:rPr kumimoji="1" lang="ja-US" altLang="en-US" smtClean="0"/>
              <a:pPr/>
              <a:t>44</a:t>
            </a:fld>
            <a:endParaRPr kumimoji="1" lang="ja-US" altLang="en-US"/>
          </a:p>
        </p:txBody>
      </p:sp>
      <p:grpSp>
        <p:nvGrpSpPr>
          <p:cNvPr id="7" name="図形グループ 11">
            <a:extLst>
              <a:ext uri="{FF2B5EF4-FFF2-40B4-BE49-F238E27FC236}">
                <a16:creationId xmlns:a16="http://schemas.microsoft.com/office/drawing/2014/main" id="{4CE02818-5D6F-5F4B-8A6E-8E26732C5869}"/>
              </a:ext>
            </a:extLst>
          </p:cNvPr>
          <p:cNvGrpSpPr>
            <a:grpSpLocks noChangeAspect="1"/>
          </p:cNvGrpSpPr>
          <p:nvPr/>
        </p:nvGrpSpPr>
        <p:grpSpPr>
          <a:xfrm>
            <a:off x="648645" y="3529733"/>
            <a:ext cx="3763530" cy="2702909"/>
            <a:chOff x="-1151004" y="1221961"/>
            <a:chExt cx="4646334" cy="3336924"/>
          </a:xfrm>
        </p:grpSpPr>
        <p:pic>
          <p:nvPicPr>
            <p:cNvPr id="8" name="Picture 2">
              <a:extLst>
                <a:ext uri="{FF2B5EF4-FFF2-40B4-BE49-F238E27FC236}">
                  <a16:creationId xmlns:a16="http://schemas.microsoft.com/office/drawing/2014/main" id="{32897F1E-0D59-784E-BD20-53C83457DAFA}"/>
                </a:ext>
              </a:extLst>
            </p:cNvPr>
            <p:cNvPicPr>
              <a:picLocks noChangeAspect="1" noChangeArrowheads="1"/>
            </p:cNvPicPr>
            <p:nvPr/>
          </p:nvPicPr>
          <p:blipFill>
            <a:blip r:embed="rId2" cstate="print"/>
            <a:srcRect/>
            <a:stretch>
              <a:fillRect/>
            </a:stretch>
          </p:blipFill>
          <p:spPr bwMode="auto">
            <a:xfrm>
              <a:off x="-1151004" y="1221961"/>
              <a:ext cx="4540709" cy="3336924"/>
            </a:xfrm>
            <a:prstGeom prst="rect">
              <a:avLst/>
            </a:prstGeom>
            <a:noFill/>
            <a:ln w="9525">
              <a:noFill/>
              <a:miter lim="800000"/>
              <a:headEnd/>
              <a:tailEnd/>
            </a:ln>
          </p:spPr>
        </p:pic>
        <p:grpSp>
          <p:nvGrpSpPr>
            <p:cNvPr id="9" name="図形グループ 13">
              <a:extLst>
                <a:ext uri="{FF2B5EF4-FFF2-40B4-BE49-F238E27FC236}">
                  <a16:creationId xmlns:a16="http://schemas.microsoft.com/office/drawing/2014/main" id="{AFE705C6-EFB9-5244-BF88-9310EF0D4804}"/>
                </a:ext>
              </a:extLst>
            </p:cNvPr>
            <p:cNvGrpSpPr/>
            <p:nvPr/>
          </p:nvGrpSpPr>
          <p:grpSpPr>
            <a:xfrm>
              <a:off x="-286532" y="1544262"/>
              <a:ext cx="3781862" cy="2414960"/>
              <a:chOff x="915693" y="1468940"/>
              <a:chExt cx="3781862" cy="2414960"/>
            </a:xfrm>
          </p:grpSpPr>
          <p:sp>
            <p:nvSpPr>
              <p:cNvPr id="10" name="テキスト ボックス 14">
                <a:extLst>
                  <a:ext uri="{FF2B5EF4-FFF2-40B4-BE49-F238E27FC236}">
                    <a16:creationId xmlns:a16="http://schemas.microsoft.com/office/drawing/2014/main" id="{097B83DE-3A98-2E45-B0AD-087E5992EC37}"/>
                  </a:ext>
                </a:extLst>
              </p:cNvPr>
              <p:cNvSpPr txBox="1"/>
              <p:nvPr/>
            </p:nvSpPr>
            <p:spPr>
              <a:xfrm>
                <a:off x="3875867" y="2770419"/>
                <a:ext cx="821688" cy="759942"/>
              </a:xfrm>
              <a:prstGeom prst="rect">
                <a:avLst/>
              </a:prstGeom>
              <a:noFill/>
            </p:spPr>
            <p:txBody>
              <a:bodyPr wrap="none" rtlCol="0">
                <a:spAutoFit/>
              </a:bodyPr>
              <a:lstStyle/>
              <a:p>
                <a:r>
                  <a:rPr kumimoji="1" lang="en-US" altLang="ja-JP" sz="3400" b="1" dirty="0">
                    <a:latin typeface="Symbol" charset="2"/>
                    <a:cs typeface="Symbol" charset="2"/>
                  </a:rPr>
                  <a:t>F</a:t>
                </a:r>
                <a:r>
                  <a:rPr kumimoji="1" lang="en-US" altLang="ja-JP" sz="3400" b="1" baseline="-25000" dirty="0"/>
                  <a:t>2</a:t>
                </a:r>
                <a:endParaRPr kumimoji="1" lang="ja-JP" altLang="en-US" sz="3400" b="1" baseline="-25000" dirty="0"/>
              </a:p>
            </p:txBody>
          </p:sp>
          <p:sp>
            <p:nvSpPr>
              <p:cNvPr id="11" name="円/楕円 15">
                <a:extLst>
                  <a:ext uri="{FF2B5EF4-FFF2-40B4-BE49-F238E27FC236}">
                    <a16:creationId xmlns:a16="http://schemas.microsoft.com/office/drawing/2014/main" id="{02A3B0DB-88C5-1D4A-8F74-2E0EDBF0AB33}"/>
                  </a:ext>
                </a:extLst>
              </p:cNvPr>
              <p:cNvSpPr/>
              <p:nvPr/>
            </p:nvSpPr>
            <p:spPr>
              <a:xfrm rot="999842">
                <a:off x="1598929" y="1468940"/>
                <a:ext cx="1486051" cy="2414960"/>
              </a:xfrm>
              <a:prstGeom prst="ellipse">
                <a:avLst/>
              </a:prstGeom>
              <a:no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右矢印 16">
                <a:extLst>
                  <a:ext uri="{FF2B5EF4-FFF2-40B4-BE49-F238E27FC236}">
                    <a16:creationId xmlns:a16="http://schemas.microsoft.com/office/drawing/2014/main" id="{0964F580-071A-2148-AF20-198CD5027A7B}"/>
                  </a:ext>
                </a:extLst>
              </p:cNvPr>
              <p:cNvSpPr/>
              <p:nvPr/>
            </p:nvSpPr>
            <p:spPr>
              <a:xfrm rot="1051680">
                <a:off x="3034045" y="2624488"/>
                <a:ext cx="750018" cy="577245"/>
              </a:xfrm>
              <a:prstGeom prst="rightArrow">
                <a:avLst/>
              </a:prstGeom>
              <a:solidFill>
                <a:schemeClr val="tx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右矢印 17">
                <a:extLst>
                  <a:ext uri="{FF2B5EF4-FFF2-40B4-BE49-F238E27FC236}">
                    <a16:creationId xmlns:a16="http://schemas.microsoft.com/office/drawing/2014/main" id="{AE2C919F-BBDC-1143-A268-92B362CA0D5D}"/>
                  </a:ext>
                </a:extLst>
              </p:cNvPr>
              <p:cNvSpPr/>
              <p:nvPr/>
            </p:nvSpPr>
            <p:spPr>
              <a:xfrm rot="11867474">
                <a:off x="915693" y="1997284"/>
                <a:ext cx="750018" cy="577245"/>
              </a:xfrm>
              <a:prstGeom prst="rightArrow">
                <a:avLst/>
              </a:prstGeom>
              <a:solidFill>
                <a:schemeClr val="tx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grpSp>
        <p:nvGrpSpPr>
          <p:cNvPr id="14" name="図形グループ 2">
            <a:extLst>
              <a:ext uri="{FF2B5EF4-FFF2-40B4-BE49-F238E27FC236}">
                <a16:creationId xmlns:a16="http://schemas.microsoft.com/office/drawing/2014/main" id="{0D82F190-813C-0849-BB46-2604FB712894}"/>
              </a:ext>
            </a:extLst>
          </p:cNvPr>
          <p:cNvGrpSpPr>
            <a:grpSpLocks noChangeAspect="1"/>
          </p:cNvGrpSpPr>
          <p:nvPr/>
        </p:nvGrpSpPr>
        <p:grpSpPr>
          <a:xfrm>
            <a:off x="4908729" y="3529733"/>
            <a:ext cx="3854013" cy="2702909"/>
            <a:chOff x="4283211" y="1957550"/>
            <a:chExt cx="4758041" cy="3336924"/>
          </a:xfrm>
        </p:grpSpPr>
        <p:pic>
          <p:nvPicPr>
            <p:cNvPr id="15" name="Picture 2">
              <a:extLst>
                <a:ext uri="{FF2B5EF4-FFF2-40B4-BE49-F238E27FC236}">
                  <a16:creationId xmlns:a16="http://schemas.microsoft.com/office/drawing/2014/main" id="{B1AFF695-7D53-7049-902E-F52C77C120FE}"/>
                </a:ext>
              </a:extLst>
            </p:cNvPr>
            <p:cNvPicPr>
              <a:picLocks noChangeAspect="1" noChangeArrowheads="1"/>
            </p:cNvPicPr>
            <p:nvPr/>
          </p:nvPicPr>
          <p:blipFill>
            <a:blip r:embed="rId2" cstate="print"/>
            <a:srcRect/>
            <a:stretch>
              <a:fillRect/>
            </a:stretch>
          </p:blipFill>
          <p:spPr bwMode="auto">
            <a:xfrm>
              <a:off x="4283211" y="1957550"/>
              <a:ext cx="4540709" cy="3336924"/>
            </a:xfrm>
            <a:prstGeom prst="rect">
              <a:avLst/>
            </a:prstGeom>
            <a:noFill/>
            <a:ln w="9525">
              <a:noFill/>
              <a:miter lim="800000"/>
              <a:headEnd/>
              <a:tailEnd/>
            </a:ln>
          </p:spPr>
        </p:pic>
        <p:grpSp>
          <p:nvGrpSpPr>
            <p:cNvPr id="16" name="図形グループ 4">
              <a:extLst>
                <a:ext uri="{FF2B5EF4-FFF2-40B4-BE49-F238E27FC236}">
                  <a16:creationId xmlns:a16="http://schemas.microsoft.com/office/drawing/2014/main" id="{00424F20-237A-0046-B80C-DEE07C81DF21}"/>
                </a:ext>
              </a:extLst>
            </p:cNvPr>
            <p:cNvGrpSpPr/>
            <p:nvPr/>
          </p:nvGrpSpPr>
          <p:grpSpPr>
            <a:xfrm>
              <a:off x="5303977" y="2307544"/>
              <a:ext cx="3737275" cy="2862304"/>
              <a:chOff x="1071987" y="1496633"/>
              <a:chExt cx="3737275" cy="2862304"/>
            </a:xfrm>
          </p:grpSpPr>
          <p:sp>
            <p:nvSpPr>
              <p:cNvPr id="17" name="テキスト ボックス 5">
                <a:extLst>
                  <a:ext uri="{FF2B5EF4-FFF2-40B4-BE49-F238E27FC236}">
                    <a16:creationId xmlns:a16="http://schemas.microsoft.com/office/drawing/2014/main" id="{5CDED436-4798-9445-A18A-5417522D707B}"/>
                  </a:ext>
                </a:extLst>
              </p:cNvPr>
              <p:cNvSpPr txBox="1"/>
              <p:nvPr/>
            </p:nvSpPr>
            <p:spPr>
              <a:xfrm>
                <a:off x="3987574" y="1955980"/>
                <a:ext cx="821688" cy="759942"/>
              </a:xfrm>
              <a:prstGeom prst="rect">
                <a:avLst/>
              </a:prstGeom>
              <a:noFill/>
            </p:spPr>
            <p:txBody>
              <a:bodyPr wrap="none" rtlCol="0">
                <a:spAutoFit/>
              </a:bodyPr>
              <a:lstStyle/>
              <a:p>
                <a:r>
                  <a:rPr kumimoji="1" lang="en-US" altLang="ja-JP" sz="3400" b="1" dirty="0">
                    <a:latin typeface="Symbol" charset="2"/>
                    <a:cs typeface="Symbol" charset="2"/>
                  </a:rPr>
                  <a:t>F</a:t>
                </a:r>
                <a:r>
                  <a:rPr lang="en-US" altLang="ja-JP" sz="3400" b="1" baseline="-25000" dirty="0"/>
                  <a:t>3</a:t>
                </a:r>
                <a:endParaRPr kumimoji="1" lang="ja-JP" altLang="en-US" sz="3400" b="1" baseline="-25000" dirty="0"/>
              </a:p>
            </p:txBody>
          </p:sp>
          <p:sp>
            <p:nvSpPr>
              <p:cNvPr id="18" name="フリーフォーム 6">
                <a:extLst>
                  <a:ext uri="{FF2B5EF4-FFF2-40B4-BE49-F238E27FC236}">
                    <a16:creationId xmlns:a16="http://schemas.microsoft.com/office/drawing/2014/main" id="{C533808B-B8ED-0948-A333-8DEA6B942A91}"/>
                  </a:ext>
                </a:extLst>
              </p:cNvPr>
              <p:cNvSpPr>
                <a:spLocks noChangeAspect="1"/>
              </p:cNvSpPr>
              <p:nvPr/>
            </p:nvSpPr>
            <p:spPr>
              <a:xfrm rot="823365">
                <a:off x="1228681" y="1496633"/>
                <a:ext cx="2185161" cy="2193261"/>
              </a:xfrm>
              <a:custGeom>
                <a:avLst/>
                <a:gdLst>
                  <a:gd name="connsiteX0" fmla="*/ 527144 w 1053802"/>
                  <a:gd name="connsiteY0" fmla="*/ 4 h 1048613"/>
                  <a:gd name="connsiteX1" fmla="*/ 11244 w 1053802"/>
                  <a:gd name="connsiteY1" fmla="*/ 926090 h 1048613"/>
                  <a:gd name="connsiteX2" fmla="*/ 1043045 w 1053802"/>
                  <a:gd name="connsiteY2" fmla="*/ 939320 h 1048613"/>
                  <a:gd name="connsiteX3" fmla="*/ 527144 w 1053802"/>
                  <a:gd name="connsiteY3" fmla="*/ 4 h 1048613"/>
                </a:gdLst>
                <a:ahLst/>
                <a:cxnLst>
                  <a:cxn ang="0">
                    <a:pos x="connsiteX0" y="connsiteY0"/>
                  </a:cxn>
                  <a:cxn ang="0">
                    <a:pos x="connsiteX1" y="connsiteY1"/>
                  </a:cxn>
                  <a:cxn ang="0">
                    <a:pos x="connsiteX2" y="connsiteY2"/>
                  </a:cxn>
                  <a:cxn ang="0">
                    <a:pos x="connsiteX3" y="connsiteY3"/>
                  </a:cxn>
                </a:cxnLst>
                <a:rect l="l" t="t" r="r" b="b"/>
                <a:pathLst>
                  <a:path w="1053802" h="1048613">
                    <a:moveTo>
                      <a:pt x="527144" y="4"/>
                    </a:moveTo>
                    <a:cubicBezTo>
                      <a:pt x="355177" y="-2201"/>
                      <a:pt x="-74740" y="769537"/>
                      <a:pt x="11244" y="926090"/>
                    </a:cubicBezTo>
                    <a:cubicBezTo>
                      <a:pt x="97227" y="1082643"/>
                      <a:pt x="959266" y="1091463"/>
                      <a:pt x="1043045" y="939320"/>
                    </a:cubicBezTo>
                    <a:cubicBezTo>
                      <a:pt x="1126824" y="787177"/>
                      <a:pt x="699111" y="2209"/>
                      <a:pt x="527144" y="4"/>
                    </a:cubicBezTo>
                    <a:close/>
                  </a:path>
                </a:pathLst>
              </a:custGeom>
              <a:no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右矢印 7">
                <a:extLst>
                  <a:ext uri="{FF2B5EF4-FFF2-40B4-BE49-F238E27FC236}">
                    <a16:creationId xmlns:a16="http://schemas.microsoft.com/office/drawing/2014/main" id="{4586E894-1C68-1844-99D0-95128F1EB865}"/>
                  </a:ext>
                </a:extLst>
              </p:cNvPr>
              <p:cNvSpPr/>
              <p:nvPr/>
            </p:nvSpPr>
            <p:spPr>
              <a:xfrm rot="20700000">
                <a:off x="3072884" y="2129395"/>
                <a:ext cx="750018" cy="577245"/>
              </a:xfrm>
              <a:prstGeom prst="rightArrow">
                <a:avLst/>
              </a:prstGeom>
              <a:solidFill>
                <a:schemeClr val="tx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右矢印 8">
                <a:extLst>
                  <a:ext uri="{FF2B5EF4-FFF2-40B4-BE49-F238E27FC236}">
                    <a16:creationId xmlns:a16="http://schemas.microsoft.com/office/drawing/2014/main" id="{64BAE083-700F-6443-A1C1-48A0EF822110}"/>
                  </a:ext>
                </a:extLst>
              </p:cNvPr>
              <p:cNvSpPr/>
              <p:nvPr/>
            </p:nvSpPr>
            <p:spPr>
              <a:xfrm rot="13500000">
                <a:off x="985601" y="1681765"/>
                <a:ext cx="750018" cy="577245"/>
              </a:xfrm>
              <a:prstGeom prst="rightArrow">
                <a:avLst/>
              </a:prstGeom>
              <a:solidFill>
                <a:schemeClr val="tx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右矢印 9">
                <a:extLst>
                  <a:ext uri="{FF2B5EF4-FFF2-40B4-BE49-F238E27FC236}">
                    <a16:creationId xmlns:a16="http://schemas.microsoft.com/office/drawing/2014/main" id="{61103418-B873-DE48-9821-CFF852A8342C}"/>
                  </a:ext>
                </a:extLst>
              </p:cNvPr>
              <p:cNvSpPr/>
              <p:nvPr/>
            </p:nvSpPr>
            <p:spPr>
              <a:xfrm rot="6300000">
                <a:off x="1538670" y="3695305"/>
                <a:ext cx="750018" cy="577245"/>
              </a:xfrm>
              <a:prstGeom prst="rightArrow">
                <a:avLst/>
              </a:prstGeom>
              <a:solidFill>
                <a:schemeClr val="tx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pic>
        <p:nvPicPr>
          <p:cNvPr id="22" name="図 18" descr="latex-image-1.pdf">
            <a:extLst>
              <a:ext uri="{FF2B5EF4-FFF2-40B4-BE49-F238E27FC236}">
                <a16:creationId xmlns:a16="http://schemas.microsoft.com/office/drawing/2014/main" id="{0138817D-B551-B247-80C9-CCE24F91E4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9468" y="4881187"/>
            <a:ext cx="2808312" cy="265070"/>
          </a:xfrm>
          <a:prstGeom prst="rect">
            <a:avLst/>
          </a:prstGeom>
          <a:solidFill>
            <a:schemeClr val="bg1"/>
          </a:solidFill>
        </p:spPr>
      </p:pic>
      <p:pic>
        <p:nvPicPr>
          <p:cNvPr id="23" name="図 19" descr="latex-image-1.pdf">
            <a:extLst>
              <a:ext uri="{FF2B5EF4-FFF2-40B4-BE49-F238E27FC236}">
                <a16:creationId xmlns:a16="http://schemas.microsoft.com/office/drawing/2014/main" id="{2C0CD1E4-5C4E-BD49-A067-879D0E006F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6275" y="1706173"/>
            <a:ext cx="4358593" cy="615552"/>
          </a:xfrm>
          <a:prstGeom prst="rect">
            <a:avLst/>
          </a:prstGeom>
        </p:spPr>
      </p:pic>
      <p:sp>
        <p:nvSpPr>
          <p:cNvPr id="24" name="テキスト ボックス 22">
            <a:extLst>
              <a:ext uri="{FF2B5EF4-FFF2-40B4-BE49-F238E27FC236}">
                <a16:creationId xmlns:a16="http://schemas.microsoft.com/office/drawing/2014/main" id="{1481F329-46F8-6D4B-A51B-7971454AA91F}"/>
              </a:ext>
            </a:extLst>
          </p:cNvPr>
          <p:cNvSpPr txBox="1"/>
          <p:nvPr/>
        </p:nvSpPr>
        <p:spPr>
          <a:xfrm>
            <a:off x="9350195" y="4123743"/>
            <a:ext cx="1731226" cy="369332"/>
          </a:xfrm>
          <a:prstGeom prst="rect">
            <a:avLst/>
          </a:prstGeom>
          <a:solidFill>
            <a:srgbClr val="FFFFFF"/>
          </a:solidFill>
          <a:ln>
            <a:solidFill>
              <a:schemeClr val="tx1"/>
            </a:solidFill>
          </a:ln>
        </p:spPr>
        <p:txBody>
          <a:bodyPr wrap="square" rtlCol="0">
            <a:spAutoFit/>
          </a:bodyPr>
          <a:lstStyle/>
          <a:p>
            <a:r>
              <a:rPr kumimoji="1" lang="en-US" altLang="ja-JP" dirty="0" err="1">
                <a:latin typeface="Symbol" charset="2"/>
                <a:cs typeface="Symbol" charset="2"/>
              </a:rPr>
              <a:t>F</a:t>
            </a:r>
            <a:r>
              <a:rPr kumimoji="1" lang="en-US" altLang="ja-JP" baseline="-25000" dirty="0" err="1"/>
              <a:t>n</a:t>
            </a:r>
            <a:r>
              <a:rPr kumimoji="1" lang="en-US" altLang="ja-JP" dirty="0"/>
              <a:t> : Event Plane</a:t>
            </a:r>
            <a:endParaRPr kumimoji="1" lang="ja-JP" altLang="en-US" dirty="0"/>
          </a:p>
        </p:txBody>
      </p:sp>
    </p:spTree>
    <p:extLst>
      <p:ext uri="{BB962C8B-B14F-4D97-AF65-F5344CB8AC3E}">
        <p14:creationId xmlns:p14="http://schemas.microsoft.com/office/powerpoint/2010/main" val="685340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4D22C0-B5AB-6740-9FBE-C789FDAF41EC}"/>
              </a:ext>
            </a:extLst>
          </p:cNvPr>
          <p:cNvSpPr>
            <a:spLocks noGrp="1"/>
          </p:cNvSpPr>
          <p:nvPr>
            <p:ph type="title"/>
          </p:nvPr>
        </p:nvSpPr>
        <p:spPr/>
        <p:txBody>
          <a:bodyPr/>
          <a:lstStyle/>
          <a:p>
            <a:r>
              <a:rPr lang="en-US" altLang="ja-JP" dirty="0"/>
              <a:t>Elliptic to multi-order flow result (v</a:t>
            </a:r>
            <a:r>
              <a:rPr lang="en-US" altLang="ja-JP" baseline="-25000" dirty="0"/>
              <a:t>2</a:t>
            </a:r>
            <a:r>
              <a:rPr lang="en-US" altLang="ja-JP" dirty="0"/>
              <a:t>, v</a:t>
            </a:r>
            <a:r>
              <a:rPr lang="en-US" altLang="ja-JP" baseline="-25000" dirty="0"/>
              <a:t>3</a:t>
            </a:r>
            <a:r>
              <a:rPr lang="en-US" altLang="ja-JP" dirty="0"/>
              <a:t>, v</a:t>
            </a:r>
            <a:r>
              <a:rPr lang="en-US" altLang="ja-JP" baseline="-25000" dirty="0"/>
              <a:t>4</a:t>
            </a:r>
            <a:r>
              <a:rPr lang="en-US" altLang="ja-JP" dirty="0"/>
              <a:t>) </a:t>
            </a:r>
            <a:endParaRPr kumimoji="1" lang="ja-US" altLang="en-US" dirty="0"/>
          </a:p>
        </p:txBody>
      </p:sp>
      <p:sp>
        <p:nvSpPr>
          <p:cNvPr id="3" name="コンテンツ プレースホルダー 2">
            <a:extLst>
              <a:ext uri="{FF2B5EF4-FFF2-40B4-BE49-F238E27FC236}">
                <a16:creationId xmlns:a16="http://schemas.microsoft.com/office/drawing/2014/main" id="{6286834D-7819-4442-A26D-583C23FF63C8}"/>
              </a:ext>
            </a:extLst>
          </p:cNvPr>
          <p:cNvSpPr>
            <a:spLocks noGrp="1"/>
          </p:cNvSpPr>
          <p:nvPr>
            <p:ph idx="1"/>
          </p:nvPr>
        </p:nvSpPr>
        <p:spPr>
          <a:xfrm>
            <a:off x="838199" y="1290918"/>
            <a:ext cx="6502401" cy="1422697"/>
          </a:xfrm>
        </p:spPr>
        <p:txBody>
          <a:bodyPr>
            <a:normAutofit fontScale="85000" lnSpcReduction="10000"/>
          </a:bodyPr>
          <a:lstStyle/>
          <a:p>
            <a:r>
              <a:rPr lang="en-US" altLang="ja-JP" dirty="0"/>
              <a:t>Large flow is observed as a function </a:t>
            </a:r>
            <a:r>
              <a:rPr lang="en-US" altLang="ja-JP" dirty="0" err="1"/>
              <a:t>p</a:t>
            </a:r>
            <a:r>
              <a:rPr lang="en-US" altLang="ja-JP" baseline="-25000" dirty="0" err="1"/>
              <a:t>T</a:t>
            </a:r>
            <a:endParaRPr lang="en-US" altLang="ja-JP" baseline="-25000" dirty="0"/>
          </a:p>
          <a:p>
            <a:pPr lvl="1"/>
            <a:r>
              <a:rPr lang="en-US" altLang="ja-JP" dirty="0"/>
              <a:t>As particles become heavier, the flows become smaller in low </a:t>
            </a:r>
            <a:r>
              <a:rPr lang="en-US" altLang="ja-JP" dirty="0" err="1"/>
              <a:t>p</a:t>
            </a:r>
            <a:r>
              <a:rPr lang="en-US" altLang="ja-JP" baseline="-25000" dirty="0" err="1"/>
              <a:t>T</a:t>
            </a:r>
            <a:endParaRPr lang="en-US" altLang="ja-JP" baseline="-25000" dirty="0"/>
          </a:p>
          <a:p>
            <a:pPr lvl="1"/>
            <a:endParaRPr lang="en-US" altLang="ja-JP" dirty="0"/>
          </a:p>
          <a:p>
            <a:r>
              <a:rPr lang="en-US" altLang="ja-JP" dirty="0"/>
              <a:t>As expected, v3 and v4 have also been observed</a:t>
            </a:r>
          </a:p>
        </p:txBody>
      </p:sp>
      <p:sp>
        <p:nvSpPr>
          <p:cNvPr id="4" name="日付プレースホルダー 3">
            <a:extLst>
              <a:ext uri="{FF2B5EF4-FFF2-40B4-BE49-F238E27FC236}">
                <a16:creationId xmlns:a16="http://schemas.microsoft.com/office/drawing/2014/main" id="{1E698E17-C977-864E-B6CF-71CC07119EF5}"/>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6CC09614-9EE6-F946-BD76-F75B4D94C27A}"/>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B0E7B79C-DEBA-2343-AF11-C4729E0F03F5}"/>
              </a:ext>
            </a:extLst>
          </p:cNvPr>
          <p:cNvSpPr>
            <a:spLocks noGrp="1"/>
          </p:cNvSpPr>
          <p:nvPr>
            <p:ph type="sldNum" sz="quarter" idx="12"/>
          </p:nvPr>
        </p:nvSpPr>
        <p:spPr/>
        <p:txBody>
          <a:bodyPr/>
          <a:lstStyle/>
          <a:p>
            <a:fld id="{F9291847-EA59-7F4D-8477-4EA9F25CEBB2}" type="slidenum">
              <a:rPr kumimoji="1" lang="ja-US" altLang="en-US" smtClean="0"/>
              <a:pPr/>
              <a:t>45</a:t>
            </a:fld>
            <a:endParaRPr kumimoji="1" lang="ja-US" altLang="en-US"/>
          </a:p>
        </p:txBody>
      </p:sp>
      <p:pic>
        <p:nvPicPr>
          <p:cNvPr id="7" name="Picture 1" descr="C:\Users\takao\Documents\Talks\Saga_U_seminar\V2_phi_Noscaling.png">
            <a:extLst>
              <a:ext uri="{FF2B5EF4-FFF2-40B4-BE49-F238E27FC236}">
                <a16:creationId xmlns:a16="http://schemas.microsoft.com/office/drawing/2014/main" id="{70D5FE02-63BA-8E45-B1D9-5504CA7A31DC}"/>
              </a:ext>
            </a:extLst>
          </p:cNvPr>
          <p:cNvPicPr>
            <a:picLocks noChangeAspect="1" noChangeArrowheads="1"/>
          </p:cNvPicPr>
          <p:nvPr/>
        </p:nvPicPr>
        <p:blipFill>
          <a:blip r:embed="rId2" cstate="print"/>
          <a:srcRect/>
          <a:stretch>
            <a:fillRect/>
          </a:stretch>
        </p:blipFill>
        <p:spPr bwMode="auto">
          <a:xfrm>
            <a:off x="838200" y="2923772"/>
            <a:ext cx="4358643" cy="3445588"/>
          </a:xfrm>
          <a:prstGeom prst="rect">
            <a:avLst/>
          </a:prstGeom>
          <a:noFill/>
        </p:spPr>
      </p:pic>
      <p:sp>
        <p:nvSpPr>
          <p:cNvPr id="8" name="TextBox 10">
            <a:extLst>
              <a:ext uri="{FF2B5EF4-FFF2-40B4-BE49-F238E27FC236}">
                <a16:creationId xmlns:a16="http://schemas.microsoft.com/office/drawing/2014/main" id="{A391FA9D-E4C1-3944-A7F2-EC631203B63D}"/>
              </a:ext>
            </a:extLst>
          </p:cNvPr>
          <p:cNvSpPr txBox="1"/>
          <p:nvPr/>
        </p:nvSpPr>
        <p:spPr>
          <a:xfrm>
            <a:off x="2620764" y="3322726"/>
            <a:ext cx="1688860" cy="523220"/>
          </a:xfrm>
          <a:prstGeom prst="rect">
            <a:avLst/>
          </a:prstGeom>
          <a:noFill/>
        </p:spPr>
        <p:txBody>
          <a:bodyPr wrap="none" rtlCol="0">
            <a:spAutoFit/>
          </a:bodyPr>
          <a:lstStyle/>
          <a:p>
            <a:r>
              <a:rPr lang="en-US" sz="1400" u="sng" dirty="0" err="1"/>
              <a:t>Au+Au</a:t>
            </a:r>
            <a:r>
              <a:rPr lang="en-US" sz="1400" u="sng" dirty="0"/>
              <a:t> √</a:t>
            </a:r>
            <a:r>
              <a:rPr lang="en-US" sz="1400" u="sng" dirty="0" err="1"/>
              <a:t>s</a:t>
            </a:r>
            <a:r>
              <a:rPr lang="en-US" sz="1400" u="sng" baseline="-25000" dirty="0" err="1"/>
              <a:t>NN</a:t>
            </a:r>
            <a:r>
              <a:rPr lang="en-US" sz="1400" u="sng" dirty="0"/>
              <a:t>=200GeV</a:t>
            </a:r>
          </a:p>
          <a:p>
            <a:r>
              <a:rPr lang="en-US" sz="1400" u="sng" dirty="0"/>
              <a:t>20-60% centrality</a:t>
            </a:r>
          </a:p>
        </p:txBody>
      </p:sp>
      <p:sp>
        <p:nvSpPr>
          <p:cNvPr id="9" name="TextBox 11">
            <a:extLst>
              <a:ext uri="{FF2B5EF4-FFF2-40B4-BE49-F238E27FC236}">
                <a16:creationId xmlns:a16="http://schemas.microsoft.com/office/drawing/2014/main" id="{C09B700A-ABFB-0444-A75A-5D528EC4A3E4}"/>
              </a:ext>
            </a:extLst>
          </p:cNvPr>
          <p:cNvSpPr txBox="1"/>
          <p:nvPr/>
        </p:nvSpPr>
        <p:spPr>
          <a:xfrm>
            <a:off x="1665835" y="2786669"/>
            <a:ext cx="2372765" cy="307777"/>
          </a:xfrm>
          <a:prstGeom prst="rect">
            <a:avLst/>
          </a:prstGeom>
          <a:solidFill>
            <a:srgbClr val="FFFF00"/>
          </a:solidFill>
        </p:spPr>
        <p:txBody>
          <a:bodyPr wrap="none" rtlCol="0">
            <a:spAutoFit/>
          </a:bodyPr>
          <a:lstStyle/>
          <a:p>
            <a:r>
              <a:rPr lang="en-US" sz="1400" dirty="0"/>
              <a:t>PHENIX, PRL99, 052301(2007)</a:t>
            </a:r>
          </a:p>
        </p:txBody>
      </p:sp>
      <p:pic>
        <p:nvPicPr>
          <p:cNvPr id="10" name="Picture 1">
            <a:extLst>
              <a:ext uri="{FF2B5EF4-FFF2-40B4-BE49-F238E27FC236}">
                <a16:creationId xmlns:a16="http://schemas.microsoft.com/office/drawing/2014/main" id="{78348522-015E-BB4F-886E-1313F18EE171}"/>
              </a:ext>
            </a:extLst>
          </p:cNvPr>
          <p:cNvPicPr>
            <a:picLocks noChangeAspect="1" noChangeArrowheads="1"/>
          </p:cNvPicPr>
          <p:nvPr/>
        </p:nvPicPr>
        <p:blipFill>
          <a:blip r:embed="rId3" cstate="print"/>
          <a:srcRect/>
          <a:stretch>
            <a:fillRect/>
          </a:stretch>
        </p:blipFill>
        <p:spPr bwMode="auto">
          <a:xfrm>
            <a:off x="6995158" y="1949461"/>
            <a:ext cx="4976687" cy="4519510"/>
          </a:xfrm>
          <a:prstGeom prst="rect">
            <a:avLst/>
          </a:prstGeom>
          <a:noFill/>
          <a:ln w="9525">
            <a:noFill/>
            <a:miter lim="800000"/>
            <a:headEnd/>
            <a:tailEnd/>
          </a:ln>
        </p:spPr>
      </p:pic>
      <p:sp>
        <p:nvSpPr>
          <p:cNvPr id="11" name="TextBox 12">
            <a:extLst>
              <a:ext uri="{FF2B5EF4-FFF2-40B4-BE49-F238E27FC236}">
                <a16:creationId xmlns:a16="http://schemas.microsoft.com/office/drawing/2014/main" id="{E218D923-D510-2C4E-B0F8-54BB66A62D55}"/>
              </a:ext>
            </a:extLst>
          </p:cNvPr>
          <p:cNvSpPr txBox="1"/>
          <p:nvPr/>
        </p:nvSpPr>
        <p:spPr>
          <a:xfrm>
            <a:off x="8989145" y="1599427"/>
            <a:ext cx="2640979" cy="307777"/>
          </a:xfrm>
          <a:prstGeom prst="rect">
            <a:avLst/>
          </a:prstGeom>
          <a:solidFill>
            <a:srgbClr val="FFFF00"/>
          </a:solidFill>
        </p:spPr>
        <p:txBody>
          <a:bodyPr wrap="none" rtlCol="0">
            <a:spAutoFit/>
          </a:bodyPr>
          <a:lstStyle/>
          <a:p>
            <a:r>
              <a:rPr lang="en-US" sz="1400" dirty="0"/>
              <a:t>PHENIX, arXiv:1412.1038(</a:t>
            </a:r>
            <a:r>
              <a:rPr lang="en-US" sz="1400" dirty="0" err="1"/>
              <a:t>nucl</a:t>
            </a:r>
            <a:r>
              <a:rPr lang="en-US" sz="1400" dirty="0"/>
              <a:t>-ex)</a:t>
            </a:r>
          </a:p>
        </p:txBody>
      </p:sp>
      <p:sp>
        <p:nvSpPr>
          <p:cNvPr id="12" name="TextBox 13">
            <a:extLst>
              <a:ext uri="{FF2B5EF4-FFF2-40B4-BE49-F238E27FC236}">
                <a16:creationId xmlns:a16="http://schemas.microsoft.com/office/drawing/2014/main" id="{806F214C-1CE6-C744-96A4-612C04FB172A}"/>
              </a:ext>
            </a:extLst>
          </p:cNvPr>
          <p:cNvSpPr txBox="1"/>
          <p:nvPr/>
        </p:nvSpPr>
        <p:spPr>
          <a:xfrm>
            <a:off x="9541892" y="1040959"/>
            <a:ext cx="2088232" cy="338554"/>
          </a:xfrm>
          <a:prstGeom prst="rect">
            <a:avLst/>
          </a:prstGeom>
          <a:noFill/>
          <a:ln w="12700">
            <a:solidFill>
              <a:schemeClr val="tx1"/>
            </a:solidFill>
          </a:ln>
        </p:spPr>
        <p:txBody>
          <a:bodyPr wrap="square" rtlCol="0">
            <a:spAutoFit/>
          </a:bodyPr>
          <a:lstStyle/>
          <a:p>
            <a:r>
              <a:rPr lang="en-US" sz="1600" b="1" dirty="0" err="1"/>
              <a:t>Au+Au</a:t>
            </a:r>
            <a:r>
              <a:rPr lang="en-US" sz="1600" b="1" dirty="0"/>
              <a:t> √</a:t>
            </a:r>
            <a:r>
              <a:rPr lang="en-US" sz="1600" b="1" dirty="0" err="1"/>
              <a:t>s</a:t>
            </a:r>
            <a:r>
              <a:rPr lang="en-US" sz="1600" b="1" baseline="-25000" dirty="0" err="1"/>
              <a:t>NN</a:t>
            </a:r>
            <a:r>
              <a:rPr lang="en-US" sz="1600" b="1" dirty="0"/>
              <a:t>=200GeV</a:t>
            </a:r>
          </a:p>
        </p:txBody>
      </p:sp>
      <p:sp>
        <p:nvSpPr>
          <p:cNvPr id="13" name="Down Arrow 11">
            <a:extLst>
              <a:ext uri="{FF2B5EF4-FFF2-40B4-BE49-F238E27FC236}">
                <a16:creationId xmlns:a16="http://schemas.microsoft.com/office/drawing/2014/main" id="{9A3F3087-33DF-264A-8BE3-F4418AD2C2DF}"/>
              </a:ext>
            </a:extLst>
          </p:cNvPr>
          <p:cNvSpPr/>
          <p:nvPr/>
        </p:nvSpPr>
        <p:spPr>
          <a:xfrm rot="-5400000">
            <a:off x="5927460" y="4148567"/>
            <a:ext cx="103234"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629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299668-F0BD-CC45-9E75-0DA74839B696}"/>
              </a:ext>
            </a:extLst>
          </p:cNvPr>
          <p:cNvSpPr>
            <a:spLocks noGrp="1"/>
          </p:cNvSpPr>
          <p:nvPr>
            <p:ph type="title"/>
          </p:nvPr>
        </p:nvSpPr>
        <p:spPr/>
        <p:txBody>
          <a:bodyPr/>
          <a:lstStyle/>
          <a:p>
            <a:r>
              <a:rPr lang="en-US" altLang="ja-JP" dirty="0"/>
              <a:t>Analogy to cosmology</a:t>
            </a:r>
            <a:endParaRPr kumimoji="1" lang="ja-US" altLang="en-US" dirty="0"/>
          </a:p>
        </p:txBody>
      </p:sp>
      <p:sp>
        <p:nvSpPr>
          <p:cNvPr id="3" name="コンテンツ プレースホルダー 2">
            <a:extLst>
              <a:ext uri="{FF2B5EF4-FFF2-40B4-BE49-F238E27FC236}">
                <a16:creationId xmlns:a16="http://schemas.microsoft.com/office/drawing/2014/main" id="{A525920C-0D16-0445-A99B-D275A03E4A99}"/>
              </a:ext>
            </a:extLst>
          </p:cNvPr>
          <p:cNvSpPr>
            <a:spLocks noGrp="1"/>
          </p:cNvSpPr>
          <p:nvPr>
            <p:ph idx="1"/>
          </p:nvPr>
        </p:nvSpPr>
        <p:spPr>
          <a:xfrm>
            <a:off x="838200" y="1290919"/>
            <a:ext cx="5422900" cy="1503081"/>
          </a:xfrm>
        </p:spPr>
        <p:txBody>
          <a:bodyPr>
            <a:normAutofit fontScale="85000" lnSpcReduction="20000"/>
          </a:bodyPr>
          <a:lstStyle/>
          <a:p>
            <a:r>
              <a:rPr lang="en-US" altLang="ja-JP" dirty="0"/>
              <a:t>Fluctuation of temperature in cosmic microwave background</a:t>
            </a:r>
          </a:p>
          <a:p>
            <a:pPr lvl="1"/>
            <a:r>
              <a:rPr lang="en-US" altLang="ja-JP" dirty="0"/>
              <a:t>A trace of phase transition.</a:t>
            </a:r>
          </a:p>
          <a:p>
            <a:endParaRPr lang="en-US" altLang="ja-JP" dirty="0"/>
          </a:p>
          <a:p>
            <a:r>
              <a:rPr lang="en-US" altLang="ja-JP" dirty="0"/>
              <a:t>An input to cosmological model</a:t>
            </a:r>
          </a:p>
          <a:p>
            <a:endParaRPr kumimoji="1" lang="ja-US" altLang="en-US" dirty="0"/>
          </a:p>
        </p:txBody>
      </p:sp>
      <p:sp>
        <p:nvSpPr>
          <p:cNvPr id="4" name="日付プレースホルダー 3">
            <a:extLst>
              <a:ext uri="{FF2B5EF4-FFF2-40B4-BE49-F238E27FC236}">
                <a16:creationId xmlns:a16="http://schemas.microsoft.com/office/drawing/2014/main" id="{E669C150-C3D8-4741-A1DE-8269E1CE5F30}"/>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6618C7BE-2068-9648-B995-5C23408834A2}"/>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CF9E5A15-A9DD-DD48-9639-3505B760EF56}"/>
              </a:ext>
            </a:extLst>
          </p:cNvPr>
          <p:cNvSpPr>
            <a:spLocks noGrp="1"/>
          </p:cNvSpPr>
          <p:nvPr>
            <p:ph type="sldNum" sz="quarter" idx="12"/>
          </p:nvPr>
        </p:nvSpPr>
        <p:spPr/>
        <p:txBody>
          <a:bodyPr/>
          <a:lstStyle/>
          <a:p>
            <a:fld id="{F9291847-EA59-7F4D-8477-4EA9F25CEBB2}" type="slidenum">
              <a:rPr kumimoji="1" lang="ja-US" altLang="en-US" smtClean="0"/>
              <a:pPr/>
              <a:t>46</a:t>
            </a:fld>
            <a:endParaRPr kumimoji="1" lang="ja-US" altLang="en-US"/>
          </a:p>
        </p:txBody>
      </p:sp>
      <p:pic>
        <p:nvPicPr>
          <p:cNvPr id="7" name="Picture 4">
            <a:extLst>
              <a:ext uri="{FF2B5EF4-FFF2-40B4-BE49-F238E27FC236}">
                <a16:creationId xmlns:a16="http://schemas.microsoft.com/office/drawing/2014/main" id="{B9F5AE7E-F6A1-FD4E-B8B3-3E1DF7725828}"/>
              </a:ext>
            </a:extLst>
          </p:cNvPr>
          <p:cNvPicPr>
            <a:picLocks noChangeAspect="1" noChangeArrowheads="1"/>
          </p:cNvPicPr>
          <p:nvPr/>
        </p:nvPicPr>
        <p:blipFill>
          <a:blip r:embed="rId2" cstate="print"/>
          <a:srcRect/>
          <a:stretch>
            <a:fillRect/>
          </a:stretch>
        </p:blipFill>
        <p:spPr bwMode="auto">
          <a:xfrm>
            <a:off x="7344936" y="1095771"/>
            <a:ext cx="4212064" cy="4817909"/>
          </a:xfrm>
          <a:prstGeom prst="rect">
            <a:avLst/>
          </a:prstGeom>
          <a:noFill/>
          <a:ln w="9525">
            <a:noFill/>
            <a:miter lim="800000"/>
            <a:headEnd/>
            <a:tailEnd/>
          </a:ln>
        </p:spPr>
      </p:pic>
      <p:pic>
        <p:nvPicPr>
          <p:cNvPr id="8" name="Picture 1">
            <a:extLst>
              <a:ext uri="{FF2B5EF4-FFF2-40B4-BE49-F238E27FC236}">
                <a16:creationId xmlns:a16="http://schemas.microsoft.com/office/drawing/2014/main" id="{90B634F1-6527-7642-A0D0-5197B99A0CE5}"/>
              </a:ext>
            </a:extLst>
          </p:cNvPr>
          <p:cNvPicPr>
            <a:picLocks noChangeAspect="1" noChangeArrowheads="1"/>
          </p:cNvPicPr>
          <p:nvPr/>
        </p:nvPicPr>
        <p:blipFill>
          <a:blip r:embed="rId3" cstate="print"/>
          <a:srcRect/>
          <a:stretch>
            <a:fillRect/>
          </a:stretch>
        </p:blipFill>
        <p:spPr bwMode="auto">
          <a:xfrm>
            <a:off x="1433566" y="3165300"/>
            <a:ext cx="3960440" cy="2902269"/>
          </a:xfrm>
          <a:prstGeom prst="rect">
            <a:avLst/>
          </a:prstGeom>
          <a:noFill/>
          <a:ln w="9525">
            <a:noFill/>
            <a:miter lim="800000"/>
            <a:headEnd/>
            <a:tailEnd/>
          </a:ln>
        </p:spPr>
      </p:pic>
      <p:sp>
        <p:nvSpPr>
          <p:cNvPr id="9" name="TextBox 8">
            <a:extLst>
              <a:ext uri="{FF2B5EF4-FFF2-40B4-BE49-F238E27FC236}">
                <a16:creationId xmlns:a16="http://schemas.microsoft.com/office/drawing/2014/main" id="{8AC7A649-E2D7-BB42-AE69-D3AD92A83B16}"/>
              </a:ext>
            </a:extLst>
          </p:cNvPr>
          <p:cNvSpPr txBox="1"/>
          <p:nvPr/>
        </p:nvSpPr>
        <p:spPr>
          <a:xfrm>
            <a:off x="8153400" y="5980748"/>
            <a:ext cx="2719334" cy="307777"/>
          </a:xfrm>
          <a:prstGeom prst="rect">
            <a:avLst/>
          </a:prstGeom>
          <a:noFill/>
        </p:spPr>
        <p:txBody>
          <a:bodyPr wrap="none" rtlCol="0">
            <a:spAutoFit/>
          </a:bodyPr>
          <a:lstStyle/>
          <a:p>
            <a:r>
              <a:rPr lang="en-US" sz="1400" b="1" dirty="0"/>
              <a:t>From NASA and Rev. of Part. Phys.</a:t>
            </a:r>
          </a:p>
        </p:txBody>
      </p:sp>
    </p:spTree>
    <p:extLst>
      <p:ext uri="{BB962C8B-B14F-4D97-AF65-F5344CB8AC3E}">
        <p14:creationId xmlns:p14="http://schemas.microsoft.com/office/powerpoint/2010/main" val="623791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DC28C9-AA7E-B941-8E09-8890AF882AE2}"/>
              </a:ext>
            </a:extLst>
          </p:cNvPr>
          <p:cNvSpPr>
            <a:spLocks noGrp="1"/>
          </p:cNvSpPr>
          <p:nvPr>
            <p:ph type="title"/>
          </p:nvPr>
        </p:nvSpPr>
        <p:spPr/>
        <p:txBody>
          <a:bodyPr/>
          <a:lstStyle/>
          <a:p>
            <a:r>
              <a:rPr lang="en-US" altLang="ja-JP" dirty="0" err="1"/>
              <a:t>v</a:t>
            </a:r>
            <a:r>
              <a:rPr lang="en-US" altLang="ja-JP" baseline="-25000" dirty="0" err="1"/>
              <a:t>n</a:t>
            </a:r>
            <a:r>
              <a:rPr lang="en-US" altLang="ja-JP" dirty="0"/>
              <a:t> results with hydrodynamics model</a:t>
            </a:r>
            <a:endParaRPr kumimoji="1" lang="ja-US" altLang="en-US" dirty="0"/>
          </a:p>
        </p:txBody>
      </p:sp>
      <p:sp>
        <p:nvSpPr>
          <p:cNvPr id="3" name="コンテンツ プレースホルダー 2">
            <a:extLst>
              <a:ext uri="{FF2B5EF4-FFF2-40B4-BE49-F238E27FC236}">
                <a16:creationId xmlns:a16="http://schemas.microsoft.com/office/drawing/2014/main" id="{536A8AC3-6E06-374B-AA74-DF439D75D328}"/>
              </a:ext>
            </a:extLst>
          </p:cNvPr>
          <p:cNvSpPr>
            <a:spLocks noGrp="1"/>
          </p:cNvSpPr>
          <p:nvPr>
            <p:ph idx="1"/>
          </p:nvPr>
        </p:nvSpPr>
        <p:spPr>
          <a:xfrm>
            <a:off x="838200" y="1290919"/>
            <a:ext cx="10515600" cy="1452281"/>
          </a:xfrm>
        </p:spPr>
        <p:txBody>
          <a:bodyPr>
            <a:normAutofit fontScale="85000" lnSpcReduction="20000"/>
          </a:bodyPr>
          <a:lstStyle/>
          <a:p>
            <a:r>
              <a:rPr lang="en-US" altLang="ja-JP" dirty="0"/>
              <a:t>PHENIX (RHIC) and ATLAS (LHC) </a:t>
            </a:r>
            <a:r>
              <a:rPr lang="en-US" altLang="ja-JP" dirty="0" err="1"/>
              <a:t>v</a:t>
            </a:r>
            <a:r>
              <a:rPr lang="en-US" altLang="ja-JP" baseline="-25000" dirty="0" err="1"/>
              <a:t>n</a:t>
            </a:r>
            <a:r>
              <a:rPr lang="en-US" altLang="ja-JP" dirty="0"/>
              <a:t> are compared with a hydrodynamics model</a:t>
            </a:r>
          </a:p>
          <a:p>
            <a:pPr lvl="1"/>
            <a:r>
              <a:rPr lang="en-US" altLang="ja-JP" dirty="0"/>
              <a:t>QGP as fluid consisting of </a:t>
            </a:r>
            <a:r>
              <a:rPr lang="en-US" altLang="ja-JP" dirty="0" err="1"/>
              <a:t>partons</a:t>
            </a:r>
            <a:endParaRPr lang="en-US" altLang="ja-JP" dirty="0"/>
          </a:p>
          <a:p>
            <a:pPr lvl="1"/>
            <a:endParaRPr lang="en-US" altLang="ja-JP" dirty="0"/>
          </a:p>
          <a:p>
            <a:r>
              <a:rPr lang="en-US" altLang="ja-US" dirty="0"/>
              <a:t>The model reproduces the higher order flow at RHIC, LHC very well</a:t>
            </a:r>
            <a:endParaRPr lang="en-US" altLang="ja-JP" dirty="0"/>
          </a:p>
          <a:p>
            <a:pPr lvl="1"/>
            <a:r>
              <a:rPr lang="en-US" altLang="ja-JP" dirty="0"/>
              <a:t>Almost perfect fluid is realized at RHIC</a:t>
            </a:r>
            <a:r>
              <a:rPr lang="ja-JP" altLang="en-US"/>
              <a:t>（</a:t>
            </a:r>
            <a:r>
              <a:rPr lang="en-US" altLang="ja-JP" dirty="0">
                <a:latin typeface="Symbol" pitchFamily="18" charset="2"/>
              </a:rPr>
              <a:t>h</a:t>
            </a:r>
            <a:r>
              <a:rPr lang="en-US" altLang="ja-JP" dirty="0"/>
              <a:t>/s</a:t>
            </a:r>
            <a:r>
              <a:rPr lang="ja-JP" altLang="en-US"/>
              <a:t> </a:t>
            </a:r>
            <a:r>
              <a:rPr lang="en-US" altLang="ja-JP" dirty="0"/>
              <a:t>from quantum limit: ~1/4</a:t>
            </a:r>
            <a:r>
              <a:rPr lang="en-US" altLang="ja-JP" dirty="0">
                <a:latin typeface="Symbol" charset="2"/>
                <a:cs typeface="Symbol" charset="2"/>
              </a:rPr>
              <a:t>p</a:t>
            </a:r>
            <a:r>
              <a:rPr lang="ja-JP" altLang="en-US">
                <a:latin typeface="Symbol" charset="2"/>
                <a:cs typeface="Symbol" charset="2"/>
              </a:rPr>
              <a:t>）</a:t>
            </a:r>
            <a:endParaRPr kumimoji="1" lang="ja-US" altLang="en-US" dirty="0"/>
          </a:p>
        </p:txBody>
      </p:sp>
      <p:sp>
        <p:nvSpPr>
          <p:cNvPr id="4" name="日付プレースホルダー 3">
            <a:extLst>
              <a:ext uri="{FF2B5EF4-FFF2-40B4-BE49-F238E27FC236}">
                <a16:creationId xmlns:a16="http://schemas.microsoft.com/office/drawing/2014/main" id="{EACC5040-C6C2-DD4C-B24D-4542282BC1EC}"/>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6639A48E-AF23-4841-98C8-398BDB9EB99D}"/>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BE3E4A17-17DE-6340-854F-C285483D1951}"/>
              </a:ext>
            </a:extLst>
          </p:cNvPr>
          <p:cNvSpPr>
            <a:spLocks noGrp="1"/>
          </p:cNvSpPr>
          <p:nvPr>
            <p:ph type="sldNum" sz="quarter" idx="12"/>
          </p:nvPr>
        </p:nvSpPr>
        <p:spPr/>
        <p:txBody>
          <a:bodyPr/>
          <a:lstStyle/>
          <a:p>
            <a:fld id="{F9291847-EA59-7F4D-8477-4EA9F25CEBB2}" type="slidenum">
              <a:rPr kumimoji="1" lang="ja-US" altLang="en-US" smtClean="0"/>
              <a:pPr/>
              <a:t>47</a:t>
            </a:fld>
            <a:endParaRPr kumimoji="1" lang="ja-US" altLang="en-US"/>
          </a:p>
        </p:txBody>
      </p:sp>
      <p:pic>
        <p:nvPicPr>
          <p:cNvPr id="7" name="Picture 1">
            <a:extLst>
              <a:ext uri="{FF2B5EF4-FFF2-40B4-BE49-F238E27FC236}">
                <a16:creationId xmlns:a16="http://schemas.microsoft.com/office/drawing/2014/main" id="{FD9D1254-058C-8049-A055-AC6561DC2BEC}"/>
              </a:ext>
            </a:extLst>
          </p:cNvPr>
          <p:cNvPicPr>
            <a:picLocks noChangeAspect="1" noChangeArrowheads="1"/>
          </p:cNvPicPr>
          <p:nvPr/>
        </p:nvPicPr>
        <p:blipFill>
          <a:blip r:embed="rId2" cstate="print"/>
          <a:srcRect l="-723" r="1877"/>
          <a:stretch>
            <a:fillRect/>
          </a:stretch>
        </p:blipFill>
        <p:spPr bwMode="auto">
          <a:xfrm>
            <a:off x="5807968" y="3074747"/>
            <a:ext cx="4608512" cy="3072341"/>
          </a:xfrm>
          <a:prstGeom prst="rect">
            <a:avLst/>
          </a:prstGeom>
          <a:noFill/>
          <a:ln w="9525">
            <a:noFill/>
            <a:miter lim="800000"/>
            <a:headEnd/>
            <a:tailEnd/>
          </a:ln>
        </p:spPr>
      </p:pic>
      <p:sp>
        <p:nvSpPr>
          <p:cNvPr id="8" name="TextBox 8">
            <a:extLst>
              <a:ext uri="{FF2B5EF4-FFF2-40B4-BE49-F238E27FC236}">
                <a16:creationId xmlns:a16="http://schemas.microsoft.com/office/drawing/2014/main" id="{0063DAE0-748F-9147-98CE-15867AEA5F34}"/>
              </a:ext>
            </a:extLst>
          </p:cNvPr>
          <p:cNvSpPr txBox="1"/>
          <p:nvPr/>
        </p:nvSpPr>
        <p:spPr>
          <a:xfrm>
            <a:off x="7176120" y="6132736"/>
            <a:ext cx="2833468" cy="307777"/>
          </a:xfrm>
          <a:prstGeom prst="rect">
            <a:avLst/>
          </a:prstGeom>
          <a:solidFill>
            <a:srgbClr val="FFFF00"/>
          </a:solidFill>
        </p:spPr>
        <p:txBody>
          <a:bodyPr wrap="none" rtlCol="0">
            <a:spAutoFit/>
          </a:bodyPr>
          <a:lstStyle/>
          <a:p>
            <a:r>
              <a:rPr lang="en-US" sz="1400" dirty="0"/>
              <a:t>C. Gale et al., PRL110, 012302(2013)</a:t>
            </a:r>
          </a:p>
        </p:txBody>
      </p:sp>
      <p:pic>
        <p:nvPicPr>
          <p:cNvPr id="9" name="Picture 3">
            <a:extLst>
              <a:ext uri="{FF2B5EF4-FFF2-40B4-BE49-F238E27FC236}">
                <a16:creationId xmlns:a16="http://schemas.microsoft.com/office/drawing/2014/main" id="{7A9FE7C7-A483-4E48-8EAB-4D74927B8D5D}"/>
              </a:ext>
            </a:extLst>
          </p:cNvPr>
          <p:cNvPicPr>
            <a:picLocks noChangeAspect="1" noChangeArrowheads="1"/>
          </p:cNvPicPr>
          <p:nvPr/>
        </p:nvPicPr>
        <p:blipFill>
          <a:blip r:embed="rId3" cstate="print"/>
          <a:srcRect r="1562"/>
          <a:stretch>
            <a:fillRect/>
          </a:stretch>
        </p:blipFill>
        <p:spPr bwMode="auto">
          <a:xfrm>
            <a:off x="1958592" y="3083776"/>
            <a:ext cx="4320480" cy="3040020"/>
          </a:xfrm>
          <a:prstGeom prst="rect">
            <a:avLst/>
          </a:prstGeom>
          <a:noFill/>
          <a:ln w="9525">
            <a:noFill/>
            <a:miter lim="800000"/>
            <a:headEnd/>
            <a:tailEnd/>
          </a:ln>
        </p:spPr>
      </p:pic>
      <p:sp>
        <p:nvSpPr>
          <p:cNvPr id="10" name="TextBox 10">
            <a:extLst>
              <a:ext uri="{FF2B5EF4-FFF2-40B4-BE49-F238E27FC236}">
                <a16:creationId xmlns:a16="http://schemas.microsoft.com/office/drawing/2014/main" id="{D9E1BF7E-D423-F84B-B131-1CDA7A056B1C}"/>
              </a:ext>
            </a:extLst>
          </p:cNvPr>
          <p:cNvSpPr txBox="1"/>
          <p:nvPr/>
        </p:nvSpPr>
        <p:spPr>
          <a:xfrm>
            <a:off x="2374342" y="6116260"/>
            <a:ext cx="4167166" cy="307777"/>
          </a:xfrm>
          <a:prstGeom prst="rect">
            <a:avLst/>
          </a:prstGeom>
          <a:solidFill>
            <a:srgbClr val="FFFF00"/>
          </a:solidFill>
        </p:spPr>
        <p:txBody>
          <a:bodyPr wrap="none" rtlCol="0">
            <a:spAutoFit/>
          </a:bodyPr>
          <a:lstStyle/>
          <a:p>
            <a:r>
              <a:rPr lang="en-US" sz="1400" dirty="0"/>
              <a:t>B. </a:t>
            </a:r>
            <a:r>
              <a:rPr lang="en-US" sz="1400" dirty="0" err="1"/>
              <a:t>Schenke</a:t>
            </a:r>
            <a:r>
              <a:rPr lang="en-US" sz="1400" dirty="0"/>
              <a:t>, S. </a:t>
            </a:r>
            <a:r>
              <a:rPr lang="en-US" sz="1400" dirty="0" err="1"/>
              <a:t>Jeon</a:t>
            </a:r>
            <a:r>
              <a:rPr lang="en-US" sz="1400" dirty="0"/>
              <a:t> and C. Gale, PRC 85, 024901 (2012)</a:t>
            </a:r>
          </a:p>
        </p:txBody>
      </p:sp>
      <p:pic>
        <p:nvPicPr>
          <p:cNvPr id="11" name="Picture 1">
            <a:extLst>
              <a:ext uri="{FF2B5EF4-FFF2-40B4-BE49-F238E27FC236}">
                <a16:creationId xmlns:a16="http://schemas.microsoft.com/office/drawing/2014/main" id="{30B41158-F5C4-D645-B0FB-D7EEF4830F1D}"/>
              </a:ext>
            </a:extLst>
          </p:cNvPr>
          <p:cNvPicPr>
            <a:picLocks noChangeAspect="1" noChangeArrowheads="1"/>
          </p:cNvPicPr>
          <p:nvPr/>
        </p:nvPicPr>
        <p:blipFill>
          <a:blip r:embed="rId2" cstate="print"/>
          <a:srcRect l="-723" r="89835"/>
          <a:stretch>
            <a:fillRect/>
          </a:stretch>
        </p:blipFill>
        <p:spPr bwMode="auto">
          <a:xfrm>
            <a:off x="1596008" y="3106813"/>
            <a:ext cx="495672" cy="2999995"/>
          </a:xfrm>
          <a:prstGeom prst="rect">
            <a:avLst/>
          </a:prstGeom>
          <a:noFill/>
          <a:ln w="9525">
            <a:noFill/>
            <a:miter lim="800000"/>
            <a:headEnd/>
            <a:tailEnd/>
          </a:ln>
        </p:spPr>
      </p:pic>
      <p:sp>
        <p:nvSpPr>
          <p:cNvPr id="12" name="TextBox 6">
            <a:extLst>
              <a:ext uri="{FF2B5EF4-FFF2-40B4-BE49-F238E27FC236}">
                <a16:creationId xmlns:a16="http://schemas.microsoft.com/office/drawing/2014/main" id="{D06F72A4-9A3E-F54C-9B80-E3C9F2436FD0}"/>
              </a:ext>
            </a:extLst>
          </p:cNvPr>
          <p:cNvSpPr txBox="1"/>
          <p:nvPr/>
        </p:nvSpPr>
        <p:spPr>
          <a:xfrm>
            <a:off x="4050676" y="3002716"/>
            <a:ext cx="635110" cy="369332"/>
          </a:xfrm>
          <a:prstGeom prst="rect">
            <a:avLst/>
          </a:prstGeom>
          <a:solidFill>
            <a:srgbClr val="FFFF00"/>
          </a:solidFill>
          <a:ln w="12700">
            <a:solidFill>
              <a:srgbClr val="FF0000"/>
            </a:solidFill>
          </a:ln>
        </p:spPr>
        <p:txBody>
          <a:bodyPr wrap="none" rtlCol="0">
            <a:spAutoFit/>
          </a:bodyPr>
          <a:lstStyle/>
          <a:p>
            <a:r>
              <a:rPr lang="en-US" dirty="0"/>
              <a:t>RHIC</a:t>
            </a:r>
          </a:p>
        </p:txBody>
      </p:sp>
      <p:sp>
        <p:nvSpPr>
          <p:cNvPr id="13" name="TextBox 12">
            <a:extLst>
              <a:ext uri="{FF2B5EF4-FFF2-40B4-BE49-F238E27FC236}">
                <a16:creationId xmlns:a16="http://schemas.microsoft.com/office/drawing/2014/main" id="{6D1EC026-C3F3-B940-B549-72D3CDFDEFC9}"/>
              </a:ext>
            </a:extLst>
          </p:cNvPr>
          <p:cNvSpPr txBox="1"/>
          <p:nvPr/>
        </p:nvSpPr>
        <p:spPr>
          <a:xfrm>
            <a:off x="8243071" y="2970450"/>
            <a:ext cx="550151" cy="369332"/>
          </a:xfrm>
          <a:prstGeom prst="rect">
            <a:avLst/>
          </a:prstGeom>
          <a:solidFill>
            <a:srgbClr val="FFFF00"/>
          </a:solidFill>
          <a:ln w="12700">
            <a:solidFill>
              <a:srgbClr val="FF0000"/>
            </a:solidFill>
          </a:ln>
        </p:spPr>
        <p:txBody>
          <a:bodyPr wrap="none" rtlCol="0">
            <a:spAutoFit/>
          </a:bodyPr>
          <a:lstStyle/>
          <a:p>
            <a:r>
              <a:rPr lang="en-US" dirty="0"/>
              <a:t>LHC</a:t>
            </a:r>
          </a:p>
        </p:txBody>
      </p:sp>
    </p:spTree>
    <p:extLst>
      <p:ext uri="{BB962C8B-B14F-4D97-AF65-F5344CB8AC3E}">
        <p14:creationId xmlns:p14="http://schemas.microsoft.com/office/powerpoint/2010/main" val="3020148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52A584-85F1-D944-950F-A392E88BB152}"/>
              </a:ext>
            </a:extLst>
          </p:cNvPr>
          <p:cNvSpPr>
            <a:spLocks noGrp="1"/>
          </p:cNvSpPr>
          <p:nvPr>
            <p:ph type="title"/>
          </p:nvPr>
        </p:nvSpPr>
        <p:spPr/>
        <p:txBody>
          <a:bodyPr/>
          <a:lstStyle/>
          <a:p>
            <a:r>
              <a:rPr kumimoji="1" lang="en-US" altLang="ja-US" dirty="0"/>
              <a:t>Extreme end of heavy ion physics</a:t>
            </a:r>
            <a:endParaRPr kumimoji="1" lang="ja-US" altLang="en-US" dirty="0"/>
          </a:p>
        </p:txBody>
      </p:sp>
      <p:sp>
        <p:nvSpPr>
          <p:cNvPr id="3" name="テキスト プレースホルダー 2">
            <a:extLst>
              <a:ext uri="{FF2B5EF4-FFF2-40B4-BE49-F238E27FC236}">
                <a16:creationId xmlns:a16="http://schemas.microsoft.com/office/drawing/2014/main" id="{7AA7AE9D-B7C5-C04C-9B01-CFE1B1258314}"/>
              </a:ext>
            </a:extLst>
          </p:cNvPr>
          <p:cNvSpPr>
            <a:spLocks noGrp="1"/>
          </p:cNvSpPr>
          <p:nvPr>
            <p:ph type="body" idx="1"/>
          </p:nvPr>
        </p:nvSpPr>
        <p:spPr/>
        <p:txBody>
          <a:bodyPr/>
          <a:lstStyle/>
          <a:p>
            <a:r>
              <a:rPr kumimoji="1" lang="en-US" altLang="ja-US" sz="2800" dirty="0"/>
              <a:t>New paradigm in LHC/RHIC era</a:t>
            </a:r>
          </a:p>
          <a:p>
            <a:r>
              <a:rPr kumimoji="1" lang="en-US" altLang="ja-US" dirty="0"/>
              <a:t>Thanks to high energy that made possible to create high enough energy density even at small system collisions.</a:t>
            </a:r>
            <a:endParaRPr kumimoji="1" lang="ja-US" altLang="en-US" dirty="0"/>
          </a:p>
        </p:txBody>
      </p:sp>
      <p:sp>
        <p:nvSpPr>
          <p:cNvPr id="4" name="日付プレースホルダー 3">
            <a:extLst>
              <a:ext uri="{FF2B5EF4-FFF2-40B4-BE49-F238E27FC236}">
                <a16:creationId xmlns:a16="http://schemas.microsoft.com/office/drawing/2014/main" id="{431D1F1D-DD6D-F241-9ABA-F23F69806FE8}"/>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321BD53A-422E-8543-89CB-908C19E867DE}"/>
              </a:ext>
            </a:extLst>
          </p:cNvPr>
          <p:cNvSpPr>
            <a:spLocks noGrp="1"/>
          </p:cNvSpPr>
          <p:nvPr>
            <p:ph type="ftr" sz="quarter" idx="11"/>
          </p:nvPr>
        </p:nvSpPr>
        <p:spPr/>
        <p:txBody>
          <a:bodyPr/>
          <a:lstStyle/>
          <a:p>
            <a:r>
              <a:rPr kumimoji="1" lang="en" altLang="ja-US"/>
              <a:t>T. Sakaguchi @ Saga U Lecture</a:t>
            </a:r>
            <a:endParaRPr kumimoji="1" lang="ja-US" altLang="en-US"/>
          </a:p>
        </p:txBody>
      </p:sp>
      <p:sp>
        <p:nvSpPr>
          <p:cNvPr id="6" name="スライド番号プレースホルダー 5">
            <a:extLst>
              <a:ext uri="{FF2B5EF4-FFF2-40B4-BE49-F238E27FC236}">
                <a16:creationId xmlns:a16="http://schemas.microsoft.com/office/drawing/2014/main" id="{47BC8266-A369-7C44-A59D-A7E8F2465EA7}"/>
              </a:ext>
            </a:extLst>
          </p:cNvPr>
          <p:cNvSpPr>
            <a:spLocks noGrp="1"/>
          </p:cNvSpPr>
          <p:nvPr>
            <p:ph type="sldNum" sz="quarter" idx="12"/>
          </p:nvPr>
        </p:nvSpPr>
        <p:spPr/>
        <p:txBody>
          <a:bodyPr/>
          <a:lstStyle/>
          <a:p>
            <a:fld id="{F9291847-EA59-7F4D-8477-4EA9F25CEBB2}" type="slidenum">
              <a:rPr kumimoji="1" lang="ja-US" altLang="en-US" smtClean="0"/>
              <a:t>48</a:t>
            </a:fld>
            <a:endParaRPr kumimoji="1" lang="ja-US" altLang="en-US"/>
          </a:p>
        </p:txBody>
      </p:sp>
    </p:spTree>
    <p:extLst>
      <p:ext uri="{BB962C8B-B14F-4D97-AF65-F5344CB8AC3E}">
        <p14:creationId xmlns:p14="http://schemas.microsoft.com/office/powerpoint/2010/main" val="3617599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57876-578B-1243-8C74-7C961E46162A}"/>
              </a:ext>
            </a:extLst>
          </p:cNvPr>
          <p:cNvSpPr>
            <a:spLocks noGrp="1"/>
          </p:cNvSpPr>
          <p:nvPr>
            <p:ph type="title"/>
          </p:nvPr>
        </p:nvSpPr>
        <p:spPr/>
        <p:txBody>
          <a:bodyPr/>
          <a:lstStyle/>
          <a:p>
            <a:r>
              <a:rPr lang="en-US" altLang="ja-US" dirty="0"/>
              <a:t>Similarity in A+A, </a:t>
            </a:r>
            <a:r>
              <a:rPr lang="en-US" altLang="ja-US" dirty="0" err="1"/>
              <a:t>p+A</a:t>
            </a:r>
            <a:r>
              <a:rPr lang="en-US" altLang="ja-US" dirty="0"/>
              <a:t> and </a:t>
            </a:r>
            <a:r>
              <a:rPr lang="en-US" altLang="ja-US" dirty="0" err="1"/>
              <a:t>p+p</a:t>
            </a:r>
            <a:r>
              <a:rPr lang="en-US" altLang="ja-US" dirty="0"/>
              <a:t>?</a:t>
            </a:r>
            <a:endParaRPr kumimoji="1" lang="ja-US" altLang="en-US" dirty="0"/>
          </a:p>
        </p:txBody>
      </p:sp>
      <p:sp>
        <p:nvSpPr>
          <p:cNvPr id="3" name="コンテンツ プレースホルダー 2">
            <a:extLst>
              <a:ext uri="{FF2B5EF4-FFF2-40B4-BE49-F238E27FC236}">
                <a16:creationId xmlns:a16="http://schemas.microsoft.com/office/drawing/2014/main" id="{9B1F0E8C-8E62-E045-B0D3-7792D92070F7}"/>
              </a:ext>
            </a:extLst>
          </p:cNvPr>
          <p:cNvSpPr>
            <a:spLocks noGrp="1"/>
          </p:cNvSpPr>
          <p:nvPr>
            <p:ph idx="1"/>
          </p:nvPr>
        </p:nvSpPr>
        <p:spPr>
          <a:xfrm>
            <a:off x="838200" y="1290919"/>
            <a:ext cx="10515600" cy="1198281"/>
          </a:xfrm>
        </p:spPr>
        <p:txBody>
          <a:bodyPr>
            <a:normAutofit fontScale="85000" lnSpcReduction="20000"/>
          </a:bodyPr>
          <a:lstStyle/>
          <a:p>
            <a:r>
              <a:rPr lang="en-US" altLang="ja-US" dirty="0" err="1"/>
              <a:t>p+p</a:t>
            </a:r>
            <a:r>
              <a:rPr lang="en-US" altLang="ja-US" dirty="0"/>
              <a:t> and </a:t>
            </a:r>
            <a:r>
              <a:rPr lang="en-US" altLang="ja-US" dirty="0" err="1"/>
              <a:t>p+A</a:t>
            </a:r>
            <a:r>
              <a:rPr lang="en-US" altLang="ja-US" dirty="0"/>
              <a:t> collisions have been used as a reference to investigate the phenomena in A+A collisions</a:t>
            </a:r>
          </a:p>
          <a:p>
            <a:pPr lvl="1"/>
            <a:endParaRPr lang="en-US" altLang="ja-US" dirty="0"/>
          </a:p>
          <a:p>
            <a:r>
              <a:rPr lang="en-US" altLang="ja-US" dirty="0"/>
              <a:t>In very high energy collisions, the situation is different?</a:t>
            </a:r>
            <a:endParaRPr kumimoji="1" lang="ja-US" altLang="en-US" dirty="0"/>
          </a:p>
        </p:txBody>
      </p:sp>
      <p:sp>
        <p:nvSpPr>
          <p:cNvPr id="4" name="日付プレースホルダー 3">
            <a:extLst>
              <a:ext uri="{FF2B5EF4-FFF2-40B4-BE49-F238E27FC236}">
                <a16:creationId xmlns:a16="http://schemas.microsoft.com/office/drawing/2014/main" id="{E4133E70-73AD-0A4B-BCDF-F09764408B4D}"/>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F179D45D-92A2-6643-B11E-F10E197814BF}"/>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F58F9779-35F5-FB44-AC15-2D4341562A7F}"/>
              </a:ext>
            </a:extLst>
          </p:cNvPr>
          <p:cNvSpPr>
            <a:spLocks noGrp="1"/>
          </p:cNvSpPr>
          <p:nvPr>
            <p:ph type="sldNum" sz="quarter" idx="12"/>
          </p:nvPr>
        </p:nvSpPr>
        <p:spPr/>
        <p:txBody>
          <a:bodyPr/>
          <a:lstStyle/>
          <a:p>
            <a:fld id="{F9291847-EA59-7F4D-8477-4EA9F25CEBB2}" type="slidenum">
              <a:rPr kumimoji="1" lang="ja-US" altLang="en-US" smtClean="0"/>
              <a:pPr/>
              <a:t>49</a:t>
            </a:fld>
            <a:endParaRPr kumimoji="1" lang="ja-US" altLang="en-US"/>
          </a:p>
        </p:txBody>
      </p:sp>
      <p:pic>
        <p:nvPicPr>
          <p:cNvPr id="7" name="Picture 1">
            <a:extLst>
              <a:ext uri="{FF2B5EF4-FFF2-40B4-BE49-F238E27FC236}">
                <a16:creationId xmlns:a16="http://schemas.microsoft.com/office/drawing/2014/main" id="{865D7DAA-2BC8-E14B-AEC6-C9DD115835E7}"/>
              </a:ext>
            </a:extLst>
          </p:cNvPr>
          <p:cNvPicPr>
            <a:picLocks noChangeAspect="1" noChangeArrowheads="1"/>
          </p:cNvPicPr>
          <p:nvPr/>
        </p:nvPicPr>
        <p:blipFill>
          <a:blip r:embed="rId2" cstate="print"/>
          <a:srcRect l="3806" t="2413" r="3604" b="49334"/>
          <a:stretch>
            <a:fillRect/>
          </a:stretch>
        </p:blipFill>
        <p:spPr bwMode="auto">
          <a:xfrm>
            <a:off x="1512690" y="2590800"/>
            <a:ext cx="9191822" cy="3312368"/>
          </a:xfrm>
          <a:prstGeom prst="rect">
            <a:avLst/>
          </a:prstGeom>
          <a:noFill/>
          <a:ln w="9525">
            <a:noFill/>
            <a:miter lim="800000"/>
            <a:headEnd/>
            <a:tailEnd/>
          </a:ln>
        </p:spPr>
      </p:pic>
    </p:spTree>
    <p:extLst>
      <p:ext uri="{BB962C8B-B14F-4D97-AF65-F5344CB8AC3E}">
        <p14:creationId xmlns:p14="http://schemas.microsoft.com/office/powerpoint/2010/main" val="2776987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4B803B-5865-814C-8DA6-B29716A4D571}"/>
              </a:ext>
            </a:extLst>
          </p:cNvPr>
          <p:cNvSpPr>
            <a:spLocks noGrp="1"/>
          </p:cNvSpPr>
          <p:nvPr>
            <p:ph type="title"/>
          </p:nvPr>
        </p:nvSpPr>
        <p:spPr/>
        <p:txBody>
          <a:bodyPr/>
          <a:lstStyle/>
          <a:p>
            <a:r>
              <a:rPr kumimoji="1" lang="en-US" altLang="ja-US" dirty="0"/>
              <a:t>Towards Quark-Gluon Plasma</a:t>
            </a:r>
            <a:endParaRPr kumimoji="1" lang="ja-US" altLang="en-US" dirty="0"/>
          </a:p>
        </p:txBody>
      </p:sp>
      <p:sp>
        <p:nvSpPr>
          <p:cNvPr id="4" name="日付プレースホルダー 3">
            <a:extLst>
              <a:ext uri="{FF2B5EF4-FFF2-40B4-BE49-F238E27FC236}">
                <a16:creationId xmlns:a16="http://schemas.microsoft.com/office/drawing/2014/main" id="{22EB3395-0F19-6746-A6D2-DA3886C0B2ED}"/>
              </a:ext>
            </a:extLst>
          </p:cNvPr>
          <p:cNvSpPr>
            <a:spLocks noGrp="1"/>
          </p:cNvSpPr>
          <p:nvPr>
            <p:ph type="dt" sz="half" idx="10"/>
          </p:nvPr>
        </p:nvSpPr>
        <p:spPr>
          <a:xfrm>
            <a:off x="838199" y="6364236"/>
            <a:ext cx="3330555" cy="443303"/>
          </a:xfrm>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099DCFED-FB85-A24E-A04C-C0FD1EDDFB99}"/>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9910A4D2-3016-4443-A58C-BA93E73BDC25}"/>
              </a:ext>
            </a:extLst>
          </p:cNvPr>
          <p:cNvSpPr>
            <a:spLocks noGrp="1"/>
          </p:cNvSpPr>
          <p:nvPr>
            <p:ph type="sldNum" sz="quarter" idx="12"/>
          </p:nvPr>
        </p:nvSpPr>
        <p:spPr/>
        <p:txBody>
          <a:bodyPr/>
          <a:lstStyle/>
          <a:p>
            <a:fld id="{F9291847-EA59-7F4D-8477-4EA9F25CEBB2}" type="slidenum">
              <a:rPr kumimoji="1" lang="ja-US" altLang="en-US" smtClean="0"/>
              <a:pPr/>
              <a:t>5</a:t>
            </a:fld>
            <a:endParaRPr kumimoji="1" lang="ja-US" altLang="en-US"/>
          </a:p>
        </p:txBody>
      </p:sp>
      <p:sp>
        <p:nvSpPr>
          <p:cNvPr id="9" name="コンテンツ プレースホルダー 8">
            <a:extLst>
              <a:ext uri="{FF2B5EF4-FFF2-40B4-BE49-F238E27FC236}">
                <a16:creationId xmlns:a16="http://schemas.microsoft.com/office/drawing/2014/main" id="{C04B2C83-0651-8B45-BD0A-6A5FDDD439A3}"/>
              </a:ext>
            </a:extLst>
          </p:cNvPr>
          <p:cNvSpPr>
            <a:spLocks noGrp="1"/>
          </p:cNvSpPr>
          <p:nvPr>
            <p:ph idx="1"/>
          </p:nvPr>
        </p:nvSpPr>
        <p:spPr>
          <a:xfrm>
            <a:off x="838200" y="1186251"/>
            <a:ext cx="6642100" cy="2497044"/>
          </a:xfrm>
        </p:spPr>
        <p:txBody>
          <a:bodyPr>
            <a:normAutofit fontScale="85000" lnSpcReduction="20000"/>
          </a:bodyPr>
          <a:lstStyle/>
          <a:p>
            <a:r>
              <a:rPr lang="en-US" altLang="ja-JP" dirty="0"/>
              <a:t>Quarks and Gluons confined in nucleons will be liberated in a hot and dense matter, i.e., Quark Gluon Plasma (QGP)</a:t>
            </a:r>
          </a:p>
          <a:p>
            <a:pPr lvl="1"/>
            <a:r>
              <a:rPr lang="en-US" altLang="ja-JP" dirty="0"/>
              <a:t>Understanding quark confinement</a:t>
            </a:r>
          </a:p>
          <a:p>
            <a:pPr lvl="1"/>
            <a:r>
              <a:rPr lang="en-US" altLang="ja-JP" dirty="0"/>
              <a:t>Origin of nucleon mass (Chiral symmetry breaking)</a:t>
            </a:r>
          </a:p>
          <a:p>
            <a:pPr lvl="1"/>
            <a:endParaRPr lang="en-US" altLang="ja-US" dirty="0"/>
          </a:p>
          <a:p>
            <a:r>
              <a:rPr lang="en-US" altLang="ja-JP" dirty="0"/>
              <a:t>This phase is believed to have existed in the early Universe</a:t>
            </a:r>
          </a:p>
          <a:p>
            <a:pPr lvl="1"/>
            <a:r>
              <a:rPr lang="en-US" altLang="ja-JP" dirty="0"/>
              <a:t>Possibly existing in the core of neutron stars</a:t>
            </a:r>
          </a:p>
          <a:p>
            <a:pPr lvl="1"/>
            <a:endParaRPr lang="en-US" altLang="ja-JP" dirty="0"/>
          </a:p>
          <a:p>
            <a:r>
              <a:rPr lang="en-US" altLang="ja-JP" dirty="0"/>
              <a:t>Explore collective nature of multi-</a:t>
            </a:r>
            <a:r>
              <a:rPr lang="en-US" altLang="ja-JP" dirty="0" err="1"/>
              <a:t>parton</a:t>
            </a:r>
            <a:r>
              <a:rPr lang="en-US" altLang="ja-JP" dirty="0"/>
              <a:t> system</a:t>
            </a:r>
          </a:p>
        </p:txBody>
      </p:sp>
      <p:pic>
        <p:nvPicPr>
          <p:cNvPr id="19" name="Picture 1">
            <a:extLst>
              <a:ext uri="{FF2B5EF4-FFF2-40B4-BE49-F238E27FC236}">
                <a16:creationId xmlns:a16="http://schemas.microsoft.com/office/drawing/2014/main" id="{E9FA69F9-7ED9-0740-BAD3-CCD5629E6064}"/>
              </a:ext>
            </a:extLst>
          </p:cNvPr>
          <p:cNvPicPr>
            <a:picLocks noChangeAspect="1" noChangeArrowheads="1"/>
          </p:cNvPicPr>
          <p:nvPr/>
        </p:nvPicPr>
        <p:blipFill>
          <a:blip r:embed="rId3" cstate="print"/>
          <a:srcRect/>
          <a:stretch>
            <a:fillRect/>
          </a:stretch>
        </p:blipFill>
        <p:spPr bwMode="auto">
          <a:xfrm>
            <a:off x="8436586" y="3713671"/>
            <a:ext cx="2679088" cy="2736304"/>
          </a:xfrm>
          <a:prstGeom prst="rect">
            <a:avLst/>
          </a:prstGeom>
          <a:noFill/>
          <a:ln w="9525">
            <a:noFill/>
            <a:miter lim="800000"/>
            <a:headEnd/>
            <a:tailEnd/>
          </a:ln>
        </p:spPr>
      </p:pic>
      <p:pic>
        <p:nvPicPr>
          <p:cNvPr id="20" name="Picture 102" descr="yokuaru">
            <a:extLst>
              <a:ext uri="{FF2B5EF4-FFF2-40B4-BE49-F238E27FC236}">
                <a16:creationId xmlns:a16="http://schemas.microsoft.com/office/drawing/2014/main" id="{6BA11F73-323C-0048-840F-E3B1F7D4D02C}"/>
              </a:ext>
            </a:extLst>
          </p:cNvPr>
          <p:cNvPicPr>
            <a:picLocks noChangeAspect="1" noChangeArrowheads="1"/>
          </p:cNvPicPr>
          <p:nvPr/>
        </p:nvPicPr>
        <p:blipFill>
          <a:blip r:embed="rId4" cstate="print"/>
          <a:srcRect/>
          <a:stretch>
            <a:fillRect/>
          </a:stretch>
        </p:blipFill>
        <p:spPr bwMode="auto">
          <a:xfrm>
            <a:off x="7765764" y="530904"/>
            <a:ext cx="4020731" cy="2898096"/>
          </a:xfrm>
          <a:prstGeom prst="rect">
            <a:avLst/>
          </a:prstGeom>
          <a:noFill/>
        </p:spPr>
      </p:pic>
      <p:grpSp>
        <p:nvGrpSpPr>
          <p:cNvPr id="7" name="グループ化 6">
            <a:extLst>
              <a:ext uri="{FF2B5EF4-FFF2-40B4-BE49-F238E27FC236}">
                <a16:creationId xmlns:a16="http://schemas.microsoft.com/office/drawing/2014/main" id="{99DA6396-32C8-DB48-8F48-6AC154C17DE3}"/>
              </a:ext>
            </a:extLst>
          </p:cNvPr>
          <p:cNvGrpSpPr/>
          <p:nvPr/>
        </p:nvGrpSpPr>
        <p:grpSpPr>
          <a:xfrm>
            <a:off x="1236869" y="3894335"/>
            <a:ext cx="5603462" cy="2430812"/>
            <a:chOff x="1600469" y="3756934"/>
            <a:chExt cx="5603462" cy="2430812"/>
          </a:xfrm>
        </p:grpSpPr>
        <p:grpSp>
          <p:nvGrpSpPr>
            <p:cNvPr id="11" name="Group 10">
              <a:extLst>
                <a:ext uri="{FF2B5EF4-FFF2-40B4-BE49-F238E27FC236}">
                  <a16:creationId xmlns:a16="http://schemas.microsoft.com/office/drawing/2014/main" id="{FFA31FFC-DD0F-6B45-B1D0-522BD5C44074}"/>
                </a:ext>
              </a:extLst>
            </p:cNvPr>
            <p:cNvGrpSpPr/>
            <p:nvPr/>
          </p:nvGrpSpPr>
          <p:grpSpPr>
            <a:xfrm>
              <a:off x="1600469" y="3756934"/>
              <a:ext cx="5603462" cy="2430812"/>
              <a:chOff x="1016844" y="1192361"/>
              <a:chExt cx="7433312" cy="3224610"/>
            </a:xfrm>
          </p:grpSpPr>
          <p:pic>
            <p:nvPicPr>
              <p:cNvPr id="12" name="図 5">
                <a:extLst>
                  <a:ext uri="{FF2B5EF4-FFF2-40B4-BE49-F238E27FC236}">
                    <a16:creationId xmlns:a16="http://schemas.microsoft.com/office/drawing/2014/main" id="{3ADFB002-A857-AE4C-B5FE-7332F283CA8A}"/>
                  </a:ext>
                </a:extLst>
              </p:cNvPr>
              <p:cNvPicPr>
                <a:picLocks noChangeAspect="1"/>
              </p:cNvPicPr>
              <p:nvPr/>
            </p:nvPicPr>
            <p:blipFill>
              <a:blip r:embed="rId5"/>
              <a:stretch>
                <a:fillRect/>
              </a:stretch>
            </p:blipFill>
            <p:spPr>
              <a:xfrm>
                <a:off x="1016844" y="1192361"/>
                <a:ext cx="4802254" cy="3033424"/>
              </a:xfrm>
              <a:prstGeom prst="rect">
                <a:avLst/>
              </a:prstGeom>
            </p:spPr>
          </p:pic>
          <p:pic>
            <p:nvPicPr>
              <p:cNvPr id="13" name="図 6">
                <a:extLst>
                  <a:ext uri="{FF2B5EF4-FFF2-40B4-BE49-F238E27FC236}">
                    <a16:creationId xmlns:a16="http://schemas.microsoft.com/office/drawing/2014/main" id="{CF9EBB6D-1BD2-1C42-AF88-3D8C5108B4D6}"/>
                  </a:ext>
                </a:extLst>
              </p:cNvPr>
              <p:cNvPicPr>
                <a:picLocks noChangeAspect="1"/>
              </p:cNvPicPr>
              <p:nvPr/>
            </p:nvPicPr>
            <p:blipFill>
              <a:blip r:embed="rId5"/>
              <a:stretch>
                <a:fillRect/>
              </a:stretch>
            </p:blipFill>
            <p:spPr>
              <a:xfrm>
                <a:off x="3659947" y="1192361"/>
                <a:ext cx="4790209" cy="3033423"/>
              </a:xfrm>
              <a:prstGeom prst="rect">
                <a:avLst/>
              </a:prstGeom>
            </p:spPr>
          </p:pic>
          <p:sp>
            <p:nvSpPr>
              <p:cNvPr id="14" name="正方形/長方形 7">
                <a:extLst>
                  <a:ext uri="{FF2B5EF4-FFF2-40B4-BE49-F238E27FC236}">
                    <a16:creationId xmlns:a16="http://schemas.microsoft.com/office/drawing/2014/main" id="{3B8D2A51-E51A-6946-835A-5201F4B6BA32}"/>
                  </a:ext>
                </a:extLst>
              </p:cNvPr>
              <p:cNvSpPr/>
              <p:nvPr/>
            </p:nvSpPr>
            <p:spPr>
              <a:xfrm>
                <a:off x="3464942" y="1199967"/>
                <a:ext cx="2354156" cy="30258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5" name="右矢印 8">
                <a:extLst>
                  <a:ext uri="{FF2B5EF4-FFF2-40B4-BE49-F238E27FC236}">
                    <a16:creationId xmlns:a16="http://schemas.microsoft.com/office/drawing/2014/main" id="{16A36AE8-21DF-6041-B4BA-362F95C61731}"/>
                  </a:ext>
                </a:extLst>
              </p:cNvPr>
              <p:cNvSpPr/>
              <p:nvPr/>
            </p:nvSpPr>
            <p:spPr>
              <a:xfrm>
                <a:off x="3659947" y="2011199"/>
                <a:ext cx="2078417" cy="1211544"/>
              </a:xfrm>
              <a:prstGeom prst="rightArrow">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dirty="0">
                    <a:solidFill>
                      <a:schemeClr val="tx1"/>
                    </a:solidFill>
                    <a:latin typeface="ヒラギノ丸ゴ ProN W4"/>
                    <a:ea typeface="ヒラギノ丸ゴ ProN W4"/>
                    <a:cs typeface="ヒラギノ丸ゴ ProN W4"/>
                  </a:rPr>
                  <a:t>Pressure</a:t>
                </a:r>
              </a:p>
              <a:p>
                <a:pPr algn="ctr"/>
                <a:r>
                  <a:rPr lang="en-US" altLang="ja-JP" sz="1600" dirty="0">
                    <a:solidFill>
                      <a:schemeClr val="tx1"/>
                    </a:solidFill>
                    <a:latin typeface="ヒラギノ丸ゴ ProN W4"/>
                    <a:ea typeface="ヒラギノ丸ゴ ProN W4"/>
                    <a:cs typeface="ヒラギノ丸ゴ ProN W4"/>
                  </a:rPr>
                  <a:t>Heat</a:t>
                </a:r>
                <a:endParaRPr lang="ja-JP" altLang="en-US" sz="1600" dirty="0">
                  <a:solidFill>
                    <a:schemeClr val="tx1"/>
                  </a:solidFill>
                  <a:latin typeface="ヒラギノ丸ゴ ProN W4"/>
                  <a:ea typeface="ヒラギノ丸ゴ ProN W4"/>
                  <a:cs typeface="ヒラギノ丸ゴ ProN W4"/>
                </a:endParaRPr>
              </a:p>
            </p:txBody>
          </p:sp>
          <p:sp>
            <p:nvSpPr>
              <p:cNvPr id="16" name="テキスト ボックス 9">
                <a:extLst>
                  <a:ext uri="{FF2B5EF4-FFF2-40B4-BE49-F238E27FC236}">
                    <a16:creationId xmlns:a16="http://schemas.microsoft.com/office/drawing/2014/main" id="{4FF3E8D5-B1CF-C744-A13D-DB6EED0932E3}"/>
                  </a:ext>
                </a:extLst>
              </p:cNvPr>
              <p:cNvSpPr txBox="1"/>
              <p:nvPr/>
            </p:nvSpPr>
            <p:spPr>
              <a:xfrm>
                <a:off x="2377437" y="3822129"/>
                <a:ext cx="1645110" cy="594842"/>
              </a:xfrm>
              <a:prstGeom prst="rect">
                <a:avLst/>
              </a:prstGeom>
              <a:solidFill>
                <a:srgbClr val="CCFFCC">
                  <a:alpha val="39000"/>
                </a:srgbClr>
              </a:solidFill>
            </p:spPr>
            <p:txBody>
              <a:bodyPr wrap="none" rtlCol="0">
                <a:spAutoFit/>
              </a:bodyPr>
              <a:lstStyle/>
              <a:p>
                <a:r>
                  <a:rPr kumimoji="1" lang="en-US" altLang="ja-JP" dirty="0">
                    <a:latin typeface="ヒラギノ丸ゴ Pro W4"/>
                    <a:ea typeface="ヒラギノ丸ゴ Pro W4"/>
                    <a:cs typeface="ヒラギノ丸ゴ Pro W4"/>
                  </a:rPr>
                  <a:t>Hadron</a:t>
                </a:r>
                <a:endParaRPr kumimoji="1" lang="ja-JP" altLang="en-US" dirty="0">
                  <a:latin typeface="ヒラギノ丸ゴ Pro W4"/>
                  <a:ea typeface="ヒラギノ丸ゴ Pro W4"/>
                  <a:cs typeface="ヒラギノ丸ゴ Pro W4"/>
                </a:endParaRPr>
              </a:p>
            </p:txBody>
          </p:sp>
          <p:sp>
            <p:nvSpPr>
              <p:cNvPr id="17" name="テキスト ボックス 10">
                <a:extLst>
                  <a:ext uri="{FF2B5EF4-FFF2-40B4-BE49-F238E27FC236}">
                    <a16:creationId xmlns:a16="http://schemas.microsoft.com/office/drawing/2014/main" id="{5CD3D903-FC44-0F4B-8E1C-C909802E9105}"/>
                  </a:ext>
                </a:extLst>
              </p:cNvPr>
              <p:cNvSpPr txBox="1"/>
              <p:nvPr/>
            </p:nvSpPr>
            <p:spPr>
              <a:xfrm>
                <a:off x="5193403" y="3827099"/>
                <a:ext cx="861648" cy="449111"/>
              </a:xfrm>
              <a:prstGeom prst="rect">
                <a:avLst/>
              </a:prstGeom>
              <a:solidFill>
                <a:srgbClr val="FF6600">
                  <a:alpha val="36000"/>
                </a:srgbClr>
              </a:solidFill>
            </p:spPr>
            <p:txBody>
              <a:bodyPr wrap="none" rtlCol="0">
                <a:spAutoFit/>
              </a:bodyPr>
              <a:lstStyle/>
              <a:p>
                <a:r>
                  <a:rPr kumimoji="1" lang="en-US" altLang="ja-JP" sz="1600" dirty="0">
                    <a:latin typeface="ヒラギノ丸ゴ Pro W4"/>
                    <a:ea typeface="ヒラギノ丸ゴ Pro W4"/>
                    <a:cs typeface="ヒラギノ丸ゴ Pro W4"/>
                  </a:rPr>
                  <a:t>QGP</a:t>
                </a:r>
                <a:endParaRPr kumimoji="1" lang="ja-JP" altLang="en-US" sz="1600" dirty="0">
                  <a:latin typeface="ヒラギノ丸ゴ Pro W4"/>
                  <a:ea typeface="ヒラギノ丸ゴ Pro W4"/>
                  <a:cs typeface="ヒラギノ丸ゴ Pro W4"/>
                </a:endParaRPr>
              </a:p>
            </p:txBody>
          </p:sp>
          <p:sp>
            <p:nvSpPr>
              <p:cNvPr id="18" name="テキスト ボックス 11">
                <a:extLst>
                  <a:ext uri="{FF2B5EF4-FFF2-40B4-BE49-F238E27FC236}">
                    <a16:creationId xmlns:a16="http://schemas.microsoft.com/office/drawing/2014/main" id="{F2402306-89C7-264B-9D00-E3AACD4D491B}"/>
                  </a:ext>
                </a:extLst>
              </p:cNvPr>
              <p:cNvSpPr txBox="1"/>
              <p:nvPr/>
            </p:nvSpPr>
            <p:spPr>
              <a:xfrm>
                <a:off x="3344059" y="3225003"/>
                <a:ext cx="2677657" cy="489940"/>
              </a:xfrm>
              <a:prstGeom prst="rect">
                <a:avLst/>
              </a:prstGeom>
              <a:noFill/>
            </p:spPr>
            <p:txBody>
              <a:bodyPr wrap="none" rtlCol="0">
                <a:spAutoFit/>
              </a:bodyPr>
              <a:lstStyle/>
              <a:p>
                <a:r>
                  <a:rPr kumimoji="1" lang="en-US" altLang="ja-JP" dirty="0">
                    <a:solidFill>
                      <a:srgbClr val="FF0000"/>
                    </a:solidFill>
                    <a:latin typeface="ヒラギノ丸ゴ Pro W4"/>
                    <a:ea typeface="ヒラギノ丸ゴ Pro W4"/>
                    <a:cs typeface="ヒラギノ丸ゴ Pro W4"/>
                  </a:rPr>
                  <a:t>Phase transition</a:t>
                </a:r>
                <a:endParaRPr kumimoji="1" lang="ja-JP" altLang="en-US" dirty="0">
                  <a:solidFill>
                    <a:srgbClr val="FF0000"/>
                  </a:solidFill>
                  <a:latin typeface="ヒラギノ丸ゴ Pro W4"/>
                  <a:ea typeface="ヒラギノ丸ゴ Pro W4"/>
                  <a:cs typeface="ヒラギノ丸ゴ Pro W4"/>
                </a:endParaRPr>
              </a:p>
            </p:txBody>
          </p:sp>
        </p:grpSp>
        <p:sp>
          <p:nvSpPr>
            <p:cNvPr id="3" name="テキスト ボックス 2">
              <a:extLst>
                <a:ext uri="{FF2B5EF4-FFF2-40B4-BE49-F238E27FC236}">
                  <a16:creationId xmlns:a16="http://schemas.microsoft.com/office/drawing/2014/main" id="{E068054E-2471-E643-A2D1-152F8510C82B}"/>
                </a:ext>
              </a:extLst>
            </p:cNvPr>
            <p:cNvSpPr txBox="1"/>
            <p:nvPr/>
          </p:nvSpPr>
          <p:spPr>
            <a:xfrm>
              <a:off x="2683191" y="4285204"/>
              <a:ext cx="899157" cy="338554"/>
            </a:xfrm>
            <a:prstGeom prst="rect">
              <a:avLst/>
            </a:prstGeom>
            <a:noFill/>
          </p:spPr>
          <p:txBody>
            <a:bodyPr wrap="square" rtlCol="0">
              <a:spAutoFit/>
            </a:bodyPr>
            <a:lstStyle/>
            <a:p>
              <a:r>
                <a:rPr kumimoji="1" lang="en-US" altLang="ja-US" sz="1600" dirty="0"/>
                <a:t>quarks</a:t>
              </a:r>
              <a:endParaRPr kumimoji="1" lang="ja-US" altLang="en-US" sz="1600" dirty="0"/>
            </a:p>
          </p:txBody>
        </p:sp>
        <p:sp>
          <p:nvSpPr>
            <p:cNvPr id="21" name="テキスト ボックス 20">
              <a:extLst>
                <a:ext uri="{FF2B5EF4-FFF2-40B4-BE49-F238E27FC236}">
                  <a16:creationId xmlns:a16="http://schemas.microsoft.com/office/drawing/2014/main" id="{4B93E1FE-9969-D944-831D-402FC0BDC19A}"/>
                </a:ext>
              </a:extLst>
            </p:cNvPr>
            <p:cNvSpPr txBox="1"/>
            <p:nvPr/>
          </p:nvSpPr>
          <p:spPr>
            <a:xfrm>
              <a:off x="2244900" y="3802529"/>
              <a:ext cx="887869" cy="338554"/>
            </a:xfrm>
            <a:prstGeom prst="rect">
              <a:avLst/>
            </a:prstGeom>
            <a:noFill/>
          </p:spPr>
          <p:txBody>
            <a:bodyPr wrap="square" rtlCol="0">
              <a:spAutoFit/>
            </a:bodyPr>
            <a:lstStyle/>
            <a:p>
              <a:r>
                <a:rPr kumimoji="1" lang="en-US" altLang="ja-US" sz="1600" dirty="0"/>
                <a:t>gluons</a:t>
              </a:r>
              <a:endParaRPr kumimoji="1" lang="ja-US" altLang="en-US" sz="1600" dirty="0"/>
            </a:p>
          </p:txBody>
        </p:sp>
      </p:grpSp>
    </p:spTree>
    <p:extLst>
      <p:ext uri="{BB962C8B-B14F-4D97-AF65-F5344CB8AC3E}">
        <p14:creationId xmlns:p14="http://schemas.microsoft.com/office/powerpoint/2010/main" val="1567166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EDBEE4-A460-F047-AFA6-EEF79546DB67}"/>
              </a:ext>
            </a:extLst>
          </p:cNvPr>
          <p:cNvSpPr>
            <a:spLocks noGrp="1"/>
          </p:cNvSpPr>
          <p:nvPr>
            <p:ph type="title"/>
          </p:nvPr>
        </p:nvSpPr>
        <p:spPr/>
        <p:txBody>
          <a:bodyPr/>
          <a:lstStyle/>
          <a:p>
            <a:r>
              <a:rPr lang="en-US" altLang="ja-US" dirty="0"/>
              <a:t>Flow in </a:t>
            </a:r>
            <a:r>
              <a:rPr lang="en-US" altLang="ja-US" dirty="0" err="1"/>
              <a:t>p+p</a:t>
            </a:r>
            <a:r>
              <a:rPr lang="en-US" altLang="ja-US" dirty="0"/>
              <a:t> collisions?</a:t>
            </a:r>
            <a:endParaRPr kumimoji="1" lang="ja-US" altLang="en-US" dirty="0"/>
          </a:p>
        </p:txBody>
      </p:sp>
      <p:sp>
        <p:nvSpPr>
          <p:cNvPr id="3" name="コンテンツ プレースホルダー 2">
            <a:extLst>
              <a:ext uri="{FF2B5EF4-FFF2-40B4-BE49-F238E27FC236}">
                <a16:creationId xmlns:a16="http://schemas.microsoft.com/office/drawing/2014/main" id="{1F8736EA-59AF-B746-BE8B-F190DB491D82}"/>
              </a:ext>
            </a:extLst>
          </p:cNvPr>
          <p:cNvSpPr>
            <a:spLocks noGrp="1"/>
          </p:cNvSpPr>
          <p:nvPr>
            <p:ph idx="1"/>
          </p:nvPr>
        </p:nvSpPr>
        <p:spPr>
          <a:xfrm>
            <a:off x="838200" y="1290920"/>
            <a:ext cx="10515600" cy="935520"/>
          </a:xfrm>
        </p:spPr>
        <p:txBody>
          <a:bodyPr>
            <a:normAutofit fontScale="85000" lnSpcReduction="20000"/>
          </a:bodyPr>
          <a:lstStyle/>
          <a:p>
            <a:r>
              <a:rPr lang="en-US" altLang="ja-US" dirty="0"/>
              <a:t>The flow was found in </a:t>
            </a:r>
            <a:r>
              <a:rPr lang="en-US" altLang="ja-JP" dirty="0" err="1"/>
              <a:t>p+p</a:t>
            </a:r>
            <a:r>
              <a:rPr lang="ja-JP" altLang="en-US"/>
              <a:t> </a:t>
            </a:r>
            <a:r>
              <a:rPr lang="en-US" altLang="ja-US" dirty="0"/>
              <a:t>collisions for the first time at LHC at </a:t>
            </a:r>
            <a:r>
              <a:rPr lang="en-US" altLang="ja-US" dirty="0">
                <a:sym typeface="Symbol"/>
              </a:rPr>
              <a:t></a:t>
            </a:r>
            <a:r>
              <a:rPr lang="en-US" altLang="ja-US" dirty="0"/>
              <a:t>s = 7 </a:t>
            </a:r>
            <a:r>
              <a:rPr lang="en-US" altLang="ja-US" dirty="0" err="1"/>
              <a:t>TeV</a:t>
            </a:r>
            <a:endParaRPr lang="en-US" altLang="ja-JP" dirty="0"/>
          </a:p>
          <a:p>
            <a:r>
              <a:rPr lang="en-US" altLang="ja-JP" dirty="0" err="1"/>
              <a:t>p+p</a:t>
            </a:r>
            <a:r>
              <a:rPr lang="en-US" altLang="ja-JP" dirty="0"/>
              <a:t> data and PYTHIA8 shows a different angular distribution of emitted particles in high multiplicity event (2</a:t>
            </a:r>
            <a:r>
              <a:rPr lang="en-US" altLang="ja-JP" baseline="30000" dirty="0"/>
              <a:t>nd</a:t>
            </a:r>
            <a:r>
              <a:rPr lang="en-US" altLang="ja-JP" dirty="0"/>
              <a:t> order component is prominent)</a:t>
            </a:r>
            <a:endParaRPr lang="en-US" altLang="ja-US" dirty="0"/>
          </a:p>
        </p:txBody>
      </p:sp>
      <p:sp>
        <p:nvSpPr>
          <p:cNvPr id="4" name="日付プレースホルダー 3">
            <a:extLst>
              <a:ext uri="{FF2B5EF4-FFF2-40B4-BE49-F238E27FC236}">
                <a16:creationId xmlns:a16="http://schemas.microsoft.com/office/drawing/2014/main" id="{B4BBA23F-47F9-B046-A331-B1AED7B359CF}"/>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6170503B-7D58-1241-8815-CE799C31F899}"/>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236F0D66-DA0F-634F-A8FD-205004DFCB91}"/>
              </a:ext>
            </a:extLst>
          </p:cNvPr>
          <p:cNvSpPr>
            <a:spLocks noGrp="1"/>
          </p:cNvSpPr>
          <p:nvPr>
            <p:ph type="sldNum" sz="quarter" idx="12"/>
          </p:nvPr>
        </p:nvSpPr>
        <p:spPr/>
        <p:txBody>
          <a:bodyPr/>
          <a:lstStyle/>
          <a:p>
            <a:fld id="{F9291847-EA59-7F4D-8477-4EA9F25CEBB2}" type="slidenum">
              <a:rPr kumimoji="1" lang="ja-US" altLang="en-US" smtClean="0"/>
              <a:pPr/>
              <a:t>50</a:t>
            </a:fld>
            <a:endParaRPr kumimoji="1" lang="ja-US" altLang="en-US"/>
          </a:p>
        </p:txBody>
      </p:sp>
      <p:pic>
        <p:nvPicPr>
          <p:cNvPr id="7" name="Picture 2">
            <a:extLst>
              <a:ext uri="{FF2B5EF4-FFF2-40B4-BE49-F238E27FC236}">
                <a16:creationId xmlns:a16="http://schemas.microsoft.com/office/drawing/2014/main" id="{992F7E13-AFC6-F84D-BACA-52D05D22F8C6}"/>
              </a:ext>
            </a:extLst>
          </p:cNvPr>
          <p:cNvPicPr>
            <a:picLocks noChangeAspect="1" noChangeArrowheads="1"/>
          </p:cNvPicPr>
          <p:nvPr/>
        </p:nvPicPr>
        <p:blipFill>
          <a:blip r:embed="rId3" cstate="print"/>
          <a:srcRect b="52458"/>
          <a:stretch>
            <a:fillRect/>
          </a:stretch>
        </p:blipFill>
        <p:spPr bwMode="auto">
          <a:xfrm>
            <a:off x="2608372" y="2387807"/>
            <a:ext cx="2414588" cy="2101166"/>
          </a:xfrm>
          <a:prstGeom prst="rect">
            <a:avLst/>
          </a:prstGeom>
          <a:noFill/>
          <a:ln w="9525">
            <a:noFill/>
            <a:miter lim="800000"/>
            <a:headEnd/>
            <a:tailEnd/>
          </a:ln>
        </p:spPr>
      </p:pic>
      <p:pic>
        <p:nvPicPr>
          <p:cNvPr id="8" name="Picture 2">
            <a:extLst>
              <a:ext uri="{FF2B5EF4-FFF2-40B4-BE49-F238E27FC236}">
                <a16:creationId xmlns:a16="http://schemas.microsoft.com/office/drawing/2014/main" id="{F73C0948-2801-2545-A389-5DBD733AFEA3}"/>
              </a:ext>
            </a:extLst>
          </p:cNvPr>
          <p:cNvPicPr>
            <a:picLocks noChangeAspect="1" noChangeArrowheads="1"/>
          </p:cNvPicPr>
          <p:nvPr/>
        </p:nvPicPr>
        <p:blipFill>
          <a:blip r:embed="rId3" cstate="print"/>
          <a:srcRect t="51617"/>
          <a:stretch>
            <a:fillRect/>
          </a:stretch>
        </p:blipFill>
        <p:spPr bwMode="auto">
          <a:xfrm>
            <a:off x="2604210" y="4526596"/>
            <a:ext cx="2414588" cy="2138335"/>
          </a:xfrm>
          <a:prstGeom prst="rect">
            <a:avLst/>
          </a:prstGeom>
          <a:noFill/>
          <a:ln w="9525">
            <a:noFill/>
            <a:miter lim="800000"/>
            <a:headEnd/>
            <a:tailEnd/>
          </a:ln>
        </p:spPr>
      </p:pic>
      <p:sp>
        <p:nvSpPr>
          <p:cNvPr id="9" name="TextBox 12">
            <a:extLst>
              <a:ext uri="{FF2B5EF4-FFF2-40B4-BE49-F238E27FC236}">
                <a16:creationId xmlns:a16="http://schemas.microsoft.com/office/drawing/2014/main" id="{BA015BA9-30EF-974A-AC67-1E655E360E8C}"/>
              </a:ext>
            </a:extLst>
          </p:cNvPr>
          <p:cNvSpPr txBox="1"/>
          <p:nvPr/>
        </p:nvSpPr>
        <p:spPr>
          <a:xfrm>
            <a:off x="967844" y="3116000"/>
            <a:ext cx="1213922" cy="338554"/>
          </a:xfrm>
          <a:prstGeom prst="rect">
            <a:avLst/>
          </a:prstGeom>
          <a:solidFill>
            <a:srgbClr val="FFFF00"/>
          </a:solidFill>
        </p:spPr>
        <p:txBody>
          <a:bodyPr wrap="square" rtlCol="0">
            <a:spAutoFit/>
          </a:bodyPr>
          <a:lstStyle/>
          <a:p>
            <a:r>
              <a:rPr lang="en-US" sz="1600" dirty="0" err="1"/>
              <a:t>p+p</a:t>
            </a:r>
            <a:r>
              <a:rPr lang="en-US" sz="1600" dirty="0"/>
              <a:t> </a:t>
            </a:r>
            <a:r>
              <a:rPr lang="en-US" sz="1600" dirty="0" err="1"/>
              <a:t>MinBias</a:t>
            </a:r>
            <a:endParaRPr lang="en-US" sz="1600" dirty="0"/>
          </a:p>
        </p:txBody>
      </p:sp>
      <p:sp>
        <p:nvSpPr>
          <p:cNvPr id="10" name="TextBox 13">
            <a:extLst>
              <a:ext uri="{FF2B5EF4-FFF2-40B4-BE49-F238E27FC236}">
                <a16:creationId xmlns:a16="http://schemas.microsoft.com/office/drawing/2014/main" id="{CBDF4C77-873B-E84B-9CF7-536721E99EA3}"/>
              </a:ext>
            </a:extLst>
          </p:cNvPr>
          <p:cNvSpPr txBox="1"/>
          <p:nvPr/>
        </p:nvSpPr>
        <p:spPr>
          <a:xfrm>
            <a:off x="636190" y="5249411"/>
            <a:ext cx="1827974" cy="830997"/>
          </a:xfrm>
          <a:prstGeom prst="rect">
            <a:avLst/>
          </a:prstGeom>
          <a:solidFill>
            <a:srgbClr val="FFFF00"/>
          </a:solidFill>
        </p:spPr>
        <p:txBody>
          <a:bodyPr wrap="square" rtlCol="0">
            <a:spAutoFit/>
          </a:bodyPr>
          <a:lstStyle/>
          <a:p>
            <a:r>
              <a:rPr lang="en-US" sz="1600" dirty="0" err="1"/>
              <a:t>p+p</a:t>
            </a:r>
            <a:r>
              <a:rPr lang="en-US" sz="1600" dirty="0"/>
              <a:t> high </a:t>
            </a:r>
            <a:r>
              <a:rPr lang="en-US" sz="1600" dirty="0" err="1"/>
              <a:t>mult</a:t>
            </a:r>
            <a:r>
              <a:rPr lang="en-US" sz="1600" dirty="0"/>
              <a:t>. events</a:t>
            </a:r>
          </a:p>
          <a:p>
            <a:r>
              <a:rPr lang="en-US" sz="1600" dirty="0"/>
              <a:t>(</a:t>
            </a:r>
            <a:r>
              <a:rPr lang="en-US" sz="1600" dirty="0" err="1"/>
              <a:t>Ntrk</a:t>
            </a:r>
            <a:r>
              <a:rPr lang="en-US" sz="1600" dirty="0"/>
              <a:t>&gt;110)</a:t>
            </a:r>
          </a:p>
        </p:txBody>
      </p:sp>
      <p:pic>
        <p:nvPicPr>
          <p:cNvPr id="11" name="Picture 3">
            <a:extLst>
              <a:ext uri="{FF2B5EF4-FFF2-40B4-BE49-F238E27FC236}">
                <a16:creationId xmlns:a16="http://schemas.microsoft.com/office/drawing/2014/main" id="{C6504C69-7F9E-B647-AA63-C05C6DBE842C}"/>
              </a:ext>
            </a:extLst>
          </p:cNvPr>
          <p:cNvPicPr>
            <a:picLocks noChangeAspect="1" noChangeArrowheads="1"/>
          </p:cNvPicPr>
          <p:nvPr/>
        </p:nvPicPr>
        <p:blipFill rotWithShape="1">
          <a:blip r:embed="rId4" cstate="print"/>
          <a:srcRect l="76817" t="6609" r="6677" b="89872"/>
          <a:stretch/>
        </p:blipFill>
        <p:spPr bwMode="auto">
          <a:xfrm>
            <a:off x="880730" y="4314325"/>
            <a:ext cx="1388150" cy="349297"/>
          </a:xfrm>
          <a:prstGeom prst="rect">
            <a:avLst/>
          </a:prstGeom>
          <a:noFill/>
          <a:ln w="9525">
            <a:noFill/>
            <a:miter lim="800000"/>
            <a:headEnd/>
            <a:tailEnd/>
          </a:ln>
        </p:spPr>
      </p:pic>
      <p:pic>
        <p:nvPicPr>
          <p:cNvPr id="12" name="Picture 3">
            <a:extLst>
              <a:ext uri="{FF2B5EF4-FFF2-40B4-BE49-F238E27FC236}">
                <a16:creationId xmlns:a16="http://schemas.microsoft.com/office/drawing/2014/main" id="{9AFC6B31-4079-D244-BA1A-3AD37B72CF4B}"/>
              </a:ext>
            </a:extLst>
          </p:cNvPr>
          <p:cNvPicPr>
            <a:picLocks noChangeAspect="1" noChangeArrowheads="1"/>
          </p:cNvPicPr>
          <p:nvPr/>
        </p:nvPicPr>
        <p:blipFill rotWithShape="1">
          <a:blip r:embed="rId4" cstate="print"/>
          <a:srcRect l="14549" t="5984" r="70902" b="86666"/>
          <a:stretch/>
        </p:blipFill>
        <p:spPr bwMode="auto">
          <a:xfrm>
            <a:off x="5944482" y="4231485"/>
            <a:ext cx="989828" cy="590221"/>
          </a:xfrm>
          <a:prstGeom prst="rect">
            <a:avLst/>
          </a:prstGeom>
          <a:noFill/>
          <a:ln w="9525">
            <a:noFill/>
            <a:miter lim="800000"/>
            <a:headEnd/>
            <a:tailEnd/>
          </a:ln>
        </p:spPr>
      </p:pic>
      <p:grpSp>
        <p:nvGrpSpPr>
          <p:cNvPr id="13" name="Group 24">
            <a:extLst>
              <a:ext uri="{FF2B5EF4-FFF2-40B4-BE49-F238E27FC236}">
                <a16:creationId xmlns:a16="http://schemas.microsoft.com/office/drawing/2014/main" id="{BD0A4274-F844-2F47-BBA1-5AA5DAABC9F2}"/>
              </a:ext>
            </a:extLst>
          </p:cNvPr>
          <p:cNvGrpSpPr/>
          <p:nvPr/>
        </p:nvGrpSpPr>
        <p:grpSpPr>
          <a:xfrm>
            <a:off x="7392196" y="4628671"/>
            <a:ext cx="1877874" cy="2036260"/>
            <a:chOff x="5622181" y="4638860"/>
            <a:chExt cx="1877874" cy="2036260"/>
          </a:xfrm>
        </p:grpSpPr>
        <p:pic>
          <p:nvPicPr>
            <p:cNvPr id="14" name="Picture 3">
              <a:extLst>
                <a:ext uri="{FF2B5EF4-FFF2-40B4-BE49-F238E27FC236}">
                  <a16:creationId xmlns:a16="http://schemas.microsoft.com/office/drawing/2014/main" id="{97476B53-CB8D-4E42-B981-0B509917F4E8}"/>
                </a:ext>
              </a:extLst>
            </p:cNvPr>
            <p:cNvPicPr>
              <a:picLocks noChangeAspect="1" noChangeArrowheads="1"/>
            </p:cNvPicPr>
            <p:nvPr/>
          </p:nvPicPr>
          <p:blipFill rotWithShape="1">
            <a:blip r:embed="rId4" cstate="print"/>
            <a:srcRect l="28296" t="71110" r="46133"/>
            <a:stretch/>
          </p:blipFill>
          <p:spPr bwMode="auto">
            <a:xfrm>
              <a:off x="5973059" y="4638860"/>
              <a:ext cx="1526996" cy="2036260"/>
            </a:xfrm>
            <a:prstGeom prst="rect">
              <a:avLst/>
            </a:prstGeom>
            <a:noFill/>
            <a:ln w="9525">
              <a:noFill/>
              <a:miter lim="800000"/>
              <a:headEnd/>
              <a:tailEnd/>
            </a:ln>
          </p:spPr>
        </p:pic>
        <p:pic>
          <p:nvPicPr>
            <p:cNvPr id="15" name="Picture 3">
              <a:extLst>
                <a:ext uri="{FF2B5EF4-FFF2-40B4-BE49-F238E27FC236}">
                  <a16:creationId xmlns:a16="http://schemas.microsoft.com/office/drawing/2014/main" id="{939DD74C-867D-4440-935B-D9028AC009FE}"/>
                </a:ext>
              </a:extLst>
            </p:cNvPr>
            <p:cNvPicPr>
              <a:picLocks noChangeAspect="1" noChangeArrowheads="1"/>
            </p:cNvPicPr>
            <p:nvPr/>
          </p:nvPicPr>
          <p:blipFill rotWithShape="1">
            <a:blip r:embed="rId4" cstate="print"/>
            <a:srcRect t="71110" r="92721"/>
            <a:stretch/>
          </p:blipFill>
          <p:spPr bwMode="auto">
            <a:xfrm>
              <a:off x="5622181" y="4638860"/>
              <a:ext cx="434715" cy="2036260"/>
            </a:xfrm>
            <a:prstGeom prst="rect">
              <a:avLst/>
            </a:prstGeom>
            <a:noFill/>
            <a:ln w="9525">
              <a:noFill/>
              <a:miter lim="800000"/>
              <a:headEnd/>
              <a:tailEnd/>
            </a:ln>
          </p:spPr>
        </p:pic>
      </p:grpSp>
      <p:grpSp>
        <p:nvGrpSpPr>
          <p:cNvPr id="16" name="Group 7">
            <a:extLst>
              <a:ext uri="{FF2B5EF4-FFF2-40B4-BE49-F238E27FC236}">
                <a16:creationId xmlns:a16="http://schemas.microsoft.com/office/drawing/2014/main" id="{97500F3E-A358-6B44-A2CA-F0210EE2C78C}"/>
              </a:ext>
            </a:extLst>
          </p:cNvPr>
          <p:cNvGrpSpPr/>
          <p:nvPr/>
        </p:nvGrpSpPr>
        <p:grpSpPr>
          <a:xfrm>
            <a:off x="7392196" y="2308343"/>
            <a:ext cx="1876554" cy="2218253"/>
            <a:chOff x="3476622" y="2514600"/>
            <a:chExt cx="1876554" cy="2218253"/>
          </a:xfrm>
        </p:grpSpPr>
        <p:grpSp>
          <p:nvGrpSpPr>
            <p:cNvPr id="17" name="Group 6">
              <a:extLst>
                <a:ext uri="{FF2B5EF4-FFF2-40B4-BE49-F238E27FC236}">
                  <a16:creationId xmlns:a16="http://schemas.microsoft.com/office/drawing/2014/main" id="{E4C28129-2F06-A34A-83CC-2166F80C9C3B}"/>
                </a:ext>
              </a:extLst>
            </p:cNvPr>
            <p:cNvGrpSpPr/>
            <p:nvPr/>
          </p:nvGrpSpPr>
          <p:grpSpPr>
            <a:xfrm>
              <a:off x="3476622" y="2514600"/>
              <a:ext cx="1835356" cy="1836204"/>
              <a:chOff x="5513298" y="2433463"/>
              <a:chExt cx="1835356" cy="1836204"/>
            </a:xfrm>
          </p:grpSpPr>
          <p:pic>
            <p:nvPicPr>
              <p:cNvPr id="19" name="Picture 3">
                <a:extLst>
                  <a:ext uri="{FF2B5EF4-FFF2-40B4-BE49-F238E27FC236}">
                    <a16:creationId xmlns:a16="http://schemas.microsoft.com/office/drawing/2014/main" id="{405AAA23-9F0F-094C-B5C1-84725FA4D39A}"/>
                  </a:ext>
                </a:extLst>
              </p:cNvPr>
              <p:cNvPicPr>
                <a:picLocks noChangeAspect="1" noChangeArrowheads="1"/>
              </p:cNvPicPr>
              <p:nvPr/>
            </p:nvPicPr>
            <p:blipFill rotWithShape="1">
              <a:blip r:embed="rId4" cstate="print"/>
              <a:srcRect l="28538" r="46888" b="73948"/>
              <a:stretch/>
            </p:blipFill>
            <p:spPr bwMode="auto">
              <a:xfrm>
                <a:off x="5881195" y="2433464"/>
                <a:ext cx="1467459" cy="1836203"/>
              </a:xfrm>
              <a:prstGeom prst="rect">
                <a:avLst/>
              </a:prstGeom>
              <a:noFill/>
              <a:ln w="9525">
                <a:noFill/>
                <a:miter lim="800000"/>
                <a:headEnd/>
                <a:tailEnd/>
              </a:ln>
            </p:spPr>
          </p:pic>
          <p:pic>
            <p:nvPicPr>
              <p:cNvPr id="20" name="Picture 3">
                <a:extLst>
                  <a:ext uri="{FF2B5EF4-FFF2-40B4-BE49-F238E27FC236}">
                    <a16:creationId xmlns:a16="http://schemas.microsoft.com/office/drawing/2014/main" id="{47B671D1-8857-F446-9BC5-C9ED62A4811B}"/>
                  </a:ext>
                </a:extLst>
              </p:cNvPr>
              <p:cNvPicPr>
                <a:picLocks noChangeAspect="1" noChangeArrowheads="1"/>
              </p:cNvPicPr>
              <p:nvPr/>
            </p:nvPicPr>
            <p:blipFill rotWithShape="1">
              <a:blip r:embed="rId4" cstate="print"/>
              <a:srcRect r="92662" b="73948"/>
              <a:stretch/>
            </p:blipFill>
            <p:spPr bwMode="auto">
              <a:xfrm>
                <a:off x="5513298" y="2433463"/>
                <a:ext cx="438150" cy="1836203"/>
              </a:xfrm>
              <a:prstGeom prst="rect">
                <a:avLst/>
              </a:prstGeom>
              <a:noFill/>
              <a:ln w="9525">
                <a:noFill/>
                <a:miter lim="800000"/>
                <a:headEnd/>
                <a:tailEnd/>
              </a:ln>
            </p:spPr>
          </p:pic>
        </p:grpSp>
        <p:pic>
          <p:nvPicPr>
            <p:cNvPr id="18" name="Picture 3">
              <a:extLst>
                <a:ext uri="{FF2B5EF4-FFF2-40B4-BE49-F238E27FC236}">
                  <a16:creationId xmlns:a16="http://schemas.microsoft.com/office/drawing/2014/main" id="{45CE77E8-FC6D-8B45-815F-EBC7E79F1C97}"/>
                </a:ext>
              </a:extLst>
            </p:cNvPr>
            <p:cNvPicPr>
              <a:picLocks noChangeAspect="1" noChangeArrowheads="1"/>
            </p:cNvPicPr>
            <p:nvPr/>
          </p:nvPicPr>
          <p:blipFill rotWithShape="1">
            <a:blip r:embed="rId4" cstate="print"/>
            <a:srcRect l="28296" t="94586" r="46133"/>
            <a:stretch/>
          </p:blipFill>
          <p:spPr bwMode="auto">
            <a:xfrm>
              <a:off x="3826180" y="4351292"/>
              <a:ext cx="1526996" cy="381561"/>
            </a:xfrm>
            <a:prstGeom prst="rect">
              <a:avLst/>
            </a:prstGeom>
            <a:noFill/>
            <a:ln w="9525">
              <a:noFill/>
              <a:miter lim="800000"/>
              <a:headEnd/>
              <a:tailEnd/>
            </a:ln>
          </p:spPr>
        </p:pic>
      </p:grpSp>
      <p:cxnSp>
        <p:nvCxnSpPr>
          <p:cNvPr id="21" name="Straight Arrow Connector 10">
            <a:extLst>
              <a:ext uri="{FF2B5EF4-FFF2-40B4-BE49-F238E27FC236}">
                <a16:creationId xmlns:a16="http://schemas.microsoft.com/office/drawing/2014/main" id="{8489E9E0-E16A-C749-BA0A-1B28CA600A8E}"/>
              </a:ext>
            </a:extLst>
          </p:cNvPr>
          <p:cNvCxnSpPr>
            <a:cxnSpLocks/>
          </p:cNvCxnSpPr>
          <p:nvPr/>
        </p:nvCxnSpPr>
        <p:spPr>
          <a:xfrm>
            <a:off x="6321156" y="2226440"/>
            <a:ext cx="1770842" cy="3577460"/>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2" name="TextBox 8">
            <a:extLst>
              <a:ext uri="{FF2B5EF4-FFF2-40B4-BE49-F238E27FC236}">
                <a16:creationId xmlns:a16="http://schemas.microsoft.com/office/drawing/2014/main" id="{4D505639-6EFF-7442-8707-A1421BFB3366}"/>
              </a:ext>
            </a:extLst>
          </p:cNvPr>
          <p:cNvSpPr txBox="1"/>
          <p:nvPr/>
        </p:nvSpPr>
        <p:spPr>
          <a:xfrm>
            <a:off x="9671961" y="5095522"/>
            <a:ext cx="1883849" cy="307777"/>
          </a:xfrm>
          <a:prstGeom prst="rect">
            <a:avLst/>
          </a:prstGeom>
          <a:solidFill>
            <a:srgbClr val="FFFF00"/>
          </a:solidFill>
        </p:spPr>
        <p:txBody>
          <a:bodyPr wrap="none" rtlCol="0">
            <a:spAutoFit/>
          </a:bodyPr>
          <a:lstStyle/>
          <a:p>
            <a:r>
              <a:rPr lang="en-US" sz="1400" dirty="0"/>
              <a:t>CMS, JHEP09(2010)091</a:t>
            </a:r>
          </a:p>
        </p:txBody>
      </p:sp>
    </p:spTree>
    <p:extLst>
      <p:ext uri="{BB962C8B-B14F-4D97-AF65-F5344CB8AC3E}">
        <p14:creationId xmlns:p14="http://schemas.microsoft.com/office/powerpoint/2010/main" val="2219029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9F7BCA-9718-434F-A6F1-D67B2B11BAE0}"/>
              </a:ext>
            </a:extLst>
          </p:cNvPr>
          <p:cNvSpPr>
            <a:spLocks noGrp="1"/>
          </p:cNvSpPr>
          <p:nvPr>
            <p:ph type="title"/>
          </p:nvPr>
        </p:nvSpPr>
        <p:spPr/>
        <p:txBody>
          <a:bodyPr/>
          <a:lstStyle/>
          <a:p>
            <a:r>
              <a:rPr kumimoji="1" lang="en-US" altLang="ja-US" dirty="0"/>
              <a:t>Flow in </a:t>
            </a:r>
            <a:r>
              <a:rPr kumimoji="1" lang="en-US" altLang="ja-US" dirty="0" err="1"/>
              <a:t>p+Pb</a:t>
            </a:r>
            <a:r>
              <a:rPr kumimoji="1" lang="en-US" altLang="ja-US" dirty="0"/>
              <a:t>?</a:t>
            </a:r>
            <a:endParaRPr kumimoji="1" lang="ja-US" altLang="en-US" dirty="0"/>
          </a:p>
        </p:txBody>
      </p:sp>
      <p:sp>
        <p:nvSpPr>
          <p:cNvPr id="3" name="コンテンツ プレースホルダー 2">
            <a:extLst>
              <a:ext uri="{FF2B5EF4-FFF2-40B4-BE49-F238E27FC236}">
                <a16:creationId xmlns:a16="http://schemas.microsoft.com/office/drawing/2014/main" id="{33B87E4D-9CF2-8545-A18B-999908A88EF0}"/>
              </a:ext>
            </a:extLst>
          </p:cNvPr>
          <p:cNvSpPr>
            <a:spLocks noGrp="1"/>
          </p:cNvSpPr>
          <p:nvPr>
            <p:ph idx="1"/>
          </p:nvPr>
        </p:nvSpPr>
        <p:spPr>
          <a:xfrm>
            <a:off x="838199" y="1290919"/>
            <a:ext cx="7772401" cy="894107"/>
          </a:xfrm>
        </p:spPr>
        <p:txBody>
          <a:bodyPr>
            <a:normAutofit fontScale="85000" lnSpcReduction="20000"/>
          </a:bodyPr>
          <a:lstStyle/>
          <a:p>
            <a:r>
              <a:rPr kumimoji="1" lang="en-US" altLang="ja-US" dirty="0"/>
              <a:t>Yes! Similar distribution was observed at </a:t>
            </a:r>
            <a:r>
              <a:rPr lang="en-US" altLang="ja-US" dirty="0"/>
              <a:t>p+Pb@5.02TeV</a:t>
            </a:r>
            <a:endParaRPr lang="en-US" altLang="ja-JP" dirty="0"/>
          </a:p>
          <a:p>
            <a:r>
              <a:rPr lang="en-US" altLang="ja-US" dirty="0"/>
              <a:t>HIJING is an event generator of HI collisions. It doesn’t assume QGP production in this small system</a:t>
            </a:r>
          </a:p>
        </p:txBody>
      </p:sp>
      <p:sp>
        <p:nvSpPr>
          <p:cNvPr id="4" name="日付プレースホルダー 3">
            <a:extLst>
              <a:ext uri="{FF2B5EF4-FFF2-40B4-BE49-F238E27FC236}">
                <a16:creationId xmlns:a16="http://schemas.microsoft.com/office/drawing/2014/main" id="{8B37C3F9-973C-1B45-9577-58FE790E821F}"/>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891F01A1-4142-6642-83FF-D2516BF89C5D}"/>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2E168B40-ADBB-D740-B864-E847DCC463B8}"/>
              </a:ext>
            </a:extLst>
          </p:cNvPr>
          <p:cNvSpPr>
            <a:spLocks noGrp="1"/>
          </p:cNvSpPr>
          <p:nvPr>
            <p:ph type="sldNum" sz="quarter" idx="12"/>
          </p:nvPr>
        </p:nvSpPr>
        <p:spPr/>
        <p:txBody>
          <a:bodyPr/>
          <a:lstStyle/>
          <a:p>
            <a:fld id="{F9291847-EA59-7F4D-8477-4EA9F25CEBB2}" type="slidenum">
              <a:rPr kumimoji="1" lang="ja-US" altLang="en-US" smtClean="0"/>
              <a:pPr/>
              <a:t>51</a:t>
            </a:fld>
            <a:endParaRPr kumimoji="1" lang="ja-US" altLang="en-US"/>
          </a:p>
        </p:txBody>
      </p:sp>
      <p:pic>
        <p:nvPicPr>
          <p:cNvPr id="7" name="Picture 1">
            <a:extLst>
              <a:ext uri="{FF2B5EF4-FFF2-40B4-BE49-F238E27FC236}">
                <a16:creationId xmlns:a16="http://schemas.microsoft.com/office/drawing/2014/main" id="{612146D5-9DB2-714F-86D8-80A0C507C03D}"/>
              </a:ext>
            </a:extLst>
          </p:cNvPr>
          <p:cNvPicPr>
            <a:picLocks noChangeAspect="1" noChangeArrowheads="1"/>
          </p:cNvPicPr>
          <p:nvPr/>
        </p:nvPicPr>
        <p:blipFill>
          <a:blip r:embed="rId2" cstate="print"/>
          <a:srcRect t="47994"/>
          <a:stretch>
            <a:fillRect/>
          </a:stretch>
        </p:blipFill>
        <p:spPr bwMode="auto">
          <a:xfrm>
            <a:off x="612512" y="3183870"/>
            <a:ext cx="3681375" cy="3173718"/>
          </a:xfrm>
          <a:prstGeom prst="rect">
            <a:avLst/>
          </a:prstGeom>
          <a:noFill/>
          <a:ln w="9525">
            <a:noFill/>
            <a:miter lim="800000"/>
            <a:headEnd/>
            <a:tailEnd/>
          </a:ln>
        </p:spPr>
      </p:pic>
      <p:pic>
        <p:nvPicPr>
          <p:cNvPr id="8" name="Picture 2">
            <a:extLst>
              <a:ext uri="{FF2B5EF4-FFF2-40B4-BE49-F238E27FC236}">
                <a16:creationId xmlns:a16="http://schemas.microsoft.com/office/drawing/2014/main" id="{F18DDE93-D22C-CE4C-B58F-B0F97C697296}"/>
              </a:ext>
            </a:extLst>
          </p:cNvPr>
          <p:cNvPicPr>
            <a:picLocks noChangeAspect="1" noChangeArrowheads="1"/>
          </p:cNvPicPr>
          <p:nvPr/>
        </p:nvPicPr>
        <p:blipFill>
          <a:blip r:embed="rId3" cstate="print"/>
          <a:srcRect l="7299" t="1436" r="61788" b="65702"/>
          <a:stretch>
            <a:fillRect/>
          </a:stretch>
        </p:blipFill>
        <p:spPr bwMode="auto">
          <a:xfrm>
            <a:off x="8913912" y="407087"/>
            <a:ext cx="2439888" cy="1647800"/>
          </a:xfrm>
          <a:prstGeom prst="rect">
            <a:avLst/>
          </a:prstGeom>
          <a:noFill/>
          <a:ln w="9525">
            <a:noFill/>
            <a:miter lim="800000"/>
            <a:headEnd/>
            <a:tailEnd/>
          </a:ln>
        </p:spPr>
      </p:pic>
      <p:grpSp>
        <p:nvGrpSpPr>
          <p:cNvPr id="9" name="Group 12">
            <a:extLst>
              <a:ext uri="{FF2B5EF4-FFF2-40B4-BE49-F238E27FC236}">
                <a16:creationId xmlns:a16="http://schemas.microsoft.com/office/drawing/2014/main" id="{29CF3FC3-EC50-CD4A-B338-D9B857A96134}"/>
              </a:ext>
            </a:extLst>
          </p:cNvPr>
          <p:cNvGrpSpPr/>
          <p:nvPr/>
        </p:nvGrpSpPr>
        <p:grpSpPr>
          <a:xfrm>
            <a:off x="5006374" y="3110360"/>
            <a:ext cx="6787764" cy="3342144"/>
            <a:chOff x="4572000" y="2924944"/>
            <a:chExt cx="4168080" cy="1684040"/>
          </a:xfrm>
        </p:grpSpPr>
        <p:pic>
          <p:nvPicPr>
            <p:cNvPr id="10" name="Picture 2">
              <a:extLst>
                <a:ext uri="{FF2B5EF4-FFF2-40B4-BE49-F238E27FC236}">
                  <a16:creationId xmlns:a16="http://schemas.microsoft.com/office/drawing/2014/main" id="{26BACCE3-9659-4149-84BB-F2BC2C6D52ED}"/>
                </a:ext>
              </a:extLst>
            </p:cNvPr>
            <p:cNvPicPr>
              <a:picLocks noChangeAspect="1" noChangeArrowheads="1"/>
            </p:cNvPicPr>
            <p:nvPr/>
          </p:nvPicPr>
          <p:blipFill>
            <a:blip r:embed="rId4" cstate="print"/>
            <a:srcRect r="24311" b="97154"/>
            <a:stretch>
              <a:fillRect/>
            </a:stretch>
          </p:blipFill>
          <p:spPr bwMode="auto">
            <a:xfrm>
              <a:off x="4635624" y="2924944"/>
              <a:ext cx="4032448" cy="144016"/>
            </a:xfrm>
            <a:prstGeom prst="rect">
              <a:avLst/>
            </a:prstGeom>
            <a:noFill/>
            <a:ln w="9525">
              <a:noFill/>
              <a:miter lim="800000"/>
              <a:headEnd/>
              <a:tailEnd/>
            </a:ln>
          </p:spPr>
        </p:pic>
        <p:pic>
          <p:nvPicPr>
            <p:cNvPr id="11" name="Picture 2">
              <a:extLst>
                <a:ext uri="{FF2B5EF4-FFF2-40B4-BE49-F238E27FC236}">
                  <a16:creationId xmlns:a16="http://schemas.microsoft.com/office/drawing/2014/main" id="{91AFCF47-845A-1849-8CD3-8C8D22E95D7F}"/>
                </a:ext>
              </a:extLst>
            </p:cNvPr>
            <p:cNvPicPr>
              <a:picLocks noChangeAspect="1" noChangeArrowheads="1"/>
            </p:cNvPicPr>
            <p:nvPr/>
          </p:nvPicPr>
          <p:blipFill>
            <a:blip r:embed="rId4" cstate="print"/>
            <a:srcRect t="69565" r="21765"/>
            <a:stretch>
              <a:fillRect/>
            </a:stretch>
          </p:blipFill>
          <p:spPr bwMode="auto">
            <a:xfrm>
              <a:off x="4572000" y="3068960"/>
              <a:ext cx="4168080" cy="1540024"/>
            </a:xfrm>
            <a:prstGeom prst="rect">
              <a:avLst/>
            </a:prstGeom>
            <a:noFill/>
            <a:ln w="9525">
              <a:noFill/>
              <a:miter lim="800000"/>
              <a:headEnd/>
              <a:tailEnd/>
            </a:ln>
          </p:spPr>
        </p:pic>
      </p:grpSp>
      <p:pic>
        <p:nvPicPr>
          <p:cNvPr id="12" name="Picture 3">
            <a:extLst>
              <a:ext uri="{FF2B5EF4-FFF2-40B4-BE49-F238E27FC236}">
                <a16:creationId xmlns:a16="http://schemas.microsoft.com/office/drawing/2014/main" id="{3DB31674-DAF9-464F-90C5-2D7FEE5B2E80}"/>
              </a:ext>
            </a:extLst>
          </p:cNvPr>
          <p:cNvPicPr>
            <a:picLocks noChangeAspect="1" noChangeArrowheads="1"/>
          </p:cNvPicPr>
          <p:nvPr/>
        </p:nvPicPr>
        <p:blipFill>
          <a:blip r:embed="rId5" cstate="print"/>
          <a:srcRect/>
          <a:stretch>
            <a:fillRect/>
          </a:stretch>
        </p:blipFill>
        <p:spPr bwMode="auto">
          <a:xfrm>
            <a:off x="9364960" y="2483464"/>
            <a:ext cx="2064296" cy="569320"/>
          </a:xfrm>
          <a:prstGeom prst="rect">
            <a:avLst/>
          </a:prstGeom>
          <a:noFill/>
          <a:ln w="9525">
            <a:noFill/>
            <a:miter lim="800000"/>
            <a:headEnd/>
            <a:tailEnd/>
          </a:ln>
        </p:spPr>
      </p:pic>
      <p:pic>
        <p:nvPicPr>
          <p:cNvPr id="13" name="Picture 4">
            <a:extLst>
              <a:ext uri="{FF2B5EF4-FFF2-40B4-BE49-F238E27FC236}">
                <a16:creationId xmlns:a16="http://schemas.microsoft.com/office/drawing/2014/main" id="{C63C7D34-E6E7-0645-ACEC-9CEDEA7B9942}"/>
              </a:ext>
            </a:extLst>
          </p:cNvPr>
          <p:cNvPicPr>
            <a:picLocks noChangeAspect="1" noChangeArrowheads="1"/>
          </p:cNvPicPr>
          <p:nvPr/>
        </p:nvPicPr>
        <p:blipFill>
          <a:blip r:embed="rId6" cstate="print"/>
          <a:srcRect/>
          <a:stretch>
            <a:fillRect/>
          </a:stretch>
        </p:blipFill>
        <p:spPr bwMode="auto">
          <a:xfrm>
            <a:off x="6096000" y="2546414"/>
            <a:ext cx="2160240" cy="506370"/>
          </a:xfrm>
          <a:prstGeom prst="rect">
            <a:avLst/>
          </a:prstGeom>
          <a:noFill/>
          <a:ln w="9525">
            <a:noFill/>
            <a:miter lim="800000"/>
            <a:headEnd/>
            <a:tailEnd/>
          </a:ln>
        </p:spPr>
      </p:pic>
      <p:sp>
        <p:nvSpPr>
          <p:cNvPr id="14" name="TextBox 17">
            <a:extLst>
              <a:ext uri="{FF2B5EF4-FFF2-40B4-BE49-F238E27FC236}">
                <a16:creationId xmlns:a16="http://schemas.microsoft.com/office/drawing/2014/main" id="{1F691997-6E64-D648-959F-9F1480BAED46}"/>
              </a:ext>
            </a:extLst>
          </p:cNvPr>
          <p:cNvSpPr txBox="1"/>
          <p:nvPr/>
        </p:nvSpPr>
        <p:spPr>
          <a:xfrm>
            <a:off x="1592008" y="2651934"/>
            <a:ext cx="2160240" cy="338554"/>
          </a:xfrm>
          <a:prstGeom prst="rect">
            <a:avLst/>
          </a:prstGeom>
          <a:solidFill>
            <a:srgbClr val="FFFF00"/>
          </a:solidFill>
        </p:spPr>
        <p:txBody>
          <a:bodyPr wrap="square" rtlCol="0">
            <a:spAutoFit/>
          </a:bodyPr>
          <a:lstStyle/>
          <a:p>
            <a:r>
              <a:rPr lang="en-US" sz="1600" dirty="0"/>
              <a:t>CMS, PLB718(2013)795</a:t>
            </a:r>
          </a:p>
        </p:txBody>
      </p:sp>
    </p:spTree>
    <p:extLst>
      <p:ext uri="{BB962C8B-B14F-4D97-AF65-F5344CB8AC3E}">
        <p14:creationId xmlns:p14="http://schemas.microsoft.com/office/powerpoint/2010/main" val="2950618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C44AE4-D908-C840-93A5-250FAEC96F82}"/>
              </a:ext>
            </a:extLst>
          </p:cNvPr>
          <p:cNvSpPr>
            <a:spLocks noGrp="1"/>
          </p:cNvSpPr>
          <p:nvPr>
            <p:ph type="title"/>
          </p:nvPr>
        </p:nvSpPr>
        <p:spPr/>
        <p:txBody>
          <a:bodyPr/>
          <a:lstStyle/>
          <a:p>
            <a:r>
              <a:rPr kumimoji="1" lang="en-US" altLang="ja-US" dirty="0"/>
              <a:t>Subtracting jet-like correlation results in:</a:t>
            </a:r>
            <a:endParaRPr kumimoji="1" lang="ja-US" altLang="en-US" dirty="0"/>
          </a:p>
        </p:txBody>
      </p:sp>
      <p:sp>
        <p:nvSpPr>
          <p:cNvPr id="3" name="コンテンツ プレースホルダー 2">
            <a:extLst>
              <a:ext uri="{FF2B5EF4-FFF2-40B4-BE49-F238E27FC236}">
                <a16:creationId xmlns:a16="http://schemas.microsoft.com/office/drawing/2014/main" id="{59B87664-54BA-EB4A-A025-D5E4FD4A52C2}"/>
              </a:ext>
            </a:extLst>
          </p:cNvPr>
          <p:cNvSpPr>
            <a:spLocks noGrp="1"/>
          </p:cNvSpPr>
          <p:nvPr>
            <p:ph idx="1"/>
          </p:nvPr>
        </p:nvSpPr>
        <p:spPr>
          <a:xfrm>
            <a:off x="838200" y="1290919"/>
            <a:ext cx="10515600" cy="707886"/>
          </a:xfrm>
        </p:spPr>
        <p:txBody>
          <a:bodyPr>
            <a:normAutofit fontScale="85000" lnSpcReduction="20000"/>
          </a:bodyPr>
          <a:lstStyle/>
          <a:p>
            <a:r>
              <a:rPr lang="en-US" altLang="ja-JP" dirty="0"/>
              <a:t>2</a:t>
            </a:r>
            <a:r>
              <a:rPr lang="en-US" altLang="ja-JP" baseline="30000" dirty="0"/>
              <a:t>nd</a:t>
            </a:r>
            <a:r>
              <a:rPr lang="en-US" altLang="ja-JP" dirty="0"/>
              <a:t>-order Fourier component is clearly visible</a:t>
            </a:r>
          </a:p>
          <a:p>
            <a:r>
              <a:rPr lang="en-US" altLang="ja-JP" dirty="0"/>
              <a:t>Jet contribution is estimated from the one in low-multiplicity events</a:t>
            </a:r>
          </a:p>
        </p:txBody>
      </p:sp>
      <p:sp>
        <p:nvSpPr>
          <p:cNvPr id="4" name="日付プレースホルダー 3">
            <a:extLst>
              <a:ext uri="{FF2B5EF4-FFF2-40B4-BE49-F238E27FC236}">
                <a16:creationId xmlns:a16="http://schemas.microsoft.com/office/drawing/2014/main" id="{B1110C0D-9797-A943-8A52-F8983CA2FAB7}"/>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E2EBC2A8-AFDC-0249-9214-497264BB4E91}"/>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3B2D0960-B176-AB4C-BF8E-68532F94C946}"/>
              </a:ext>
            </a:extLst>
          </p:cNvPr>
          <p:cNvSpPr>
            <a:spLocks noGrp="1"/>
          </p:cNvSpPr>
          <p:nvPr>
            <p:ph type="sldNum" sz="quarter" idx="12"/>
          </p:nvPr>
        </p:nvSpPr>
        <p:spPr/>
        <p:txBody>
          <a:bodyPr/>
          <a:lstStyle/>
          <a:p>
            <a:fld id="{F9291847-EA59-7F4D-8477-4EA9F25CEBB2}" type="slidenum">
              <a:rPr kumimoji="1" lang="ja-US" altLang="en-US" smtClean="0"/>
              <a:pPr/>
              <a:t>52</a:t>
            </a:fld>
            <a:endParaRPr kumimoji="1" lang="ja-US" altLang="en-US"/>
          </a:p>
        </p:txBody>
      </p:sp>
      <p:pic>
        <p:nvPicPr>
          <p:cNvPr id="7" name="Picture 1">
            <a:extLst>
              <a:ext uri="{FF2B5EF4-FFF2-40B4-BE49-F238E27FC236}">
                <a16:creationId xmlns:a16="http://schemas.microsoft.com/office/drawing/2014/main" id="{5BE4454D-6127-9E43-9A44-4AD07CA44B7A}"/>
              </a:ext>
            </a:extLst>
          </p:cNvPr>
          <p:cNvPicPr>
            <a:picLocks noChangeAspect="1" noChangeArrowheads="1"/>
          </p:cNvPicPr>
          <p:nvPr/>
        </p:nvPicPr>
        <p:blipFill>
          <a:blip r:embed="rId2" cstate="print"/>
          <a:srcRect r="48755" b="56714"/>
          <a:stretch>
            <a:fillRect/>
          </a:stretch>
        </p:blipFill>
        <p:spPr bwMode="auto">
          <a:xfrm>
            <a:off x="1534098" y="2210171"/>
            <a:ext cx="2823953" cy="1790780"/>
          </a:xfrm>
          <a:prstGeom prst="rect">
            <a:avLst/>
          </a:prstGeom>
          <a:noFill/>
          <a:ln w="9525">
            <a:noFill/>
            <a:miter lim="800000"/>
            <a:headEnd/>
            <a:tailEnd/>
          </a:ln>
        </p:spPr>
      </p:pic>
      <p:pic>
        <p:nvPicPr>
          <p:cNvPr id="8" name="Picture 2">
            <a:extLst>
              <a:ext uri="{FF2B5EF4-FFF2-40B4-BE49-F238E27FC236}">
                <a16:creationId xmlns:a16="http://schemas.microsoft.com/office/drawing/2014/main" id="{2B5B1EC0-E0C2-C648-B03C-500E708B496D}"/>
              </a:ext>
            </a:extLst>
          </p:cNvPr>
          <p:cNvPicPr>
            <a:picLocks noChangeAspect="1" noChangeArrowheads="1"/>
          </p:cNvPicPr>
          <p:nvPr/>
        </p:nvPicPr>
        <p:blipFill>
          <a:blip r:embed="rId3" cstate="print"/>
          <a:srcRect/>
          <a:stretch>
            <a:fillRect/>
          </a:stretch>
        </p:blipFill>
        <p:spPr bwMode="auto">
          <a:xfrm>
            <a:off x="8086825" y="4870203"/>
            <a:ext cx="2025019" cy="864096"/>
          </a:xfrm>
          <a:prstGeom prst="rect">
            <a:avLst/>
          </a:prstGeom>
          <a:noFill/>
          <a:ln w="9525">
            <a:noFill/>
            <a:miter lim="800000"/>
            <a:headEnd/>
            <a:tailEnd/>
          </a:ln>
        </p:spPr>
      </p:pic>
      <p:pic>
        <p:nvPicPr>
          <p:cNvPr id="9" name="Picture 3">
            <a:extLst>
              <a:ext uri="{FF2B5EF4-FFF2-40B4-BE49-F238E27FC236}">
                <a16:creationId xmlns:a16="http://schemas.microsoft.com/office/drawing/2014/main" id="{0FB52156-A146-8C4D-A3EF-BC781F625275}"/>
              </a:ext>
            </a:extLst>
          </p:cNvPr>
          <p:cNvPicPr>
            <a:picLocks noChangeAspect="1" noChangeArrowheads="1"/>
          </p:cNvPicPr>
          <p:nvPr/>
        </p:nvPicPr>
        <p:blipFill>
          <a:blip r:embed="rId4" cstate="print"/>
          <a:srcRect/>
          <a:stretch>
            <a:fillRect/>
          </a:stretch>
        </p:blipFill>
        <p:spPr bwMode="auto">
          <a:xfrm>
            <a:off x="4630440" y="2225577"/>
            <a:ext cx="2752630" cy="1856803"/>
          </a:xfrm>
          <a:prstGeom prst="rect">
            <a:avLst/>
          </a:prstGeom>
          <a:noFill/>
          <a:ln w="9525">
            <a:noFill/>
            <a:miter lim="800000"/>
            <a:headEnd/>
            <a:tailEnd/>
          </a:ln>
        </p:spPr>
      </p:pic>
      <p:pic>
        <p:nvPicPr>
          <p:cNvPr id="10" name="Picture 1">
            <a:extLst>
              <a:ext uri="{FF2B5EF4-FFF2-40B4-BE49-F238E27FC236}">
                <a16:creationId xmlns:a16="http://schemas.microsoft.com/office/drawing/2014/main" id="{19301990-AB5C-1E47-9BED-CAD3A52A5B98}"/>
              </a:ext>
            </a:extLst>
          </p:cNvPr>
          <p:cNvPicPr>
            <a:picLocks noChangeAspect="1" noChangeArrowheads="1"/>
          </p:cNvPicPr>
          <p:nvPr/>
        </p:nvPicPr>
        <p:blipFill>
          <a:blip r:embed="rId2" cstate="print"/>
          <a:srcRect t="48281"/>
          <a:stretch>
            <a:fillRect/>
          </a:stretch>
        </p:blipFill>
        <p:spPr bwMode="auto">
          <a:xfrm>
            <a:off x="1966145" y="4222131"/>
            <a:ext cx="5761207" cy="2236930"/>
          </a:xfrm>
          <a:prstGeom prst="rect">
            <a:avLst/>
          </a:prstGeom>
          <a:noFill/>
          <a:ln w="9525">
            <a:noFill/>
            <a:miter lim="800000"/>
            <a:headEnd/>
            <a:tailEnd/>
          </a:ln>
        </p:spPr>
      </p:pic>
      <p:pic>
        <p:nvPicPr>
          <p:cNvPr id="11" name="Picture 1">
            <a:extLst>
              <a:ext uri="{FF2B5EF4-FFF2-40B4-BE49-F238E27FC236}">
                <a16:creationId xmlns:a16="http://schemas.microsoft.com/office/drawing/2014/main" id="{4B72377A-D98A-9F46-A8DC-43C6D81A4916}"/>
              </a:ext>
            </a:extLst>
          </p:cNvPr>
          <p:cNvPicPr>
            <a:picLocks noChangeAspect="1" noChangeArrowheads="1"/>
          </p:cNvPicPr>
          <p:nvPr/>
        </p:nvPicPr>
        <p:blipFill>
          <a:blip r:embed="rId2" cstate="print"/>
          <a:srcRect l="49995" b="53384"/>
          <a:stretch>
            <a:fillRect/>
          </a:stretch>
        </p:blipFill>
        <p:spPr bwMode="auto">
          <a:xfrm>
            <a:off x="7779476" y="2153835"/>
            <a:ext cx="2755620" cy="1928545"/>
          </a:xfrm>
          <a:prstGeom prst="rect">
            <a:avLst/>
          </a:prstGeom>
          <a:noFill/>
          <a:ln w="9525">
            <a:noFill/>
            <a:miter lim="800000"/>
            <a:headEnd/>
            <a:tailEnd/>
          </a:ln>
        </p:spPr>
      </p:pic>
      <p:sp>
        <p:nvSpPr>
          <p:cNvPr id="12" name="TextBox 12">
            <a:extLst>
              <a:ext uri="{FF2B5EF4-FFF2-40B4-BE49-F238E27FC236}">
                <a16:creationId xmlns:a16="http://schemas.microsoft.com/office/drawing/2014/main" id="{43A19D88-8181-DB47-84C0-6B98FD3A4FBC}"/>
              </a:ext>
            </a:extLst>
          </p:cNvPr>
          <p:cNvSpPr txBox="1"/>
          <p:nvPr/>
        </p:nvSpPr>
        <p:spPr>
          <a:xfrm>
            <a:off x="4342408" y="2786235"/>
            <a:ext cx="341760" cy="707886"/>
          </a:xfrm>
          <a:prstGeom prst="rect">
            <a:avLst/>
          </a:prstGeom>
          <a:noFill/>
        </p:spPr>
        <p:txBody>
          <a:bodyPr wrap="none" rtlCol="0">
            <a:spAutoFit/>
          </a:bodyPr>
          <a:lstStyle/>
          <a:p>
            <a:r>
              <a:rPr lang="en-US" sz="4000" b="1" dirty="0"/>
              <a:t>-</a:t>
            </a:r>
          </a:p>
        </p:txBody>
      </p:sp>
      <p:sp>
        <p:nvSpPr>
          <p:cNvPr id="13" name="TextBox 13">
            <a:extLst>
              <a:ext uri="{FF2B5EF4-FFF2-40B4-BE49-F238E27FC236}">
                <a16:creationId xmlns:a16="http://schemas.microsoft.com/office/drawing/2014/main" id="{6140A8AF-02C8-F146-9383-EE6384ED6C38}"/>
              </a:ext>
            </a:extLst>
          </p:cNvPr>
          <p:cNvSpPr txBox="1"/>
          <p:nvPr/>
        </p:nvSpPr>
        <p:spPr>
          <a:xfrm>
            <a:off x="7366744" y="2870437"/>
            <a:ext cx="439544" cy="707886"/>
          </a:xfrm>
          <a:prstGeom prst="rect">
            <a:avLst/>
          </a:prstGeom>
          <a:noFill/>
        </p:spPr>
        <p:txBody>
          <a:bodyPr wrap="none" rtlCol="0">
            <a:spAutoFit/>
          </a:bodyPr>
          <a:lstStyle/>
          <a:p>
            <a:r>
              <a:rPr lang="en-US" sz="4000" b="1" dirty="0"/>
              <a:t>=</a:t>
            </a:r>
          </a:p>
        </p:txBody>
      </p:sp>
      <p:sp>
        <p:nvSpPr>
          <p:cNvPr id="14" name="TextBox 15">
            <a:extLst>
              <a:ext uri="{FF2B5EF4-FFF2-40B4-BE49-F238E27FC236}">
                <a16:creationId xmlns:a16="http://schemas.microsoft.com/office/drawing/2014/main" id="{EC4B6F7B-4FE4-1244-92DB-89E86B6517CE}"/>
              </a:ext>
            </a:extLst>
          </p:cNvPr>
          <p:cNvSpPr txBox="1"/>
          <p:nvPr/>
        </p:nvSpPr>
        <p:spPr>
          <a:xfrm>
            <a:off x="8014816" y="5950323"/>
            <a:ext cx="2322984" cy="307777"/>
          </a:xfrm>
          <a:prstGeom prst="rect">
            <a:avLst/>
          </a:prstGeom>
          <a:solidFill>
            <a:srgbClr val="FFFF00"/>
          </a:solidFill>
        </p:spPr>
        <p:txBody>
          <a:bodyPr wrap="square" rtlCol="0">
            <a:spAutoFit/>
          </a:bodyPr>
          <a:lstStyle/>
          <a:p>
            <a:r>
              <a:rPr lang="en-US" sz="1400" dirty="0"/>
              <a:t>ATLAS, PRC90, 044906(2014)</a:t>
            </a:r>
          </a:p>
        </p:txBody>
      </p:sp>
      <p:sp>
        <p:nvSpPr>
          <p:cNvPr id="15" name="TextBox 8">
            <a:extLst>
              <a:ext uri="{FF2B5EF4-FFF2-40B4-BE49-F238E27FC236}">
                <a16:creationId xmlns:a16="http://schemas.microsoft.com/office/drawing/2014/main" id="{D669275B-9252-0E4D-BF37-DE8F4061E4FC}"/>
              </a:ext>
            </a:extLst>
          </p:cNvPr>
          <p:cNvSpPr txBox="1"/>
          <p:nvPr/>
        </p:nvSpPr>
        <p:spPr>
          <a:xfrm>
            <a:off x="277045" y="2338764"/>
            <a:ext cx="1507414" cy="338554"/>
          </a:xfrm>
          <a:prstGeom prst="rect">
            <a:avLst/>
          </a:prstGeom>
          <a:solidFill>
            <a:srgbClr val="FFC000"/>
          </a:solidFill>
          <a:ln w="19050">
            <a:solidFill>
              <a:schemeClr val="accent1"/>
            </a:solidFill>
          </a:ln>
        </p:spPr>
        <p:txBody>
          <a:bodyPr wrap="square" rtlCol="0">
            <a:spAutoFit/>
          </a:bodyPr>
          <a:lstStyle/>
          <a:p>
            <a:r>
              <a:rPr lang="en-US" sz="1600" dirty="0"/>
              <a:t>2.7</a:t>
            </a:r>
            <a:r>
              <a:rPr lang="en-US" sz="1600" dirty="0">
                <a:sym typeface="Symbol"/>
              </a:rPr>
              <a:t>×</a:t>
            </a:r>
            <a:r>
              <a:rPr lang="en-US" sz="1600" dirty="0"/>
              <a:t>10</a:t>
            </a:r>
            <a:r>
              <a:rPr lang="en-US" sz="1600" baseline="30000" dirty="0"/>
              <a:t>-3</a:t>
            </a:r>
            <a:r>
              <a:rPr lang="en-US" sz="1600" dirty="0"/>
              <a:t> % cent.</a:t>
            </a:r>
          </a:p>
        </p:txBody>
      </p:sp>
    </p:spTree>
    <p:extLst>
      <p:ext uri="{BB962C8B-B14F-4D97-AF65-F5344CB8AC3E}">
        <p14:creationId xmlns:p14="http://schemas.microsoft.com/office/powerpoint/2010/main" val="4104906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F0625C-8EB6-6240-BEAC-DB4A17BC8437}"/>
              </a:ext>
            </a:extLst>
          </p:cNvPr>
          <p:cNvSpPr>
            <a:spLocks noGrp="1"/>
          </p:cNvSpPr>
          <p:nvPr>
            <p:ph type="title"/>
          </p:nvPr>
        </p:nvSpPr>
        <p:spPr/>
        <p:txBody>
          <a:bodyPr/>
          <a:lstStyle/>
          <a:p>
            <a:r>
              <a:rPr lang="en-US" altLang="ja-JP" dirty="0"/>
              <a:t>Flow in </a:t>
            </a:r>
            <a:r>
              <a:rPr lang="en-US" altLang="ja-JP" i="1" dirty="0"/>
              <a:t>p</a:t>
            </a:r>
            <a:r>
              <a:rPr lang="en-US" altLang="ja-JP" dirty="0"/>
              <a:t>/</a:t>
            </a:r>
            <a:r>
              <a:rPr lang="en-US" altLang="ja-JP" i="1" dirty="0"/>
              <a:t>d</a:t>
            </a:r>
            <a:r>
              <a:rPr lang="en-US" altLang="ja-JP" dirty="0"/>
              <a:t>/</a:t>
            </a:r>
            <a:r>
              <a:rPr lang="en-US" altLang="ja-JP" dirty="0" err="1"/>
              <a:t>He+Au</a:t>
            </a:r>
            <a:r>
              <a:rPr lang="en-US" altLang="ja-JP" dirty="0"/>
              <a:t> at RHIC (a milepost)</a:t>
            </a:r>
            <a:endParaRPr kumimoji="1" lang="ja-US" altLang="en-US" dirty="0"/>
          </a:p>
        </p:txBody>
      </p:sp>
      <p:sp>
        <p:nvSpPr>
          <p:cNvPr id="3" name="コンテンツ プレースホルダー 2">
            <a:extLst>
              <a:ext uri="{FF2B5EF4-FFF2-40B4-BE49-F238E27FC236}">
                <a16:creationId xmlns:a16="http://schemas.microsoft.com/office/drawing/2014/main" id="{78DF2D9F-9331-EB43-B2A8-1C197F936E8E}"/>
              </a:ext>
            </a:extLst>
          </p:cNvPr>
          <p:cNvSpPr>
            <a:spLocks noGrp="1"/>
          </p:cNvSpPr>
          <p:nvPr>
            <p:ph idx="1"/>
          </p:nvPr>
        </p:nvSpPr>
        <p:spPr>
          <a:xfrm>
            <a:off x="838199" y="1290919"/>
            <a:ext cx="7668491" cy="1473059"/>
          </a:xfrm>
        </p:spPr>
        <p:txBody>
          <a:bodyPr>
            <a:normAutofit fontScale="85000" lnSpcReduction="20000"/>
          </a:bodyPr>
          <a:lstStyle/>
          <a:p>
            <a:r>
              <a:rPr kumimoji="1" lang="en-US" altLang="ja-JP" dirty="0"/>
              <a:t>v</a:t>
            </a:r>
            <a:r>
              <a:rPr kumimoji="1" lang="en-US" altLang="ja-JP" baseline="-25000" dirty="0"/>
              <a:t>2</a:t>
            </a:r>
            <a:r>
              <a:rPr kumimoji="1" lang="en-US" altLang="ja-JP" dirty="0"/>
              <a:t> and v</a:t>
            </a:r>
            <a:r>
              <a:rPr kumimoji="1" lang="en-US" altLang="ja-JP" baseline="-25000" dirty="0"/>
              <a:t>3</a:t>
            </a:r>
            <a:r>
              <a:rPr kumimoji="1" lang="en-US" altLang="ja-JP" dirty="0"/>
              <a:t> are measured in three small systems in most central collisions at 200GeV.</a:t>
            </a:r>
          </a:p>
          <a:p>
            <a:r>
              <a:rPr kumimoji="1" lang="en-US" altLang="ja-JP" dirty="0"/>
              <a:t>Results are best described by hydro models, which suggests small QGP production.</a:t>
            </a:r>
          </a:p>
          <a:p>
            <a:r>
              <a:rPr kumimoji="1" lang="en-US" altLang="ja-US" dirty="0" err="1">
                <a:solidFill>
                  <a:srgbClr val="FF0000"/>
                </a:solidFill>
              </a:rPr>
              <a:t>Quarkonia</a:t>
            </a:r>
            <a:r>
              <a:rPr kumimoji="1" lang="en-US" altLang="ja-US" dirty="0">
                <a:solidFill>
                  <a:srgbClr val="FF0000"/>
                </a:solidFill>
              </a:rPr>
              <a:t> suppression/jet energy loss have not been observed</a:t>
            </a:r>
            <a:endParaRPr kumimoji="1" lang="ja-US" altLang="en-US" dirty="0">
              <a:solidFill>
                <a:srgbClr val="FF0000"/>
              </a:solidFill>
            </a:endParaRPr>
          </a:p>
        </p:txBody>
      </p:sp>
      <p:sp>
        <p:nvSpPr>
          <p:cNvPr id="4" name="日付プレースホルダー 3">
            <a:extLst>
              <a:ext uri="{FF2B5EF4-FFF2-40B4-BE49-F238E27FC236}">
                <a16:creationId xmlns:a16="http://schemas.microsoft.com/office/drawing/2014/main" id="{9186D87F-8852-A245-B919-476AB8436CC5}"/>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E062696C-0347-2E4E-878E-33EBFDED1254}"/>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832C83CE-11D1-2348-88F4-2D4006460CCF}"/>
              </a:ext>
            </a:extLst>
          </p:cNvPr>
          <p:cNvSpPr>
            <a:spLocks noGrp="1"/>
          </p:cNvSpPr>
          <p:nvPr>
            <p:ph type="sldNum" sz="quarter" idx="12"/>
          </p:nvPr>
        </p:nvSpPr>
        <p:spPr/>
        <p:txBody>
          <a:bodyPr/>
          <a:lstStyle/>
          <a:p>
            <a:fld id="{F9291847-EA59-7F4D-8477-4EA9F25CEBB2}" type="slidenum">
              <a:rPr kumimoji="1" lang="ja-US" altLang="en-US" smtClean="0"/>
              <a:pPr/>
              <a:t>53</a:t>
            </a:fld>
            <a:endParaRPr kumimoji="1" lang="ja-US" altLang="en-US" dirty="0"/>
          </a:p>
        </p:txBody>
      </p:sp>
      <p:pic>
        <p:nvPicPr>
          <p:cNvPr id="9" name="Picture 3" descr="C:\Users\takao\Dropbox\Documents\talks\hardprobe2018\flow_poster\rehpposter275collectivity___\ppg216-vn-sonic-shen-mstv.png">
            <a:extLst>
              <a:ext uri="{FF2B5EF4-FFF2-40B4-BE49-F238E27FC236}">
                <a16:creationId xmlns:a16="http://schemas.microsoft.com/office/drawing/2014/main" id="{7A7ECF39-0D05-5B49-95C0-50AC6CBD6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47" y="3194598"/>
            <a:ext cx="8125302" cy="32142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pAu.png">
            <a:extLst>
              <a:ext uri="{FF2B5EF4-FFF2-40B4-BE49-F238E27FC236}">
                <a16:creationId xmlns:a16="http://schemas.microsoft.com/office/drawing/2014/main" id="{6EE40738-CC34-9947-ADA3-8F71AB7B26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5375" y="2860964"/>
            <a:ext cx="702244" cy="544123"/>
          </a:xfrm>
          <a:prstGeom prst="rect">
            <a:avLst/>
          </a:prstGeom>
        </p:spPr>
      </p:pic>
      <p:pic>
        <p:nvPicPr>
          <p:cNvPr id="11" name="Picture 8" descr="dAu.png">
            <a:extLst>
              <a:ext uri="{FF2B5EF4-FFF2-40B4-BE49-F238E27FC236}">
                <a16:creationId xmlns:a16="http://schemas.microsoft.com/office/drawing/2014/main" id="{18FC259E-1DDF-4E43-8742-F30D2E7A72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2807624"/>
            <a:ext cx="756920" cy="640080"/>
          </a:xfrm>
          <a:prstGeom prst="rect">
            <a:avLst/>
          </a:prstGeom>
        </p:spPr>
      </p:pic>
      <p:pic>
        <p:nvPicPr>
          <p:cNvPr id="12" name="Picture 9" descr="HeAu.png">
            <a:extLst>
              <a:ext uri="{FF2B5EF4-FFF2-40B4-BE49-F238E27FC236}">
                <a16:creationId xmlns:a16="http://schemas.microsoft.com/office/drawing/2014/main" id="{D97DCD9F-9035-BD4E-AD8E-D83BB00FBA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3342" y="2817325"/>
            <a:ext cx="809833" cy="609600"/>
          </a:xfrm>
          <a:prstGeom prst="rect">
            <a:avLst/>
          </a:prstGeom>
        </p:spPr>
      </p:pic>
      <p:pic>
        <p:nvPicPr>
          <p:cNvPr id="13" name="Picture 2">
            <a:extLst>
              <a:ext uri="{FF2B5EF4-FFF2-40B4-BE49-F238E27FC236}">
                <a16:creationId xmlns:a16="http://schemas.microsoft.com/office/drawing/2014/main" id="{BFCCC1DE-E97A-4146-B0D0-6586AE71648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6813" t="4869" b="7189"/>
          <a:stretch/>
        </p:blipFill>
        <p:spPr bwMode="auto">
          <a:xfrm rot="16200000">
            <a:off x="10317480" y="2885440"/>
            <a:ext cx="609600" cy="311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83048475-9123-7842-A3F4-29EA2E50E9F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32308"/>
          <a:stretch/>
        </p:blipFill>
        <p:spPr bwMode="auto">
          <a:xfrm>
            <a:off x="8707749" y="152400"/>
            <a:ext cx="3360769" cy="3809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4">
            <a:extLst>
              <a:ext uri="{FF2B5EF4-FFF2-40B4-BE49-F238E27FC236}">
                <a16:creationId xmlns:a16="http://schemas.microsoft.com/office/drawing/2014/main" id="{C5C4C58A-DA45-5F4E-A00F-8E202F1655CF}"/>
              </a:ext>
            </a:extLst>
          </p:cNvPr>
          <p:cNvSpPr/>
          <p:nvPr/>
        </p:nvSpPr>
        <p:spPr>
          <a:xfrm>
            <a:off x="9250680" y="5315640"/>
            <a:ext cx="2743200" cy="338554"/>
          </a:xfrm>
          <a:prstGeom prst="rect">
            <a:avLst/>
          </a:prstGeom>
        </p:spPr>
        <p:txBody>
          <a:bodyPr wrap="square">
            <a:spAutoFit/>
          </a:bodyPr>
          <a:lstStyle/>
          <a:p>
            <a:r>
              <a:rPr lang="fr-FR" altLang="ja-US" sz="1600" dirty="0"/>
              <a:t>Nature </a:t>
            </a:r>
            <a:r>
              <a:rPr lang="fr-FR" altLang="ja-US" sz="1600" dirty="0" err="1"/>
              <a:t>Physics</a:t>
            </a:r>
            <a:r>
              <a:rPr lang="fr-FR" altLang="ja-US" sz="1600" b="1" dirty="0"/>
              <a:t> 15</a:t>
            </a:r>
            <a:r>
              <a:rPr lang="fr-FR" altLang="ja-US" sz="1600" dirty="0"/>
              <a:t>, 214 (2019)</a:t>
            </a:r>
            <a:endParaRPr kumimoji="1" lang="en-US" altLang="ja-JP" sz="1600" dirty="0"/>
          </a:p>
        </p:txBody>
      </p:sp>
    </p:spTree>
    <p:extLst>
      <p:ext uri="{BB962C8B-B14F-4D97-AF65-F5344CB8AC3E}">
        <p14:creationId xmlns:p14="http://schemas.microsoft.com/office/powerpoint/2010/main" val="19828881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88482F-325F-DB4C-8B27-C4A25B097213}"/>
              </a:ext>
            </a:extLst>
          </p:cNvPr>
          <p:cNvSpPr>
            <a:spLocks noGrp="1"/>
          </p:cNvSpPr>
          <p:nvPr>
            <p:ph type="title"/>
          </p:nvPr>
        </p:nvSpPr>
        <p:spPr/>
        <p:txBody>
          <a:bodyPr/>
          <a:lstStyle/>
          <a:p>
            <a:r>
              <a:rPr kumimoji="1" lang="en-US" altLang="ja-US" dirty="0"/>
              <a:t>Future facility related to heavy ion collisions</a:t>
            </a:r>
            <a:endParaRPr kumimoji="1" lang="ja-US" altLang="en-US" dirty="0"/>
          </a:p>
        </p:txBody>
      </p:sp>
      <p:sp>
        <p:nvSpPr>
          <p:cNvPr id="3" name="コンテンツ プレースホルダー 2">
            <a:extLst>
              <a:ext uri="{FF2B5EF4-FFF2-40B4-BE49-F238E27FC236}">
                <a16:creationId xmlns:a16="http://schemas.microsoft.com/office/drawing/2014/main" id="{DAAA8708-12D6-574E-89D3-F4AC1316E32E}"/>
              </a:ext>
            </a:extLst>
          </p:cNvPr>
          <p:cNvSpPr>
            <a:spLocks noGrp="1"/>
          </p:cNvSpPr>
          <p:nvPr>
            <p:ph idx="1"/>
          </p:nvPr>
        </p:nvSpPr>
        <p:spPr>
          <a:xfrm>
            <a:off x="838200" y="1290918"/>
            <a:ext cx="5105400" cy="4886045"/>
          </a:xfrm>
        </p:spPr>
        <p:txBody>
          <a:bodyPr>
            <a:normAutofit fontScale="85000" lnSpcReduction="20000"/>
          </a:bodyPr>
          <a:lstStyle/>
          <a:p>
            <a:r>
              <a:rPr kumimoji="1" lang="en-US" altLang="ja-US" dirty="0"/>
              <a:t>RHIC has last upgraded HI experiment: </a:t>
            </a:r>
            <a:r>
              <a:rPr kumimoji="1" lang="en-US" altLang="ja-US" dirty="0" err="1"/>
              <a:t>sPHENIX</a:t>
            </a:r>
            <a:r>
              <a:rPr kumimoji="1" lang="en-US" altLang="ja-US" dirty="0"/>
              <a:t> (2023-2025)</a:t>
            </a:r>
          </a:p>
          <a:p>
            <a:pPr lvl="1"/>
            <a:r>
              <a:rPr kumimoji="1" lang="en-US" altLang="ja-US" dirty="0"/>
              <a:t>Construction of Electron-Ion collider (EIC) follows as soon as in ~2026.</a:t>
            </a:r>
          </a:p>
          <a:p>
            <a:endParaRPr kumimoji="1" lang="en-US" altLang="ja-US" dirty="0"/>
          </a:p>
          <a:p>
            <a:r>
              <a:rPr kumimoji="1" lang="en-US" altLang="ja-US" dirty="0"/>
              <a:t>LHC will run HI in Run3 and Run4 (-2030)</a:t>
            </a:r>
          </a:p>
          <a:p>
            <a:pPr lvl="1"/>
            <a:r>
              <a:rPr kumimoji="1" lang="en-US" altLang="ja-US" dirty="0"/>
              <a:t>Upgrade of experiments, especially ALICE, will be performed to study QGP in detail</a:t>
            </a:r>
          </a:p>
          <a:p>
            <a:endParaRPr kumimoji="1" lang="en-US" altLang="ja-US" dirty="0"/>
          </a:p>
          <a:p>
            <a:r>
              <a:rPr kumimoji="1" lang="en-US" altLang="ja-US" dirty="0"/>
              <a:t>FCC (Future circular collider, proposed) at CERN</a:t>
            </a:r>
          </a:p>
          <a:p>
            <a:pPr lvl="1"/>
            <a:r>
              <a:rPr kumimoji="1" lang="en-US" altLang="ja-US" dirty="0"/>
              <a:t>100TeV in </a:t>
            </a:r>
            <a:r>
              <a:rPr kumimoji="1" lang="en-US" altLang="ja-US" dirty="0" err="1"/>
              <a:t>p+p</a:t>
            </a:r>
            <a:r>
              <a:rPr kumimoji="1" lang="en-US" altLang="ja-US" dirty="0"/>
              <a:t>, 39TeV in </a:t>
            </a:r>
            <a:r>
              <a:rPr kumimoji="1" lang="en-US" altLang="ja-US" dirty="0" err="1"/>
              <a:t>Pb+Pb</a:t>
            </a:r>
            <a:r>
              <a:rPr kumimoji="1" lang="en-US" altLang="ja-US" dirty="0"/>
              <a:t> </a:t>
            </a:r>
          </a:p>
          <a:p>
            <a:pPr lvl="1"/>
            <a:r>
              <a:rPr kumimoji="1" lang="en-US" altLang="ja-US" dirty="0"/>
              <a:t>More free-gas type QGP?</a:t>
            </a:r>
          </a:p>
          <a:p>
            <a:endParaRPr kumimoji="1" lang="en-US" altLang="ja-US" dirty="0"/>
          </a:p>
          <a:p>
            <a:r>
              <a:rPr kumimoji="1" lang="en-US" altLang="ja-US" dirty="0"/>
              <a:t>NICA/FAIR/J-PARC/HIAF (2026-)</a:t>
            </a:r>
          </a:p>
          <a:p>
            <a:pPr lvl="1"/>
            <a:r>
              <a:rPr kumimoji="1" lang="en-US" altLang="ja-US" dirty="0"/>
              <a:t>Shooting similar energy of AGS</a:t>
            </a:r>
          </a:p>
          <a:p>
            <a:pPr lvl="1"/>
            <a:r>
              <a:rPr kumimoji="1" lang="en-US" altLang="ja-US" dirty="0"/>
              <a:t>Luminosity is ~10</a:t>
            </a:r>
            <a:r>
              <a:rPr kumimoji="1" lang="en-US" altLang="ja-US" baseline="30000" dirty="0"/>
              <a:t>5</a:t>
            </a:r>
            <a:r>
              <a:rPr kumimoji="1" lang="en-US" altLang="ja-US" dirty="0"/>
              <a:t> higher than AGS</a:t>
            </a:r>
          </a:p>
          <a:p>
            <a:pPr lvl="1"/>
            <a:r>
              <a:rPr kumimoji="1" lang="en-US" altLang="ja-US" dirty="0"/>
              <a:t>Highest baryon (nuclear) density is expected</a:t>
            </a:r>
          </a:p>
        </p:txBody>
      </p:sp>
      <p:sp>
        <p:nvSpPr>
          <p:cNvPr id="4" name="日付プレースホルダー 3">
            <a:extLst>
              <a:ext uri="{FF2B5EF4-FFF2-40B4-BE49-F238E27FC236}">
                <a16:creationId xmlns:a16="http://schemas.microsoft.com/office/drawing/2014/main" id="{9BF3EB61-6E17-CD48-A243-C0DF6B014B03}"/>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2AC83315-B126-6042-9BC1-EFE4A31A549A}"/>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4754FBA2-9CB8-4543-935C-326F4709F5A0}"/>
              </a:ext>
            </a:extLst>
          </p:cNvPr>
          <p:cNvSpPr>
            <a:spLocks noGrp="1"/>
          </p:cNvSpPr>
          <p:nvPr>
            <p:ph type="sldNum" sz="quarter" idx="12"/>
          </p:nvPr>
        </p:nvSpPr>
        <p:spPr/>
        <p:txBody>
          <a:bodyPr/>
          <a:lstStyle/>
          <a:p>
            <a:fld id="{F9291847-EA59-7F4D-8477-4EA9F25CEBB2}" type="slidenum">
              <a:rPr kumimoji="1" lang="ja-US" altLang="en-US" smtClean="0"/>
              <a:pPr/>
              <a:t>54</a:t>
            </a:fld>
            <a:endParaRPr kumimoji="1" lang="ja-US" altLang="en-US"/>
          </a:p>
        </p:txBody>
      </p:sp>
      <p:grpSp>
        <p:nvGrpSpPr>
          <p:cNvPr id="25" name="グループ化 24">
            <a:extLst>
              <a:ext uri="{FF2B5EF4-FFF2-40B4-BE49-F238E27FC236}">
                <a16:creationId xmlns:a16="http://schemas.microsoft.com/office/drawing/2014/main" id="{7110156D-505C-F447-A613-F6DFA8A4ADA5}"/>
              </a:ext>
            </a:extLst>
          </p:cNvPr>
          <p:cNvGrpSpPr/>
          <p:nvPr/>
        </p:nvGrpSpPr>
        <p:grpSpPr>
          <a:xfrm>
            <a:off x="8714509" y="3992846"/>
            <a:ext cx="3290455" cy="2483892"/>
            <a:chOff x="5849830" y="3662917"/>
            <a:chExt cx="3571261" cy="2483892"/>
          </a:xfrm>
        </p:grpSpPr>
        <p:pic>
          <p:nvPicPr>
            <p:cNvPr id="17" name="Picture 2">
              <a:extLst>
                <a:ext uri="{FF2B5EF4-FFF2-40B4-BE49-F238E27FC236}">
                  <a16:creationId xmlns:a16="http://schemas.microsoft.com/office/drawing/2014/main" id="{38554ACF-CDC4-464D-8200-BC2E8E1DE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9830" y="3662917"/>
              <a:ext cx="3571261" cy="24838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TextBox 12">
              <a:extLst>
                <a:ext uri="{FF2B5EF4-FFF2-40B4-BE49-F238E27FC236}">
                  <a16:creationId xmlns:a16="http://schemas.microsoft.com/office/drawing/2014/main" id="{58D44ECA-856B-AF4B-BCBF-CB1A8A4D1F0D}"/>
                </a:ext>
              </a:extLst>
            </p:cNvPr>
            <p:cNvSpPr txBox="1"/>
            <p:nvPr/>
          </p:nvSpPr>
          <p:spPr>
            <a:xfrm>
              <a:off x="7917871" y="4467867"/>
              <a:ext cx="1143001" cy="646331"/>
            </a:xfrm>
            <a:prstGeom prst="rect">
              <a:avLst/>
            </a:prstGeom>
            <a:solidFill>
              <a:schemeClr val="bg2"/>
            </a:solidFill>
            <a:ln w="25400">
              <a:solidFill>
                <a:schemeClr val="tx1"/>
              </a:solidFill>
            </a:ln>
          </p:spPr>
          <p:txBody>
            <a:bodyPr wrap="square" rtlCol="0">
              <a:spAutoFit/>
            </a:bodyPr>
            <a:lstStyle/>
            <a:p>
              <a:r>
                <a:rPr lang="en-US" sz="1200" dirty="0"/>
                <a:t>CBM@FAIR</a:t>
              </a:r>
            </a:p>
            <a:p>
              <a:r>
                <a:rPr lang="en-US" sz="1200" dirty="0" err="1"/>
                <a:t>NICA@Dubna</a:t>
              </a:r>
              <a:endParaRPr lang="en-US" sz="1200" dirty="0"/>
            </a:p>
            <a:p>
              <a:r>
                <a:rPr lang="en-US" sz="1200" dirty="0"/>
                <a:t>J-PARC-HI</a:t>
              </a:r>
            </a:p>
          </p:txBody>
        </p:sp>
        <p:sp>
          <p:nvSpPr>
            <p:cNvPr id="24" name="TextBox 12">
              <a:extLst>
                <a:ext uri="{FF2B5EF4-FFF2-40B4-BE49-F238E27FC236}">
                  <a16:creationId xmlns:a16="http://schemas.microsoft.com/office/drawing/2014/main" id="{CEBB9D42-8099-0B4C-9D12-469F92560EC2}"/>
                </a:ext>
              </a:extLst>
            </p:cNvPr>
            <p:cNvSpPr txBox="1"/>
            <p:nvPr/>
          </p:nvSpPr>
          <p:spPr>
            <a:xfrm>
              <a:off x="6447965" y="4169324"/>
              <a:ext cx="590144" cy="461665"/>
            </a:xfrm>
            <a:prstGeom prst="rect">
              <a:avLst/>
            </a:prstGeom>
            <a:solidFill>
              <a:schemeClr val="bg2"/>
            </a:solidFill>
            <a:ln w="25400">
              <a:solidFill>
                <a:schemeClr val="tx1"/>
              </a:solidFill>
            </a:ln>
          </p:spPr>
          <p:txBody>
            <a:bodyPr wrap="square" rtlCol="0">
              <a:spAutoFit/>
            </a:bodyPr>
            <a:lstStyle/>
            <a:p>
              <a:r>
                <a:rPr lang="en-US" sz="1200" dirty="0"/>
                <a:t>RHIC LHC</a:t>
              </a:r>
            </a:p>
          </p:txBody>
        </p:sp>
      </p:grpSp>
      <p:pic>
        <p:nvPicPr>
          <p:cNvPr id="261122" name="Picture 2">
            <a:extLst>
              <a:ext uri="{FF2B5EF4-FFF2-40B4-BE49-F238E27FC236}">
                <a16:creationId xmlns:a16="http://schemas.microsoft.com/office/drawing/2014/main" id="{DB28DFCA-0F6C-EA4A-9537-564430C8C3DF}"/>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258840" y="729470"/>
            <a:ext cx="2653858" cy="2617504"/>
          </a:xfrm>
          <a:prstGeom prst="rect">
            <a:avLst/>
          </a:prstGeom>
          <a:noFill/>
          <a:extLst>
            <a:ext uri="{909E8E84-426E-40DD-AFC4-6F175D3DCCD1}">
              <a14:hiddenFill xmlns:a14="http://schemas.microsoft.com/office/drawing/2010/main">
                <a:solidFill>
                  <a:srgbClr val="FFFFFF"/>
                </a:solidFill>
              </a14:hiddenFill>
            </a:ext>
          </a:extLst>
        </p:spPr>
      </p:pic>
      <p:pic>
        <p:nvPicPr>
          <p:cNvPr id="261124" name="Picture 4">
            <a:extLst>
              <a:ext uri="{FF2B5EF4-FFF2-40B4-BE49-F238E27FC236}">
                <a16:creationId xmlns:a16="http://schemas.microsoft.com/office/drawing/2014/main" id="{AB140B36-2537-0C42-A3B1-A84169E1CA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27" t="9931" r="25919" b="10883"/>
          <a:stretch/>
        </p:blipFill>
        <p:spPr bwMode="auto">
          <a:xfrm>
            <a:off x="6015170" y="3873867"/>
            <a:ext cx="2439856" cy="211627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a:extLst>
              <a:ext uri="{FF2B5EF4-FFF2-40B4-BE49-F238E27FC236}">
                <a16:creationId xmlns:a16="http://schemas.microsoft.com/office/drawing/2014/main" id="{47CC3F15-3F57-3C4F-886E-6ABF4B4A4BC7}"/>
              </a:ext>
            </a:extLst>
          </p:cNvPr>
          <p:cNvGrpSpPr/>
          <p:nvPr/>
        </p:nvGrpSpPr>
        <p:grpSpPr>
          <a:xfrm>
            <a:off x="6015170" y="1332492"/>
            <a:ext cx="2884825" cy="2246629"/>
            <a:chOff x="6020184" y="1419665"/>
            <a:chExt cx="2884825" cy="2246629"/>
          </a:xfrm>
        </p:grpSpPr>
        <p:pic>
          <p:nvPicPr>
            <p:cNvPr id="8" name="図 7">
              <a:extLst>
                <a:ext uri="{FF2B5EF4-FFF2-40B4-BE49-F238E27FC236}">
                  <a16:creationId xmlns:a16="http://schemas.microsoft.com/office/drawing/2014/main" id="{4B6B2728-4143-2843-88CC-8090590E4EEB}"/>
                </a:ext>
              </a:extLst>
            </p:cNvPr>
            <p:cNvPicPr>
              <a:picLocks noChangeAspect="1"/>
            </p:cNvPicPr>
            <p:nvPr/>
          </p:nvPicPr>
          <p:blipFill rotWithShape="1">
            <a:blip r:embed="rId5"/>
            <a:srcRect l="6135" r="26564"/>
            <a:stretch/>
          </p:blipFill>
          <p:spPr>
            <a:xfrm>
              <a:off x="6020184" y="1419665"/>
              <a:ext cx="2884825" cy="2178982"/>
            </a:xfrm>
            <a:prstGeom prst="rect">
              <a:avLst/>
            </a:prstGeom>
          </p:spPr>
        </p:pic>
        <p:sp>
          <p:nvSpPr>
            <p:cNvPr id="9" name="テキスト ボックス 8">
              <a:extLst>
                <a:ext uri="{FF2B5EF4-FFF2-40B4-BE49-F238E27FC236}">
                  <a16:creationId xmlns:a16="http://schemas.microsoft.com/office/drawing/2014/main" id="{199E9E36-5B8E-874A-AC23-3DEAB3A8AE8A}"/>
                </a:ext>
              </a:extLst>
            </p:cNvPr>
            <p:cNvSpPr txBox="1"/>
            <p:nvPr/>
          </p:nvSpPr>
          <p:spPr>
            <a:xfrm>
              <a:off x="7524904" y="3296962"/>
              <a:ext cx="538930" cy="369332"/>
            </a:xfrm>
            <a:prstGeom prst="rect">
              <a:avLst/>
            </a:prstGeom>
            <a:noFill/>
          </p:spPr>
          <p:txBody>
            <a:bodyPr wrap="none" rtlCol="0">
              <a:spAutoFit/>
            </a:bodyPr>
            <a:lstStyle/>
            <a:p>
              <a:r>
                <a:rPr kumimoji="1" lang="en-US" altLang="ja-US" dirty="0">
                  <a:solidFill>
                    <a:srgbClr val="C00000"/>
                  </a:solidFill>
                </a:rPr>
                <a:t>TPC</a:t>
              </a:r>
              <a:endParaRPr kumimoji="1" lang="ja-US" altLang="en-US" dirty="0">
                <a:solidFill>
                  <a:srgbClr val="C00000"/>
                </a:solidFill>
              </a:endParaRPr>
            </a:p>
          </p:txBody>
        </p:sp>
        <p:sp>
          <p:nvSpPr>
            <p:cNvPr id="18" name="テキスト ボックス 17">
              <a:extLst>
                <a:ext uri="{FF2B5EF4-FFF2-40B4-BE49-F238E27FC236}">
                  <a16:creationId xmlns:a16="http://schemas.microsoft.com/office/drawing/2014/main" id="{36BFEE6E-9B2C-E349-98BF-E0FC69F770F0}"/>
                </a:ext>
              </a:extLst>
            </p:cNvPr>
            <p:cNvSpPr txBox="1"/>
            <p:nvPr/>
          </p:nvSpPr>
          <p:spPr>
            <a:xfrm>
              <a:off x="7408560" y="1519147"/>
              <a:ext cx="459228" cy="369332"/>
            </a:xfrm>
            <a:prstGeom prst="rect">
              <a:avLst/>
            </a:prstGeom>
            <a:noFill/>
          </p:spPr>
          <p:txBody>
            <a:bodyPr wrap="none" rtlCol="0">
              <a:spAutoFit/>
            </a:bodyPr>
            <a:lstStyle/>
            <a:p>
              <a:r>
                <a:rPr kumimoji="1" lang="en-US" altLang="ja-US" dirty="0">
                  <a:solidFill>
                    <a:srgbClr val="C00000"/>
                  </a:solidFill>
                </a:rPr>
                <a:t>ITS</a:t>
              </a:r>
              <a:endParaRPr kumimoji="1" lang="ja-US" altLang="en-US" dirty="0">
                <a:solidFill>
                  <a:srgbClr val="C00000"/>
                </a:solidFill>
              </a:endParaRPr>
            </a:p>
          </p:txBody>
        </p:sp>
        <p:sp>
          <p:nvSpPr>
            <p:cNvPr id="19" name="テキスト ボックス 18">
              <a:extLst>
                <a:ext uri="{FF2B5EF4-FFF2-40B4-BE49-F238E27FC236}">
                  <a16:creationId xmlns:a16="http://schemas.microsoft.com/office/drawing/2014/main" id="{A72059B7-4E9E-C44F-B3AF-F093E698D3A7}"/>
                </a:ext>
              </a:extLst>
            </p:cNvPr>
            <p:cNvSpPr txBox="1"/>
            <p:nvPr/>
          </p:nvSpPr>
          <p:spPr>
            <a:xfrm>
              <a:off x="7321460" y="2064260"/>
              <a:ext cx="599844" cy="369332"/>
            </a:xfrm>
            <a:prstGeom prst="rect">
              <a:avLst/>
            </a:prstGeom>
            <a:noFill/>
          </p:spPr>
          <p:txBody>
            <a:bodyPr wrap="none" rtlCol="0">
              <a:spAutoFit/>
            </a:bodyPr>
            <a:lstStyle/>
            <a:p>
              <a:r>
                <a:rPr kumimoji="1" lang="en-US" altLang="ja-US" dirty="0">
                  <a:solidFill>
                    <a:srgbClr val="C00000"/>
                  </a:solidFill>
                </a:rPr>
                <a:t>MFT</a:t>
              </a:r>
              <a:endParaRPr kumimoji="1" lang="ja-US" altLang="en-US" dirty="0">
                <a:solidFill>
                  <a:srgbClr val="C00000"/>
                </a:solidFill>
              </a:endParaRPr>
            </a:p>
          </p:txBody>
        </p:sp>
        <p:sp>
          <p:nvSpPr>
            <p:cNvPr id="20" name="テキスト ボックス 19">
              <a:extLst>
                <a:ext uri="{FF2B5EF4-FFF2-40B4-BE49-F238E27FC236}">
                  <a16:creationId xmlns:a16="http://schemas.microsoft.com/office/drawing/2014/main" id="{B7F436C9-899A-494D-9335-B3780A61E86C}"/>
                </a:ext>
              </a:extLst>
            </p:cNvPr>
            <p:cNvSpPr txBox="1"/>
            <p:nvPr/>
          </p:nvSpPr>
          <p:spPr>
            <a:xfrm>
              <a:off x="8203764" y="3112296"/>
              <a:ext cx="460382" cy="369332"/>
            </a:xfrm>
            <a:prstGeom prst="rect">
              <a:avLst/>
            </a:prstGeom>
            <a:noFill/>
          </p:spPr>
          <p:txBody>
            <a:bodyPr wrap="none" rtlCol="0">
              <a:spAutoFit/>
            </a:bodyPr>
            <a:lstStyle/>
            <a:p>
              <a:r>
                <a:rPr kumimoji="1" lang="en-US" altLang="ja-US" dirty="0">
                  <a:solidFill>
                    <a:srgbClr val="C00000"/>
                  </a:solidFill>
                </a:rPr>
                <a:t>FIT</a:t>
              </a:r>
              <a:endParaRPr kumimoji="1" lang="ja-US" altLang="en-US" dirty="0">
                <a:solidFill>
                  <a:srgbClr val="C00000"/>
                </a:solidFill>
              </a:endParaRPr>
            </a:p>
          </p:txBody>
        </p:sp>
      </p:grpSp>
    </p:spTree>
    <p:extLst>
      <p:ext uri="{BB962C8B-B14F-4D97-AF65-F5344CB8AC3E}">
        <p14:creationId xmlns:p14="http://schemas.microsoft.com/office/powerpoint/2010/main" val="4270034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E59F16-8E12-7443-9AB4-164715071CDB}"/>
              </a:ext>
            </a:extLst>
          </p:cNvPr>
          <p:cNvSpPr>
            <a:spLocks noGrp="1"/>
          </p:cNvSpPr>
          <p:nvPr>
            <p:ph type="title"/>
          </p:nvPr>
        </p:nvSpPr>
        <p:spPr/>
        <p:txBody>
          <a:bodyPr/>
          <a:lstStyle/>
          <a:p>
            <a:r>
              <a:rPr kumimoji="1" lang="en-US" altLang="ja-US" dirty="0"/>
              <a:t>Final words</a:t>
            </a:r>
            <a:endParaRPr kumimoji="1" lang="ja-US" altLang="en-US" dirty="0"/>
          </a:p>
        </p:txBody>
      </p:sp>
      <p:sp>
        <p:nvSpPr>
          <p:cNvPr id="3" name="コンテンツ プレースホルダー 2">
            <a:extLst>
              <a:ext uri="{FF2B5EF4-FFF2-40B4-BE49-F238E27FC236}">
                <a16:creationId xmlns:a16="http://schemas.microsoft.com/office/drawing/2014/main" id="{B0172A0F-877B-854C-B295-28CF3EBA1A19}"/>
              </a:ext>
            </a:extLst>
          </p:cNvPr>
          <p:cNvSpPr>
            <a:spLocks noGrp="1"/>
          </p:cNvSpPr>
          <p:nvPr>
            <p:ph idx="1"/>
          </p:nvPr>
        </p:nvSpPr>
        <p:spPr>
          <a:xfrm>
            <a:off x="838200" y="1290919"/>
            <a:ext cx="10515600" cy="4763518"/>
          </a:xfrm>
        </p:spPr>
        <p:txBody>
          <a:bodyPr>
            <a:normAutofit fontScale="92500" lnSpcReduction="20000"/>
          </a:bodyPr>
          <a:lstStyle/>
          <a:p>
            <a:r>
              <a:rPr kumimoji="1" lang="en-US" altLang="ja-US" dirty="0"/>
              <a:t>High energy heavy ion physics expanded its goal with the evolution of hadron physics and high energy physics</a:t>
            </a:r>
          </a:p>
          <a:p>
            <a:pPr lvl="1"/>
            <a:r>
              <a:rPr kumimoji="1" lang="en-US" altLang="ja-US" dirty="0"/>
              <a:t>Nuclear matter </a:t>
            </a:r>
            <a:r>
              <a:rPr kumimoji="1" lang="en-US" altLang="ja-US" dirty="0">
                <a:sym typeface="Wingdings" pitchFamily="2" charset="2"/>
              </a:rPr>
              <a:t> partonic matter (Quark Gluon Plasma: QGP)</a:t>
            </a:r>
          </a:p>
          <a:p>
            <a:pPr lvl="1"/>
            <a:endParaRPr kumimoji="1" lang="en-US" altLang="ja-US" dirty="0">
              <a:sym typeface="Wingdings" pitchFamily="2" charset="2"/>
            </a:endParaRPr>
          </a:p>
          <a:p>
            <a:r>
              <a:rPr kumimoji="1" lang="en-US" altLang="ja-US" dirty="0">
                <a:sym typeface="Wingdings" pitchFamily="2" charset="2"/>
              </a:rPr>
              <a:t>Probes to study the QGP have also changed from soft particles to </a:t>
            </a:r>
            <a:r>
              <a:rPr kumimoji="1" lang="en-US" altLang="ja-US" dirty="0" err="1">
                <a:sym typeface="Wingdings" pitchFamily="2" charset="2"/>
              </a:rPr>
              <a:t>pQCD</a:t>
            </a:r>
            <a:r>
              <a:rPr kumimoji="1" lang="en-US" altLang="ja-US" dirty="0">
                <a:sym typeface="Wingdings" pitchFamily="2" charset="2"/>
              </a:rPr>
              <a:t> objects</a:t>
            </a:r>
          </a:p>
          <a:p>
            <a:pPr lvl="1"/>
            <a:r>
              <a:rPr kumimoji="1" lang="en-US" altLang="ja-US" dirty="0">
                <a:sym typeface="Wingdings" pitchFamily="2" charset="2"/>
              </a:rPr>
              <a:t>High influence from high energy physics</a:t>
            </a:r>
          </a:p>
          <a:p>
            <a:pPr lvl="1"/>
            <a:endParaRPr kumimoji="1" lang="en-US" altLang="ja-US" dirty="0">
              <a:sym typeface="Wingdings" pitchFamily="2" charset="2"/>
            </a:endParaRPr>
          </a:p>
          <a:p>
            <a:r>
              <a:rPr kumimoji="1" lang="en-US" altLang="ja-US" dirty="0">
                <a:sym typeface="Wingdings" pitchFamily="2" charset="2"/>
              </a:rPr>
              <a:t>Results so far tells the QGP has been created in HI collisions at RHIC and LHC, possibly also at SPS.</a:t>
            </a:r>
          </a:p>
          <a:p>
            <a:pPr lvl="1"/>
            <a:r>
              <a:rPr kumimoji="1" lang="en-US" altLang="ja-US" dirty="0">
                <a:sym typeface="Wingdings" pitchFamily="2" charset="2"/>
              </a:rPr>
              <a:t>High enough temperature, large energy loss of jets, strong coupling of </a:t>
            </a:r>
            <a:r>
              <a:rPr kumimoji="1" lang="en-US" altLang="ja-US" dirty="0" err="1">
                <a:sym typeface="Wingdings" pitchFamily="2" charset="2"/>
              </a:rPr>
              <a:t>partons</a:t>
            </a:r>
            <a:r>
              <a:rPr kumimoji="1" lang="en-US" altLang="ja-US" dirty="0">
                <a:sym typeface="Wingdings" pitchFamily="2" charset="2"/>
              </a:rPr>
              <a:t> (collective motion)</a:t>
            </a:r>
          </a:p>
          <a:p>
            <a:pPr lvl="1"/>
            <a:endParaRPr kumimoji="1" lang="en-US" altLang="ja-US" dirty="0">
              <a:sym typeface="Wingdings" pitchFamily="2" charset="2"/>
            </a:endParaRPr>
          </a:p>
          <a:p>
            <a:r>
              <a:rPr kumimoji="1" lang="en-US" altLang="ja-US" dirty="0">
                <a:sym typeface="Wingdings" pitchFamily="2" charset="2"/>
              </a:rPr>
              <a:t>Small system collisions at high energy became of interest</a:t>
            </a:r>
          </a:p>
          <a:p>
            <a:pPr lvl="1"/>
            <a:r>
              <a:rPr kumimoji="1" lang="en-US" altLang="ja-US" dirty="0" err="1">
                <a:sym typeface="Wingdings" pitchFamily="2" charset="2"/>
              </a:rPr>
              <a:t>p+A</a:t>
            </a:r>
            <a:r>
              <a:rPr kumimoji="1" lang="en-US" altLang="ja-US" dirty="0">
                <a:sym typeface="Wingdings" pitchFamily="2" charset="2"/>
              </a:rPr>
              <a:t>, and even in </a:t>
            </a:r>
            <a:r>
              <a:rPr kumimoji="1" lang="en-US" altLang="ja-US" dirty="0" err="1">
                <a:sym typeface="Wingdings" pitchFamily="2" charset="2"/>
              </a:rPr>
              <a:t>p+p</a:t>
            </a:r>
            <a:endParaRPr kumimoji="1" lang="en-US" altLang="ja-US" dirty="0">
              <a:sym typeface="Wingdings" pitchFamily="2" charset="2"/>
            </a:endParaRPr>
          </a:p>
          <a:p>
            <a:pPr lvl="1"/>
            <a:endParaRPr kumimoji="1" lang="en-US" altLang="ja-US" dirty="0">
              <a:sym typeface="Wingdings" pitchFamily="2" charset="2"/>
            </a:endParaRPr>
          </a:p>
          <a:p>
            <a:r>
              <a:rPr kumimoji="1" lang="en-US" altLang="ja-US" dirty="0">
                <a:sym typeface="Wingdings" pitchFamily="2" charset="2"/>
              </a:rPr>
              <a:t>Two major future directions include “higher energy” and “lower energy but high luminosity” HI collisions. Both have new aspects.</a:t>
            </a:r>
          </a:p>
        </p:txBody>
      </p:sp>
      <p:sp>
        <p:nvSpPr>
          <p:cNvPr id="4" name="日付プレースホルダー 3">
            <a:extLst>
              <a:ext uri="{FF2B5EF4-FFF2-40B4-BE49-F238E27FC236}">
                <a16:creationId xmlns:a16="http://schemas.microsoft.com/office/drawing/2014/main" id="{C7C6B756-A06B-8240-9A80-9207BA419E7E}"/>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2CBDDBAE-AB11-C94B-908D-8F42CAF4AC6C}"/>
              </a:ext>
            </a:extLst>
          </p:cNvPr>
          <p:cNvSpPr>
            <a:spLocks noGrp="1"/>
          </p:cNvSpPr>
          <p:nvPr>
            <p:ph type="ftr" sz="quarter" idx="11"/>
          </p:nvPr>
        </p:nvSpPr>
        <p:spPr/>
        <p:txBody>
          <a:bodyPr/>
          <a:lstStyle/>
          <a:p>
            <a:r>
              <a:rPr kumimoji="1" lang="en" altLang="ja-US" dirty="0"/>
              <a:t>T. </a:t>
            </a:r>
            <a:r>
              <a:rPr kumimoji="1" lang="en" altLang="ja-US" dirty="0" err="1"/>
              <a:t>Sakaguchi</a:t>
            </a:r>
            <a:r>
              <a:rPr kumimoji="1" lang="en" altLang="ja-US" dirty="0"/>
              <a:t> @ Saga U Lecture</a:t>
            </a:r>
            <a:endParaRPr kumimoji="1" lang="ja-US" altLang="en-US" dirty="0"/>
          </a:p>
        </p:txBody>
      </p:sp>
      <p:sp>
        <p:nvSpPr>
          <p:cNvPr id="6" name="スライド番号プレースホルダー 5">
            <a:extLst>
              <a:ext uri="{FF2B5EF4-FFF2-40B4-BE49-F238E27FC236}">
                <a16:creationId xmlns:a16="http://schemas.microsoft.com/office/drawing/2014/main" id="{D2BD16E5-41E1-E840-AA90-6AA3DB62DF73}"/>
              </a:ext>
            </a:extLst>
          </p:cNvPr>
          <p:cNvSpPr>
            <a:spLocks noGrp="1"/>
          </p:cNvSpPr>
          <p:nvPr>
            <p:ph type="sldNum" sz="quarter" idx="12"/>
          </p:nvPr>
        </p:nvSpPr>
        <p:spPr/>
        <p:txBody>
          <a:bodyPr/>
          <a:lstStyle/>
          <a:p>
            <a:fld id="{F9291847-EA59-7F4D-8477-4EA9F25CEBB2}" type="slidenum">
              <a:rPr kumimoji="1" lang="ja-US" altLang="en-US" smtClean="0"/>
              <a:pPr/>
              <a:t>55</a:t>
            </a:fld>
            <a:endParaRPr kumimoji="1" lang="ja-US" altLang="en-US"/>
          </a:p>
        </p:txBody>
      </p:sp>
    </p:spTree>
    <p:extLst>
      <p:ext uri="{BB962C8B-B14F-4D97-AF65-F5344CB8AC3E}">
        <p14:creationId xmlns:p14="http://schemas.microsoft.com/office/powerpoint/2010/main" val="453911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FC6A96-D06C-5C46-9235-D4D99D8290C8}"/>
              </a:ext>
            </a:extLst>
          </p:cNvPr>
          <p:cNvSpPr>
            <a:spLocks noGrp="1"/>
          </p:cNvSpPr>
          <p:nvPr>
            <p:ph type="title"/>
          </p:nvPr>
        </p:nvSpPr>
        <p:spPr/>
        <p:txBody>
          <a:bodyPr/>
          <a:lstStyle/>
          <a:p>
            <a:r>
              <a:rPr kumimoji="1" lang="en-US" altLang="ja-US" dirty="0"/>
              <a:t>Fieldwork (if you have spare time)</a:t>
            </a:r>
            <a:endParaRPr kumimoji="1" lang="ja-US" altLang="en-US" dirty="0"/>
          </a:p>
        </p:txBody>
      </p:sp>
      <p:sp>
        <p:nvSpPr>
          <p:cNvPr id="3" name="コンテンツ プレースホルダー 2">
            <a:extLst>
              <a:ext uri="{FF2B5EF4-FFF2-40B4-BE49-F238E27FC236}">
                <a16:creationId xmlns:a16="http://schemas.microsoft.com/office/drawing/2014/main" id="{7FDAE901-F1FA-D249-B1F4-E698C6DA753A}"/>
              </a:ext>
            </a:extLst>
          </p:cNvPr>
          <p:cNvSpPr>
            <a:spLocks noGrp="1"/>
          </p:cNvSpPr>
          <p:nvPr>
            <p:ph idx="1"/>
          </p:nvPr>
        </p:nvSpPr>
        <p:spPr>
          <a:xfrm>
            <a:off x="824345" y="1290919"/>
            <a:ext cx="10515600" cy="3738282"/>
          </a:xfrm>
        </p:spPr>
        <p:txBody>
          <a:bodyPr>
            <a:normAutofit fontScale="92500"/>
          </a:bodyPr>
          <a:lstStyle/>
          <a:p>
            <a:r>
              <a:rPr kumimoji="1" lang="en-US" altLang="ja-US" dirty="0"/>
              <a:t>Pick one of two topics below</a:t>
            </a:r>
          </a:p>
          <a:p>
            <a:endParaRPr kumimoji="1" lang="en-US" altLang="ja-US" dirty="0"/>
          </a:p>
          <a:p>
            <a:r>
              <a:rPr kumimoji="1" lang="en-US" altLang="ja-US" dirty="0"/>
              <a:t>ALICE has a detector upgrade plan for LHC Run3 and Run4. Summarize the upgrade plan and discuss new physics knowledge to gain (pick your favorite of two) expected from the upgrade, compared to what we have learned with the current detector system.</a:t>
            </a:r>
          </a:p>
          <a:p>
            <a:endParaRPr kumimoji="1" lang="en-US" altLang="ja-US" dirty="0"/>
          </a:p>
          <a:p>
            <a:r>
              <a:rPr kumimoji="1" lang="en-US" altLang="ja-US" dirty="0"/>
              <a:t>FCC has ~10 times higher center mass of energy available compared to LHC. Summarize the new probes (pick your favorite of two) to be available at the FCC. Also discuss what kind of new physics knowledge that the new probes can bring in, compared to what we have learned at LHC.</a:t>
            </a:r>
          </a:p>
        </p:txBody>
      </p:sp>
      <p:sp>
        <p:nvSpPr>
          <p:cNvPr id="4" name="日付プレースホルダー 3">
            <a:extLst>
              <a:ext uri="{FF2B5EF4-FFF2-40B4-BE49-F238E27FC236}">
                <a16:creationId xmlns:a16="http://schemas.microsoft.com/office/drawing/2014/main" id="{653F8CC5-E794-AC46-B907-C14618691D8E}"/>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E7378048-B50A-274B-BA7E-2109B9C081BC}"/>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66768C3F-1A45-544B-BB14-48CB0C054864}"/>
              </a:ext>
            </a:extLst>
          </p:cNvPr>
          <p:cNvSpPr>
            <a:spLocks noGrp="1"/>
          </p:cNvSpPr>
          <p:nvPr>
            <p:ph type="sldNum" sz="quarter" idx="12"/>
          </p:nvPr>
        </p:nvSpPr>
        <p:spPr/>
        <p:txBody>
          <a:bodyPr/>
          <a:lstStyle/>
          <a:p>
            <a:fld id="{F9291847-EA59-7F4D-8477-4EA9F25CEBB2}" type="slidenum">
              <a:rPr kumimoji="1" lang="ja-US" altLang="en-US" smtClean="0"/>
              <a:pPr/>
              <a:t>56</a:t>
            </a:fld>
            <a:endParaRPr kumimoji="1" lang="ja-US" altLang="en-US"/>
          </a:p>
        </p:txBody>
      </p:sp>
    </p:spTree>
    <p:extLst>
      <p:ext uri="{BB962C8B-B14F-4D97-AF65-F5344CB8AC3E}">
        <p14:creationId xmlns:p14="http://schemas.microsoft.com/office/powerpoint/2010/main" val="3009793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B6CD45-3898-0840-A0FE-D1CFB5632AB5}"/>
              </a:ext>
            </a:extLst>
          </p:cNvPr>
          <p:cNvSpPr>
            <a:spLocks noGrp="1"/>
          </p:cNvSpPr>
          <p:nvPr>
            <p:ph type="title"/>
          </p:nvPr>
        </p:nvSpPr>
        <p:spPr/>
        <p:txBody>
          <a:bodyPr/>
          <a:lstStyle/>
          <a:p>
            <a:r>
              <a:rPr kumimoji="1" lang="en-US" altLang="ja-US" dirty="0"/>
              <a:t>Big Bang and Little Bang</a:t>
            </a:r>
            <a:endParaRPr kumimoji="1" lang="ja-US" altLang="en-US" dirty="0"/>
          </a:p>
        </p:txBody>
      </p:sp>
      <p:sp>
        <p:nvSpPr>
          <p:cNvPr id="3" name="コンテンツ プレースホルダー 2">
            <a:extLst>
              <a:ext uri="{FF2B5EF4-FFF2-40B4-BE49-F238E27FC236}">
                <a16:creationId xmlns:a16="http://schemas.microsoft.com/office/drawing/2014/main" id="{ED1E95EF-7ED1-C141-A209-98D33F2510DE}"/>
              </a:ext>
            </a:extLst>
          </p:cNvPr>
          <p:cNvSpPr>
            <a:spLocks noGrp="1"/>
          </p:cNvSpPr>
          <p:nvPr>
            <p:ph idx="1"/>
          </p:nvPr>
        </p:nvSpPr>
        <p:spPr/>
        <p:txBody>
          <a:bodyPr/>
          <a:lstStyle/>
          <a:p>
            <a:endParaRPr kumimoji="1" lang="ja-US" altLang="en-US" dirty="0"/>
          </a:p>
        </p:txBody>
      </p:sp>
      <p:sp>
        <p:nvSpPr>
          <p:cNvPr id="4" name="日付プレースホルダー 3">
            <a:extLst>
              <a:ext uri="{FF2B5EF4-FFF2-40B4-BE49-F238E27FC236}">
                <a16:creationId xmlns:a16="http://schemas.microsoft.com/office/drawing/2014/main" id="{7EDEF5B5-BFFF-984D-A840-BFD2F6EE18A2}"/>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EE3F7FCC-D4FB-444B-B662-DCFE60AF4F87}"/>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0718B591-5426-7E4F-B57D-68804D0E13F0}"/>
              </a:ext>
            </a:extLst>
          </p:cNvPr>
          <p:cNvSpPr>
            <a:spLocks noGrp="1"/>
          </p:cNvSpPr>
          <p:nvPr>
            <p:ph type="sldNum" sz="quarter" idx="12"/>
          </p:nvPr>
        </p:nvSpPr>
        <p:spPr/>
        <p:txBody>
          <a:bodyPr/>
          <a:lstStyle/>
          <a:p>
            <a:fld id="{F9291847-EA59-7F4D-8477-4EA9F25CEBB2}" type="slidenum">
              <a:rPr kumimoji="1" lang="ja-US" altLang="en-US" smtClean="0"/>
              <a:pPr/>
              <a:t>6</a:t>
            </a:fld>
            <a:endParaRPr kumimoji="1" lang="ja-US" altLang="en-US"/>
          </a:p>
        </p:txBody>
      </p:sp>
      <p:pic>
        <p:nvPicPr>
          <p:cNvPr id="7" name="図 6">
            <a:extLst>
              <a:ext uri="{FF2B5EF4-FFF2-40B4-BE49-F238E27FC236}">
                <a16:creationId xmlns:a16="http://schemas.microsoft.com/office/drawing/2014/main" id="{B87990A1-1942-C945-A457-9435D49D14FC}"/>
              </a:ext>
            </a:extLst>
          </p:cNvPr>
          <p:cNvPicPr>
            <a:picLocks noChangeAspect="1"/>
          </p:cNvPicPr>
          <p:nvPr/>
        </p:nvPicPr>
        <p:blipFill>
          <a:blip r:embed="rId2"/>
          <a:stretch>
            <a:fillRect/>
          </a:stretch>
        </p:blipFill>
        <p:spPr>
          <a:xfrm>
            <a:off x="3023453" y="1692104"/>
            <a:ext cx="5916197" cy="4484859"/>
          </a:xfrm>
          <a:prstGeom prst="rect">
            <a:avLst/>
          </a:prstGeom>
        </p:spPr>
      </p:pic>
      <p:pic>
        <p:nvPicPr>
          <p:cNvPr id="9" name="Picture 3">
            <a:extLst>
              <a:ext uri="{FF2B5EF4-FFF2-40B4-BE49-F238E27FC236}">
                <a16:creationId xmlns:a16="http://schemas.microsoft.com/office/drawing/2014/main" id="{D4D810D2-765B-B448-A324-770020FA86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100" y="2507426"/>
            <a:ext cx="2622242" cy="2361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0" name="グループ化 9">
            <a:extLst>
              <a:ext uri="{FF2B5EF4-FFF2-40B4-BE49-F238E27FC236}">
                <a16:creationId xmlns:a16="http://schemas.microsoft.com/office/drawing/2014/main" id="{541D6C78-D907-5847-8087-6B4C7C2BDC64}"/>
              </a:ext>
            </a:extLst>
          </p:cNvPr>
          <p:cNvGrpSpPr/>
          <p:nvPr/>
        </p:nvGrpSpPr>
        <p:grpSpPr>
          <a:xfrm>
            <a:off x="8927966" y="2329248"/>
            <a:ext cx="2959674" cy="2668502"/>
            <a:chOff x="2088559" y="1454358"/>
            <a:chExt cx="4714255" cy="4250469"/>
          </a:xfrm>
        </p:grpSpPr>
        <p:sp>
          <p:nvSpPr>
            <p:cNvPr id="11" name="Line 3">
              <a:extLst>
                <a:ext uri="{FF2B5EF4-FFF2-40B4-BE49-F238E27FC236}">
                  <a16:creationId xmlns:a16="http://schemas.microsoft.com/office/drawing/2014/main" id="{6B6CA04F-5EF1-EC4E-BE41-CD9748F598D0}"/>
                </a:ext>
              </a:extLst>
            </p:cNvPr>
            <p:cNvSpPr>
              <a:spLocks noChangeAspect="1" noChangeShapeType="1"/>
            </p:cNvSpPr>
            <p:nvPr/>
          </p:nvSpPr>
          <p:spPr bwMode="auto">
            <a:xfrm flipV="1">
              <a:off x="4572376" y="1945627"/>
              <a:ext cx="0" cy="3040062"/>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12" name="Line 4">
              <a:extLst>
                <a:ext uri="{FF2B5EF4-FFF2-40B4-BE49-F238E27FC236}">
                  <a16:creationId xmlns:a16="http://schemas.microsoft.com/office/drawing/2014/main" id="{40DF00D5-B0E7-2D4B-BDB3-565CA25BC154}"/>
                </a:ext>
              </a:extLst>
            </p:cNvPr>
            <p:cNvSpPr>
              <a:spLocks noChangeAspect="1" noChangeShapeType="1"/>
            </p:cNvSpPr>
            <p:nvPr/>
          </p:nvSpPr>
          <p:spPr bwMode="auto">
            <a:xfrm>
              <a:off x="2545139" y="4612627"/>
              <a:ext cx="4000500"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13" name="Freeform 5">
              <a:extLst>
                <a:ext uri="{FF2B5EF4-FFF2-40B4-BE49-F238E27FC236}">
                  <a16:creationId xmlns:a16="http://schemas.microsoft.com/office/drawing/2014/main" id="{0E7994EF-5CBD-9646-8CD1-D70185F03DDC}"/>
                </a:ext>
              </a:extLst>
            </p:cNvPr>
            <p:cNvSpPr>
              <a:spLocks noChangeAspect="1"/>
            </p:cNvSpPr>
            <p:nvPr/>
          </p:nvSpPr>
          <p:spPr bwMode="auto">
            <a:xfrm>
              <a:off x="4158039" y="2383777"/>
              <a:ext cx="2644775" cy="2655887"/>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14" name="Freeform 6">
              <a:extLst>
                <a:ext uri="{FF2B5EF4-FFF2-40B4-BE49-F238E27FC236}">
                  <a16:creationId xmlns:a16="http://schemas.microsoft.com/office/drawing/2014/main" id="{CC601A7A-E401-0E4E-86D5-3F26956ED3C9}"/>
                </a:ext>
              </a:extLst>
            </p:cNvPr>
            <p:cNvSpPr>
              <a:spLocks noChangeAspect="1"/>
            </p:cNvSpPr>
            <p:nvPr/>
          </p:nvSpPr>
          <p:spPr bwMode="auto">
            <a:xfrm>
              <a:off x="2322889" y="2383777"/>
              <a:ext cx="2674937" cy="2655887"/>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15" name="Freeform 7">
              <a:extLst>
                <a:ext uri="{FF2B5EF4-FFF2-40B4-BE49-F238E27FC236}">
                  <a16:creationId xmlns:a16="http://schemas.microsoft.com/office/drawing/2014/main" id="{A273E40B-BEC7-AC4E-90A2-E95D99D194B6}"/>
                </a:ext>
              </a:extLst>
            </p:cNvPr>
            <p:cNvSpPr>
              <a:spLocks noChangeAspect="1"/>
            </p:cNvSpPr>
            <p:nvPr/>
          </p:nvSpPr>
          <p:spPr bwMode="auto">
            <a:xfrm>
              <a:off x="2788026" y="2215502"/>
              <a:ext cx="3651250" cy="199231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p>
          </p:txBody>
        </p:sp>
        <p:sp>
          <p:nvSpPr>
            <p:cNvPr id="16" name="Text Box 8">
              <a:extLst>
                <a:ext uri="{FF2B5EF4-FFF2-40B4-BE49-F238E27FC236}">
                  <a16:creationId xmlns:a16="http://schemas.microsoft.com/office/drawing/2014/main" id="{924D122C-3121-B84E-B1F6-1DACB9AF6917}"/>
                </a:ext>
              </a:extLst>
            </p:cNvPr>
            <p:cNvSpPr txBox="1">
              <a:spLocks noChangeAspect="1" noChangeArrowheads="1"/>
            </p:cNvSpPr>
            <p:nvPr/>
          </p:nvSpPr>
          <p:spPr bwMode="auto">
            <a:xfrm>
              <a:off x="4731126" y="4582463"/>
              <a:ext cx="494517" cy="671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latin typeface="+mn-lt"/>
                  <a:cs typeface="Arial" charset="0"/>
                </a:rPr>
                <a:t>0</a:t>
              </a:r>
            </a:p>
          </p:txBody>
        </p:sp>
        <p:sp>
          <p:nvSpPr>
            <p:cNvPr id="17" name="AutoShape 9">
              <a:extLst>
                <a:ext uri="{FF2B5EF4-FFF2-40B4-BE49-F238E27FC236}">
                  <a16:creationId xmlns:a16="http://schemas.microsoft.com/office/drawing/2014/main" id="{EDC22D1F-0D45-3E48-A822-AD2AD46760E7}"/>
                </a:ext>
              </a:extLst>
            </p:cNvPr>
            <p:cNvSpPr>
              <a:spLocks noChangeAspect="1" noChangeArrowheads="1"/>
            </p:cNvSpPr>
            <p:nvPr/>
          </p:nvSpPr>
          <p:spPr bwMode="auto">
            <a:xfrm rot="2704117">
              <a:off x="3996113" y="4693590"/>
              <a:ext cx="341313" cy="633412"/>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18" name="Text Box 10">
              <a:extLst>
                <a:ext uri="{FF2B5EF4-FFF2-40B4-BE49-F238E27FC236}">
                  <a16:creationId xmlns:a16="http://schemas.microsoft.com/office/drawing/2014/main" id="{77001A03-8CD4-714C-BBAF-718DF483C243}"/>
                </a:ext>
              </a:extLst>
            </p:cNvPr>
            <p:cNvSpPr txBox="1">
              <a:spLocks noChangeAspect="1" noChangeArrowheads="1"/>
            </p:cNvSpPr>
            <p:nvPr/>
          </p:nvSpPr>
          <p:spPr bwMode="auto">
            <a:xfrm>
              <a:off x="2088559" y="4137631"/>
              <a:ext cx="1770935" cy="4921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1600" dirty="0">
                  <a:solidFill>
                    <a:schemeClr val="tx1"/>
                  </a:solidFill>
                  <a:latin typeface="+mn-lt"/>
                  <a:cs typeface="Arial" charset="0"/>
                </a:rPr>
                <a:t>collision axis</a:t>
              </a:r>
            </a:p>
          </p:txBody>
        </p:sp>
        <p:sp>
          <p:nvSpPr>
            <p:cNvPr id="19" name="Text Box 11">
              <a:extLst>
                <a:ext uri="{FF2B5EF4-FFF2-40B4-BE49-F238E27FC236}">
                  <a16:creationId xmlns:a16="http://schemas.microsoft.com/office/drawing/2014/main" id="{DC2082EA-6A60-1D42-B037-2B4E319327FE}"/>
                </a:ext>
              </a:extLst>
            </p:cNvPr>
            <p:cNvSpPr txBox="1">
              <a:spLocks noChangeAspect="1" noChangeArrowheads="1"/>
            </p:cNvSpPr>
            <p:nvPr/>
          </p:nvSpPr>
          <p:spPr bwMode="auto">
            <a:xfrm rot="16200000">
              <a:off x="3976157" y="1608399"/>
              <a:ext cx="755524" cy="447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1400" dirty="0">
                  <a:solidFill>
                    <a:schemeClr val="tx1"/>
                  </a:solidFill>
                  <a:latin typeface="+mn-lt"/>
                  <a:cs typeface="Arial" charset="0"/>
                </a:rPr>
                <a:t>time</a:t>
              </a:r>
            </a:p>
          </p:txBody>
        </p:sp>
        <p:sp>
          <p:nvSpPr>
            <p:cNvPr id="20" name="Oval 12">
              <a:extLst>
                <a:ext uri="{FF2B5EF4-FFF2-40B4-BE49-F238E27FC236}">
                  <a16:creationId xmlns:a16="http://schemas.microsoft.com/office/drawing/2014/main" id="{D8EE49E7-4296-BA4E-8D8E-7C886FAD6E82}"/>
                </a:ext>
              </a:extLst>
            </p:cNvPr>
            <p:cNvSpPr>
              <a:spLocks noChangeAspect="1" noChangeArrowheads="1"/>
            </p:cNvSpPr>
            <p:nvPr/>
          </p:nvSpPr>
          <p:spPr bwMode="auto">
            <a:xfrm>
              <a:off x="3627814" y="2277414"/>
              <a:ext cx="107950"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21" name="Oval 13">
              <a:extLst>
                <a:ext uri="{FF2B5EF4-FFF2-40B4-BE49-F238E27FC236}">
                  <a16:creationId xmlns:a16="http://schemas.microsoft.com/office/drawing/2014/main" id="{D000B337-1284-4744-9E78-353F6A7B1945}"/>
                </a:ext>
              </a:extLst>
            </p:cNvPr>
            <p:cNvSpPr>
              <a:spLocks noChangeAspect="1" noChangeArrowheads="1"/>
            </p:cNvSpPr>
            <p:nvPr/>
          </p:nvSpPr>
          <p:spPr bwMode="auto">
            <a:xfrm>
              <a:off x="4392989" y="2291702"/>
              <a:ext cx="106362"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22" name="Oval 14">
              <a:extLst>
                <a:ext uri="{FF2B5EF4-FFF2-40B4-BE49-F238E27FC236}">
                  <a16:creationId xmlns:a16="http://schemas.microsoft.com/office/drawing/2014/main" id="{79BCDA06-DE98-484C-8F64-163D81292F54}"/>
                </a:ext>
              </a:extLst>
            </p:cNvPr>
            <p:cNvSpPr>
              <a:spLocks noChangeAspect="1" noChangeArrowheads="1"/>
            </p:cNvSpPr>
            <p:nvPr/>
          </p:nvSpPr>
          <p:spPr bwMode="auto">
            <a:xfrm>
              <a:off x="4446964" y="25584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23" name="Oval 15">
              <a:extLst>
                <a:ext uri="{FF2B5EF4-FFF2-40B4-BE49-F238E27FC236}">
                  <a16:creationId xmlns:a16="http://schemas.microsoft.com/office/drawing/2014/main" id="{16700AE5-5F87-EE48-8AF6-B8B006C49069}"/>
                </a:ext>
              </a:extLst>
            </p:cNvPr>
            <p:cNvSpPr>
              <a:spLocks noChangeAspect="1" noChangeArrowheads="1"/>
            </p:cNvSpPr>
            <p:nvPr/>
          </p:nvSpPr>
          <p:spPr bwMode="auto">
            <a:xfrm>
              <a:off x="4232651" y="2479027"/>
              <a:ext cx="106363"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24" name="Oval 16">
              <a:extLst>
                <a:ext uri="{FF2B5EF4-FFF2-40B4-BE49-F238E27FC236}">
                  <a16:creationId xmlns:a16="http://schemas.microsoft.com/office/drawing/2014/main" id="{14A49888-9A00-344E-8D97-8049A4FD319D}"/>
                </a:ext>
              </a:extLst>
            </p:cNvPr>
            <p:cNvSpPr>
              <a:spLocks noChangeAspect="1" noChangeArrowheads="1"/>
            </p:cNvSpPr>
            <p:nvPr/>
          </p:nvSpPr>
          <p:spPr bwMode="auto">
            <a:xfrm>
              <a:off x="4786689" y="2529827"/>
              <a:ext cx="107950"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25" name="Oval 17">
              <a:extLst>
                <a:ext uri="{FF2B5EF4-FFF2-40B4-BE49-F238E27FC236}">
                  <a16:creationId xmlns:a16="http://schemas.microsoft.com/office/drawing/2014/main" id="{38C2DC63-1BA7-B74E-AB79-28C155D05A14}"/>
                </a:ext>
              </a:extLst>
            </p:cNvPr>
            <p:cNvSpPr>
              <a:spLocks noChangeAspect="1" noChangeArrowheads="1"/>
            </p:cNvSpPr>
            <p:nvPr/>
          </p:nvSpPr>
          <p:spPr bwMode="auto">
            <a:xfrm>
              <a:off x="4605714" y="2291702"/>
              <a:ext cx="106362" cy="106362"/>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26" name="Oval 18">
              <a:extLst>
                <a:ext uri="{FF2B5EF4-FFF2-40B4-BE49-F238E27FC236}">
                  <a16:creationId xmlns:a16="http://schemas.microsoft.com/office/drawing/2014/main" id="{C7B49E38-C3AF-D94B-9DA0-CD471CAAEA3F}"/>
                </a:ext>
              </a:extLst>
            </p:cNvPr>
            <p:cNvSpPr>
              <a:spLocks noChangeAspect="1" noChangeArrowheads="1"/>
            </p:cNvSpPr>
            <p:nvPr/>
          </p:nvSpPr>
          <p:spPr bwMode="auto">
            <a:xfrm>
              <a:off x="3829426" y="2277414"/>
              <a:ext cx="106363"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27" name="Oval 19">
              <a:extLst>
                <a:ext uri="{FF2B5EF4-FFF2-40B4-BE49-F238E27FC236}">
                  <a16:creationId xmlns:a16="http://schemas.microsoft.com/office/drawing/2014/main" id="{7810D04C-00E0-C44C-AD74-2A1358F94A00}"/>
                </a:ext>
              </a:extLst>
            </p:cNvPr>
            <p:cNvSpPr>
              <a:spLocks noChangeAspect="1" noChangeArrowheads="1"/>
            </p:cNvSpPr>
            <p:nvPr/>
          </p:nvSpPr>
          <p:spPr bwMode="auto">
            <a:xfrm>
              <a:off x="4131051" y="2226614"/>
              <a:ext cx="107950"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28" name="Oval 20">
              <a:extLst>
                <a:ext uri="{FF2B5EF4-FFF2-40B4-BE49-F238E27FC236}">
                  <a16:creationId xmlns:a16="http://schemas.microsoft.com/office/drawing/2014/main" id="{0C48CC88-2146-AF4F-B7F5-132215E4E076}"/>
                </a:ext>
              </a:extLst>
            </p:cNvPr>
            <p:cNvSpPr>
              <a:spLocks noChangeAspect="1" noChangeArrowheads="1"/>
            </p:cNvSpPr>
            <p:nvPr/>
          </p:nvSpPr>
          <p:spPr bwMode="auto">
            <a:xfrm>
              <a:off x="3980239" y="2479027"/>
              <a:ext cx="106362" cy="106362"/>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29" name="Oval 21">
              <a:extLst>
                <a:ext uri="{FF2B5EF4-FFF2-40B4-BE49-F238E27FC236}">
                  <a16:creationId xmlns:a16="http://schemas.microsoft.com/office/drawing/2014/main" id="{6FAA7EA0-7880-BF44-A785-61EEA32921FE}"/>
                </a:ext>
              </a:extLst>
            </p:cNvPr>
            <p:cNvSpPr>
              <a:spLocks noChangeAspect="1" noChangeArrowheads="1"/>
            </p:cNvSpPr>
            <p:nvPr/>
          </p:nvSpPr>
          <p:spPr bwMode="auto">
            <a:xfrm>
              <a:off x="5039101" y="2328214"/>
              <a:ext cx="106363"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30" name="Oval 22">
              <a:extLst>
                <a:ext uri="{FF2B5EF4-FFF2-40B4-BE49-F238E27FC236}">
                  <a16:creationId xmlns:a16="http://schemas.microsoft.com/office/drawing/2014/main" id="{3495A1A4-67FA-7044-A25A-D652A746514F}"/>
                </a:ext>
              </a:extLst>
            </p:cNvPr>
            <p:cNvSpPr>
              <a:spLocks noChangeAspect="1" noChangeArrowheads="1"/>
            </p:cNvSpPr>
            <p:nvPr/>
          </p:nvSpPr>
          <p:spPr bwMode="auto">
            <a:xfrm>
              <a:off x="5089901" y="2529827"/>
              <a:ext cx="106363" cy="106362"/>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31" name="Oval 23">
              <a:extLst>
                <a:ext uri="{FF2B5EF4-FFF2-40B4-BE49-F238E27FC236}">
                  <a16:creationId xmlns:a16="http://schemas.microsoft.com/office/drawing/2014/main" id="{BF848BA8-453E-3946-984F-A2474AF1455B}"/>
                </a:ext>
              </a:extLst>
            </p:cNvPr>
            <p:cNvSpPr>
              <a:spLocks noChangeAspect="1" noChangeArrowheads="1"/>
            </p:cNvSpPr>
            <p:nvPr/>
          </p:nvSpPr>
          <p:spPr bwMode="auto">
            <a:xfrm>
              <a:off x="5342314" y="2277414"/>
              <a:ext cx="106362"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32" name="Oval 24">
              <a:extLst>
                <a:ext uri="{FF2B5EF4-FFF2-40B4-BE49-F238E27FC236}">
                  <a16:creationId xmlns:a16="http://schemas.microsoft.com/office/drawing/2014/main" id="{EE39E77E-A677-264E-8DC0-62F09E225D03}"/>
                </a:ext>
              </a:extLst>
            </p:cNvPr>
            <p:cNvSpPr>
              <a:spLocks noChangeAspect="1" noChangeArrowheads="1"/>
            </p:cNvSpPr>
            <p:nvPr/>
          </p:nvSpPr>
          <p:spPr bwMode="auto">
            <a:xfrm>
              <a:off x="5240714" y="2423464"/>
              <a:ext cx="106362"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33" name="Oval 25">
              <a:extLst>
                <a:ext uri="{FF2B5EF4-FFF2-40B4-BE49-F238E27FC236}">
                  <a16:creationId xmlns:a16="http://schemas.microsoft.com/office/drawing/2014/main" id="{DC4A44AD-9EEC-6143-B467-5A5E746FFFC3}"/>
                </a:ext>
              </a:extLst>
            </p:cNvPr>
            <p:cNvSpPr>
              <a:spLocks noChangeAspect="1" noChangeArrowheads="1"/>
            </p:cNvSpPr>
            <p:nvPr/>
          </p:nvSpPr>
          <p:spPr bwMode="auto">
            <a:xfrm>
              <a:off x="4837489" y="2175814"/>
              <a:ext cx="106362" cy="107950"/>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34" name="Oval 26">
              <a:extLst>
                <a:ext uri="{FF2B5EF4-FFF2-40B4-BE49-F238E27FC236}">
                  <a16:creationId xmlns:a16="http://schemas.microsoft.com/office/drawing/2014/main" id="{0EE42504-494D-C547-A56A-D1001E03D696}"/>
                </a:ext>
              </a:extLst>
            </p:cNvPr>
            <p:cNvSpPr>
              <a:spLocks noChangeAspect="1" noChangeArrowheads="1"/>
            </p:cNvSpPr>
            <p:nvPr/>
          </p:nvSpPr>
          <p:spPr bwMode="auto">
            <a:xfrm>
              <a:off x="3326189" y="2126602"/>
              <a:ext cx="106362"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35" name="Oval 27">
              <a:extLst>
                <a:ext uri="{FF2B5EF4-FFF2-40B4-BE49-F238E27FC236}">
                  <a16:creationId xmlns:a16="http://schemas.microsoft.com/office/drawing/2014/main" id="{86163456-0716-4648-B6FE-33143802F20A}"/>
                </a:ext>
              </a:extLst>
            </p:cNvPr>
            <p:cNvSpPr>
              <a:spLocks noChangeAspect="1" noChangeArrowheads="1"/>
            </p:cNvSpPr>
            <p:nvPr/>
          </p:nvSpPr>
          <p:spPr bwMode="auto">
            <a:xfrm>
              <a:off x="4680326" y="2025002"/>
              <a:ext cx="106363" cy="106362"/>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36" name="Oval 28">
              <a:extLst>
                <a:ext uri="{FF2B5EF4-FFF2-40B4-BE49-F238E27FC236}">
                  <a16:creationId xmlns:a16="http://schemas.microsoft.com/office/drawing/2014/main" id="{26E24B94-94C1-CD4A-AB66-E4E40E53DF90}"/>
                </a:ext>
              </a:extLst>
            </p:cNvPr>
            <p:cNvSpPr>
              <a:spLocks noChangeAspect="1" noChangeArrowheads="1"/>
            </p:cNvSpPr>
            <p:nvPr/>
          </p:nvSpPr>
          <p:spPr bwMode="auto">
            <a:xfrm>
              <a:off x="3577014" y="20758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37" name="Oval 29">
              <a:extLst>
                <a:ext uri="{FF2B5EF4-FFF2-40B4-BE49-F238E27FC236}">
                  <a16:creationId xmlns:a16="http://schemas.microsoft.com/office/drawing/2014/main" id="{B0D0BEBC-9E7F-4546-A017-2965CA1EEB4B}"/>
                </a:ext>
              </a:extLst>
            </p:cNvPr>
            <p:cNvSpPr>
              <a:spLocks noChangeAspect="1" noChangeArrowheads="1"/>
            </p:cNvSpPr>
            <p:nvPr/>
          </p:nvSpPr>
          <p:spPr bwMode="auto">
            <a:xfrm>
              <a:off x="3975476" y="2120252"/>
              <a:ext cx="106363"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38" name="Oval 30">
              <a:extLst>
                <a:ext uri="{FF2B5EF4-FFF2-40B4-BE49-F238E27FC236}">
                  <a16:creationId xmlns:a16="http://schemas.microsoft.com/office/drawing/2014/main" id="{12709ADA-E75F-9E49-A46F-7CE20E993806}"/>
                </a:ext>
              </a:extLst>
            </p:cNvPr>
            <p:cNvSpPr>
              <a:spLocks noChangeAspect="1" noChangeArrowheads="1"/>
            </p:cNvSpPr>
            <p:nvPr/>
          </p:nvSpPr>
          <p:spPr bwMode="auto">
            <a:xfrm>
              <a:off x="5089901" y="2069452"/>
              <a:ext cx="106363"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39" name="Oval 31">
              <a:extLst>
                <a:ext uri="{FF2B5EF4-FFF2-40B4-BE49-F238E27FC236}">
                  <a16:creationId xmlns:a16="http://schemas.microsoft.com/office/drawing/2014/main" id="{674B9ED0-A7C8-A24A-800E-56559812F56E}"/>
                </a:ext>
              </a:extLst>
            </p:cNvPr>
            <p:cNvSpPr>
              <a:spLocks noChangeAspect="1" noChangeArrowheads="1"/>
            </p:cNvSpPr>
            <p:nvPr/>
          </p:nvSpPr>
          <p:spPr bwMode="auto">
            <a:xfrm>
              <a:off x="5639176" y="2226614"/>
              <a:ext cx="106363" cy="10636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40" name="Oval 32">
              <a:extLst>
                <a:ext uri="{FF2B5EF4-FFF2-40B4-BE49-F238E27FC236}">
                  <a16:creationId xmlns:a16="http://schemas.microsoft.com/office/drawing/2014/main" id="{07B9483B-C0A4-624D-9FF3-79AD8FFF07C6}"/>
                </a:ext>
              </a:extLst>
            </p:cNvPr>
            <p:cNvSpPr>
              <a:spLocks noChangeAspect="1" noChangeArrowheads="1"/>
            </p:cNvSpPr>
            <p:nvPr/>
          </p:nvSpPr>
          <p:spPr bwMode="auto">
            <a:xfrm>
              <a:off x="5386764" y="2075802"/>
              <a:ext cx="106362" cy="106362"/>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41" name="AutoShape 33">
              <a:extLst>
                <a:ext uri="{FF2B5EF4-FFF2-40B4-BE49-F238E27FC236}">
                  <a16:creationId xmlns:a16="http://schemas.microsoft.com/office/drawing/2014/main" id="{75488452-E56C-BB4F-97B0-097FA8672DCF}"/>
                </a:ext>
              </a:extLst>
            </p:cNvPr>
            <p:cNvSpPr>
              <a:spLocks noChangeAspect="1" noChangeArrowheads="1"/>
            </p:cNvSpPr>
            <p:nvPr/>
          </p:nvSpPr>
          <p:spPr bwMode="auto">
            <a:xfrm>
              <a:off x="4390520" y="4406252"/>
              <a:ext cx="352425" cy="403225"/>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ja-JP" altLang="en-US"/>
            </a:p>
          </p:txBody>
        </p:sp>
        <p:sp>
          <p:nvSpPr>
            <p:cNvPr id="42" name="Oval 34">
              <a:extLst>
                <a:ext uri="{FF2B5EF4-FFF2-40B4-BE49-F238E27FC236}">
                  <a16:creationId xmlns:a16="http://schemas.microsoft.com/office/drawing/2014/main" id="{CE2EFD73-D3F1-2845-9DF4-B561F2DA170E}"/>
                </a:ext>
              </a:extLst>
            </p:cNvPr>
            <p:cNvSpPr>
              <a:spLocks noChangeAspect="1" noChangeArrowheads="1"/>
            </p:cNvSpPr>
            <p:nvPr/>
          </p:nvSpPr>
          <p:spPr bwMode="auto">
            <a:xfrm>
              <a:off x="3527801" y="5250802"/>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sp>
          <p:nvSpPr>
            <p:cNvPr id="43" name="AutoShape 39">
              <a:extLst>
                <a:ext uri="{FF2B5EF4-FFF2-40B4-BE49-F238E27FC236}">
                  <a16:creationId xmlns:a16="http://schemas.microsoft.com/office/drawing/2014/main" id="{43FACD31-96FC-914E-9319-633FA5AE9389}"/>
                </a:ext>
              </a:extLst>
            </p:cNvPr>
            <p:cNvSpPr>
              <a:spLocks noChangeAspect="1" noChangeArrowheads="1"/>
            </p:cNvSpPr>
            <p:nvPr/>
          </p:nvSpPr>
          <p:spPr bwMode="auto">
            <a:xfrm rot="18900000">
              <a:off x="4816851" y="4711052"/>
              <a:ext cx="341313" cy="561975"/>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44" name="Oval 34">
              <a:extLst>
                <a:ext uri="{FF2B5EF4-FFF2-40B4-BE49-F238E27FC236}">
                  <a16:creationId xmlns:a16="http://schemas.microsoft.com/office/drawing/2014/main" id="{8EE2CDDB-14D0-AD48-A9FE-A576ACF06D9A}"/>
                </a:ext>
              </a:extLst>
            </p:cNvPr>
            <p:cNvSpPr>
              <a:spLocks noChangeAspect="1" noChangeArrowheads="1"/>
            </p:cNvSpPr>
            <p:nvPr/>
          </p:nvSpPr>
          <p:spPr bwMode="auto">
            <a:xfrm>
              <a:off x="5102985" y="5228481"/>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cxnSp>
          <p:nvCxnSpPr>
            <p:cNvPr id="45" name="直線矢印コネクタ 44">
              <a:extLst>
                <a:ext uri="{FF2B5EF4-FFF2-40B4-BE49-F238E27FC236}">
                  <a16:creationId xmlns:a16="http://schemas.microsoft.com/office/drawing/2014/main" id="{D1568984-FB0C-304F-90F3-66412EDFF328}"/>
                </a:ext>
              </a:extLst>
            </p:cNvPr>
            <p:cNvCxnSpPr/>
            <p:nvPr/>
          </p:nvCxnSpPr>
          <p:spPr>
            <a:xfrm flipV="1">
              <a:off x="4566732" y="1832121"/>
              <a:ext cx="377119" cy="278050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46" name="Freeform 458">
              <a:extLst>
                <a:ext uri="{FF2B5EF4-FFF2-40B4-BE49-F238E27FC236}">
                  <a16:creationId xmlns:a16="http://schemas.microsoft.com/office/drawing/2014/main" id="{E024D22A-D09D-D24B-81D5-E06BB2891A00}"/>
                </a:ext>
              </a:extLst>
            </p:cNvPr>
            <p:cNvSpPr>
              <a:spLocks/>
            </p:cNvSpPr>
            <p:nvPr/>
          </p:nvSpPr>
          <p:spPr bwMode="auto">
            <a:xfrm rot="15609705">
              <a:off x="2949524" y="2535406"/>
              <a:ext cx="2215791" cy="325206"/>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p>
          </p:txBody>
        </p:sp>
      </p:grpSp>
    </p:spTree>
    <p:extLst>
      <p:ext uri="{BB962C8B-B14F-4D97-AF65-F5344CB8AC3E}">
        <p14:creationId xmlns:p14="http://schemas.microsoft.com/office/powerpoint/2010/main" val="4164030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156756-893C-D44C-9387-3982B95F7FE1}"/>
              </a:ext>
            </a:extLst>
          </p:cNvPr>
          <p:cNvSpPr>
            <a:spLocks noGrp="1"/>
          </p:cNvSpPr>
          <p:nvPr>
            <p:ph type="title"/>
          </p:nvPr>
        </p:nvSpPr>
        <p:spPr/>
        <p:txBody>
          <a:bodyPr/>
          <a:lstStyle/>
          <a:p>
            <a:r>
              <a:rPr lang="en-US" altLang="ja-US" dirty="0"/>
              <a:t>QCD matter</a:t>
            </a:r>
            <a:endParaRPr kumimoji="1" lang="ja-US" altLang="en-US" dirty="0"/>
          </a:p>
        </p:txBody>
      </p:sp>
      <p:sp>
        <p:nvSpPr>
          <p:cNvPr id="3" name="コンテンツ プレースホルダー 2">
            <a:extLst>
              <a:ext uri="{FF2B5EF4-FFF2-40B4-BE49-F238E27FC236}">
                <a16:creationId xmlns:a16="http://schemas.microsoft.com/office/drawing/2014/main" id="{7887244D-476F-A742-AC84-C48801B507C7}"/>
              </a:ext>
            </a:extLst>
          </p:cNvPr>
          <p:cNvSpPr>
            <a:spLocks noGrp="1"/>
          </p:cNvSpPr>
          <p:nvPr>
            <p:ph idx="1"/>
          </p:nvPr>
        </p:nvSpPr>
        <p:spPr>
          <a:xfrm>
            <a:off x="838200" y="1160287"/>
            <a:ext cx="6413500" cy="3030710"/>
          </a:xfrm>
        </p:spPr>
        <p:txBody>
          <a:bodyPr>
            <a:normAutofit fontScale="92500" lnSpcReduction="10000"/>
          </a:bodyPr>
          <a:lstStyle/>
          <a:p>
            <a:r>
              <a:rPr lang="en-US" altLang="ja-JP" sz="2200" dirty="0"/>
              <a:t>Strong interaction system (described by QCD)</a:t>
            </a:r>
          </a:p>
          <a:p>
            <a:pPr lvl="1"/>
            <a:endParaRPr lang="en-US" altLang="ja-JP" sz="1800" dirty="0"/>
          </a:p>
          <a:p>
            <a:r>
              <a:rPr lang="en-US" altLang="ja-JP" sz="2200" dirty="0"/>
              <a:t>Gauge particles (gluons) in QCD interact each other.</a:t>
            </a:r>
          </a:p>
          <a:p>
            <a:pPr lvl="1"/>
            <a:r>
              <a:rPr lang="en-US" altLang="ja-US" dirty="0"/>
              <a:t>Coupling constant </a:t>
            </a:r>
            <a:r>
              <a:rPr lang="en-US" altLang="ja-US" dirty="0">
                <a:latin typeface="Symbol" panose="05050102010706020507" pitchFamily="18" charset="2"/>
              </a:rPr>
              <a:t></a:t>
            </a:r>
            <a:r>
              <a:rPr lang="en-US" altLang="ja-US" baseline="-25000" dirty="0"/>
              <a:t>s</a:t>
            </a:r>
            <a:r>
              <a:rPr lang="en-US" altLang="ja-US" dirty="0"/>
              <a:t> runs lower with increasing energy</a:t>
            </a:r>
          </a:p>
          <a:p>
            <a:pPr lvl="1"/>
            <a:endParaRPr lang="en-US" altLang="ja-US" dirty="0"/>
          </a:p>
          <a:p>
            <a:r>
              <a:rPr lang="en-US" altLang="ja-US" dirty="0"/>
              <a:t>Quarks and gluons are confined in hadrons</a:t>
            </a:r>
          </a:p>
          <a:p>
            <a:pPr lvl="1"/>
            <a:r>
              <a:rPr lang="en-US" altLang="ja-US" dirty="0"/>
              <a:t>As pulling q-</a:t>
            </a:r>
            <a:r>
              <a:rPr lang="en-US" altLang="ja-US" dirty="0" err="1"/>
              <a:t>qbar</a:t>
            </a:r>
            <a:r>
              <a:rPr lang="en-US" altLang="ja-US" dirty="0"/>
              <a:t> apart, new q-</a:t>
            </a:r>
            <a:r>
              <a:rPr lang="en-US" altLang="ja-US" dirty="0" err="1"/>
              <a:t>qbar</a:t>
            </a:r>
            <a:r>
              <a:rPr lang="en-US" altLang="ja-US" dirty="0"/>
              <a:t> pair will be created from vacuum to reduce energy</a:t>
            </a:r>
          </a:p>
          <a:p>
            <a:pPr lvl="1"/>
            <a:r>
              <a:rPr lang="en-US" altLang="ja-US" dirty="0"/>
              <a:t>Only color neutral objects can be observed</a:t>
            </a:r>
          </a:p>
          <a:p>
            <a:endParaRPr kumimoji="1" lang="ja-US" altLang="en-US" dirty="0"/>
          </a:p>
        </p:txBody>
      </p:sp>
      <p:sp>
        <p:nvSpPr>
          <p:cNvPr id="4" name="日付プレースホルダー 3">
            <a:extLst>
              <a:ext uri="{FF2B5EF4-FFF2-40B4-BE49-F238E27FC236}">
                <a16:creationId xmlns:a16="http://schemas.microsoft.com/office/drawing/2014/main" id="{28760EB0-C566-894D-A339-FBC5E3998B5C}"/>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6B9F466D-E592-644F-ADF6-DDFD32AC57B5}"/>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DD7D953C-8F56-A64B-BD86-4B4B8DD50DDB}"/>
              </a:ext>
            </a:extLst>
          </p:cNvPr>
          <p:cNvSpPr>
            <a:spLocks noGrp="1"/>
          </p:cNvSpPr>
          <p:nvPr>
            <p:ph type="sldNum" sz="quarter" idx="12"/>
          </p:nvPr>
        </p:nvSpPr>
        <p:spPr/>
        <p:txBody>
          <a:bodyPr/>
          <a:lstStyle/>
          <a:p>
            <a:fld id="{F9291847-EA59-7F4D-8477-4EA9F25CEBB2}" type="slidenum">
              <a:rPr kumimoji="1" lang="ja-US" altLang="en-US" smtClean="0"/>
              <a:pPr/>
              <a:t>7</a:t>
            </a:fld>
            <a:endParaRPr kumimoji="1" lang="ja-US" altLang="en-US"/>
          </a:p>
        </p:txBody>
      </p:sp>
      <p:pic>
        <p:nvPicPr>
          <p:cNvPr id="7" name="Picture 4">
            <a:extLst>
              <a:ext uri="{FF2B5EF4-FFF2-40B4-BE49-F238E27FC236}">
                <a16:creationId xmlns:a16="http://schemas.microsoft.com/office/drawing/2014/main" id="{3422AFEA-9CD1-544C-9911-E0302B05F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281" y="4821359"/>
            <a:ext cx="2970057" cy="1496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PhotonInteraction">
            <a:extLst>
              <a:ext uri="{FF2B5EF4-FFF2-40B4-BE49-F238E27FC236}">
                <a16:creationId xmlns:a16="http://schemas.microsoft.com/office/drawing/2014/main" id="{F14C1788-6244-0E45-AB05-CF5293BF8E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146" y="4817862"/>
            <a:ext cx="1828800" cy="156178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a:extLst>
              <a:ext uri="{FF2B5EF4-FFF2-40B4-BE49-F238E27FC236}">
                <a16:creationId xmlns:a16="http://schemas.microsoft.com/office/drawing/2014/main" id="{82F2BCC1-0700-AD48-A6BD-4787DFC4E2EB}"/>
              </a:ext>
            </a:extLst>
          </p:cNvPr>
          <p:cNvSpPr txBox="1">
            <a:spLocks noChangeArrowheads="1"/>
          </p:cNvSpPr>
          <p:nvPr/>
        </p:nvSpPr>
        <p:spPr bwMode="auto">
          <a:xfrm>
            <a:off x="1262297" y="4344327"/>
            <a:ext cx="7409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dirty="0"/>
              <a:t>QED</a:t>
            </a:r>
          </a:p>
        </p:txBody>
      </p:sp>
      <p:sp>
        <p:nvSpPr>
          <p:cNvPr id="10" name="Text Box 8">
            <a:extLst>
              <a:ext uri="{FF2B5EF4-FFF2-40B4-BE49-F238E27FC236}">
                <a16:creationId xmlns:a16="http://schemas.microsoft.com/office/drawing/2014/main" id="{4F4EEF62-7F00-364D-BC74-5242D09DE91A}"/>
              </a:ext>
            </a:extLst>
          </p:cNvPr>
          <p:cNvSpPr txBox="1">
            <a:spLocks noChangeArrowheads="1"/>
          </p:cNvSpPr>
          <p:nvPr/>
        </p:nvSpPr>
        <p:spPr bwMode="auto">
          <a:xfrm>
            <a:off x="4420443" y="4356197"/>
            <a:ext cx="7537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dirty="0"/>
              <a:t>QCD</a:t>
            </a:r>
          </a:p>
        </p:txBody>
      </p:sp>
      <p:pic>
        <p:nvPicPr>
          <p:cNvPr id="11" name="Picture 18">
            <a:extLst>
              <a:ext uri="{FF2B5EF4-FFF2-40B4-BE49-F238E27FC236}">
                <a16:creationId xmlns:a16="http://schemas.microsoft.com/office/drawing/2014/main" id="{23C152A5-2A15-6045-872D-8DBFD56534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9579" y="4740876"/>
            <a:ext cx="2543175" cy="163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図 11">
            <a:extLst>
              <a:ext uri="{FF2B5EF4-FFF2-40B4-BE49-F238E27FC236}">
                <a16:creationId xmlns:a16="http://schemas.microsoft.com/office/drawing/2014/main" id="{190D334D-6074-924C-842D-0096BE481C14}"/>
              </a:ext>
            </a:extLst>
          </p:cNvPr>
          <p:cNvPicPr>
            <a:picLocks noChangeAspect="1"/>
          </p:cNvPicPr>
          <p:nvPr/>
        </p:nvPicPr>
        <p:blipFill rotWithShape="1">
          <a:blip r:embed="rId5"/>
          <a:srcRect l="25765" r="30914" b="18603"/>
          <a:stretch/>
        </p:blipFill>
        <p:spPr>
          <a:xfrm>
            <a:off x="7731113" y="666151"/>
            <a:ext cx="4000109" cy="3839221"/>
          </a:xfrm>
          <a:prstGeom prst="rect">
            <a:avLst/>
          </a:prstGeom>
        </p:spPr>
      </p:pic>
    </p:spTree>
    <p:extLst>
      <p:ext uri="{BB962C8B-B14F-4D97-AF65-F5344CB8AC3E}">
        <p14:creationId xmlns:p14="http://schemas.microsoft.com/office/powerpoint/2010/main" val="2092940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19587B-8148-9A42-ABD0-F7519DDC3E9C}"/>
              </a:ext>
            </a:extLst>
          </p:cNvPr>
          <p:cNvSpPr>
            <a:spLocks noGrp="1"/>
          </p:cNvSpPr>
          <p:nvPr>
            <p:ph type="title"/>
          </p:nvPr>
        </p:nvSpPr>
        <p:spPr/>
        <p:txBody>
          <a:bodyPr/>
          <a:lstStyle/>
          <a:p>
            <a:r>
              <a:rPr kumimoji="1" lang="en-US" altLang="ja-US" dirty="0"/>
              <a:t>Water (QED) and nucleus (QCD) phase diagram</a:t>
            </a:r>
            <a:endParaRPr kumimoji="1" lang="ja-US" altLang="en-US" dirty="0"/>
          </a:p>
        </p:txBody>
      </p:sp>
      <p:sp>
        <p:nvSpPr>
          <p:cNvPr id="3" name="コンテンツ プレースホルダー 2">
            <a:extLst>
              <a:ext uri="{FF2B5EF4-FFF2-40B4-BE49-F238E27FC236}">
                <a16:creationId xmlns:a16="http://schemas.microsoft.com/office/drawing/2014/main" id="{148AF51D-CED3-2449-850A-BFE7C8234505}"/>
              </a:ext>
            </a:extLst>
          </p:cNvPr>
          <p:cNvSpPr>
            <a:spLocks noGrp="1"/>
          </p:cNvSpPr>
          <p:nvPr>
            <p:ph idx="1"/>
          </p:nvPr>
        </p:nvSpPr>
        <p:spPr>
          <a:xfrm>
            <a:off x="838202" y="1182728"/>
            <a:ext cx="7342448" cy="1101696"/>
          </a:xfrm>
        </p:spPr>
        <p:txBody>
          <a:bodyPr>
            <a:normAutofit fontScale="85000" lnSpcReduction="20000"/>
          </a:bodyPr>
          <a:lstStyle/>
          <a:p>
            <a:r>
              <a:rPr kumimoji="1" lang="en-US" altLang="ja-US" dirty="0"/>
              <a:t>Even though the nature of interactions are different, the phase diagrams don’t look very different</a:t>
            </a:r>
          </a:p>
          <a:p>
            <a:r>
              <a:rPr kumimoji="1" lang="en-US" altLang="ja-US" dirty="0"/>
              <a:t>At High pressure (or density) and/or high temperature,</a:t>
            </a:r>
            <a:r>
              <a:rPr kumimoji="1" lang="en-US" altLang="ja-US" dirty="0">
                <a:sym typeface="Wingdings" pitchFamily="2" charset="2"/>
              </a:rPr>
              <a:t> solid transits to </a:t>
            </a:r>
            <a:r>
              <a:rPr kumimoji="1" lang="en-US" altLang="ja-US" dirty="0" err="1">
                <a:sym typeface="Wingdings" pitchFamily="2" charset="2"/>
              </a:rPr>
              <a:t>vapour</a:t>
            </a:r>
            <a:endParaRPr kumimoji="1" lang="ja-US" altLang="en-US" dirty="0"/>
          </a:p>
        </p:txBody>
      </p:sp>
      <p:sp>
        <p:nvSpPr>
          <p:cNvPr id="4" name="日付プレースホルダー 3">
            <a:extLst>
              <a:ext uri="{FF2B5EF4-FFF2-40B4-BE49-F238E27FC236}">
                <a16:creationId xmlns:a16="http://schemas.microsoft.com/office/drawing/2014/main" id="{CFDD9849-7849-AE4E-9059-B76F5DCE91E6}"/>
              </a:ext>
            </a:extLst>
          </p:cNvPr>
          <p:cNvSpPr>
            <a:spLocks noGrp="1"/>
          </p:cNvSpPr>
          <p:nvPr>
            <p:ph type="dt" sz="half" idx="10"/>
          </p:nvPr>
        </p:nvSpPr>
        <p:spPr/>
        <p:txBody>
          <a:bodyPr/>
          <a:lstStyle/>
          <a:p>
            <a:r>
              <a:rPr kumimoji="1" lang="en-US" altLang="ja-JP"/>
              <a:t>1/8/2021</a:t>
            </a:r>
            <a:endParaRPr kumimoji="1" lang="ja-US" altLang="en-US"/>
          </a:p>
        </p:txBody>
      </p:sp>
      <p:sp>
        <p:nvSpPr>
          <p:cNvPr id="5" name="フッター プレースホルダー 4">
            <a:extLst>
              <a:ext uri="{FF2B5EF4-FFF2-40B4-BE49-F238E27FC236}">
                <a16:creationId xmlns:a16="http://schemas.microsoft.com/office/drawing/2014/main" id="{A66872A0-F2A6-E041-AA6D-9E46D2FBECEB}"/>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スライド番号プレースホルダー 5">
            <a:extLst>
              <a:ext uri="{FF2B5EF4-FFF2-40B4-BE49-F238E27FC236}">
                <a16:creationId xmlns:a16="http://schemas.microsoft.com/office/drawing/2014/main" id="{07842F13-7C85-F74F-8F5E-128DB9AF3AF4}"/>
              </a:ext>
            </a:extLst>
          </p:cNvPr>
          <p:cNvSpPr>
            <a:spLocks noGrp="1"/>
          </p:cNvSpPr>
          <p:nvPr>
            <p:ph type="sldNum" sz="quarter" idx="12"/>
          </p:nvPr>
        </p:nvSpPr>
        <p:spPr/>
        <p:txBody>
          <a:bodyPr/>
          <a:lstStyle/>
          <a:p>
            <a:fld id="{F9291847-EA59-7F4D-8477-4EA9F25CEBB2}" type="slidenum">
              <a:rPr kumimoji="1" lang="ja-US" altLang="en-US" smtClean="0"/>
              <a:pPr/>
              <a:t>8</a:t>
            </a:fld>
            <a:endParaRPr kumimoji="1" lang="ja-US" altLang="en-US"/>
          </a:p>
        </p:txBody>
      </p:sp>
      <p:pic>
        <p:nvPicPr>
          <p:cNvPr id="7" name="Picture 2">
            <a:extLst>
              <a:ext uri="{FF2B5EF4-FFF2-40B4-BE49-F238E27FC236}">
                <a16:creationId xmlns:a16="http://schemas.microsoft.com/office/drawing/2014/main" id="{C848CB17-E458-4A4F-9DA3-6A8DAEAD8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918" y="2645176"/>
            <a:ext cx="5123878" cy="35637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10" descr="Diagram&#10;&#10;Description automatically generated">
            <a:extLst>
              <a:ext uri="{FF2B5EF4-FFF2-40B4-BE49-F238E27FC236}">
                <a16:creationId xmlns:a16="http://schemas.microsoft.com/office/drawing/2014/main" id="{EE86051E-889A-6A45-B58E-9844D3FDBF91}"/>
              </a:ext>
            </a:extLst>
          </p:cNvPr>
          <p:cNvPicPr>
            <a:picLocks noChangeAspect="1"/>
          </p:cNvPicPr>
          <p:nvPr/>
        </p:nvPicPr>
        <p:blipFill>
          <a:blip r:embed="rId3"/>
          <a:stretch>
            <a:fillRect/>
          </a:stretch>
        </p:blipFill>
        <p:spPr>
          <a:xfrm rot="16200000">
            <a:off x="1217938" y="1922524"/>
            <a:ext cx="3647126" cy="5009076"/>
          </a:xfrm>
          <a:prstGeom prst="rect">
            <a:avLst/>
          </a:prstGeom>
        </p:spPr>
      </p:pic>
      <p:grpSp>
        <p:nvGrpSpPr>
          <p:cNvPr id="21" name="グループ化 20">
            <a:extLst>
              <a:ext uri="{FF2B5EF4-FFF2-40B4-BE49-F238E27FC236}">
                <a16:creationId xmlns:a16="http://schemas.microsoft.com/office/drawing/2014/main" id="{73D7A7F5-14E6-B84D-B4C2-70F932E1FAEF}"/>
              </a:ext>
            </a:extLst>
          </p:cNvPr>
          <p:cNvGrpSpPr/>
          <p:nvPr/>
        </p:nvGrpSpPr>
        <p:grpSpPr>
          <a:xfrm>
            <a:off x="10742588" y="803953"/>
            <a:ext cx="1215752" cy="1475459"/>
            <a:chOff x="9136294" y="-1262417"/>
            <a:chExt cx="1215752" cy="1475459"/>
          </a:xfrm>
        </p:grpSpPr>
        <p:cxnSp>
          <p:nvCxnSpPr>
            <p:cNvPr id="9" name="Elbow Connector 15">
              <a:extLst>
                <a:ext uri="{FF2B5EF4-FFF2-40B4-BE49-F238E27FC236}">
                  <a16:creationId xmlns:a16="http://schemas.microsoft.com/office/drawing/2014/main" id="{214BF48C-0650-C94E-9758-C103B849EF1E}"/>
                </a:ext>
              </a:extLst>
            </p:cNvPr>
            <p:cNvCxnSpPr/>
            <p:nvPr/>
          </p:nvCxnSpPr>
          <p:spPr>
            <a:xfrm flipV="1">
              <a:off x="9136294" y="-651054"/>
              <a:ext cx="1080120" cy="720080"/>
            </a:xfrm>
            <a:prstGeom prst="bentConnector3">
              <a:avLst/>
            </a:prstGeom>
            <a:ln w="38100"/>
            <a:effectLst/>
          </p:spPr>
          <p:style>
            <a:lnRef idx="2">
              <a:schemeClr val="accent1"/>
            </a:lnRef>
            <a:fillRef idx="0">
              <a:schemeClr val="accent1"/>
            </a:fillRef>
            <a:effectRef idx="1">
              <a:schemeClr val="accent1"/>
            </a:effectRef>
            <a:fontRef idx="minor">
              <a:schemeClr val="tx1"/>
            </a:fontRef>
          </p:style>
        </p:cxnSp>
        <p:cxnSp>
          <p:nvCxnSpPr>
            <p:cNvPr id="10" name="Straight Arrow Connector 17">
              <a:extLst>
                <a:ext uri="{FF2B5EF4-FFF2-40B4-BE49-F238E27FC236}">
                  <a16:creationId xmlns:a16="http://schemas.microsoft.com/office/drawing/2014/main" id="{0D87938D-9504-6A41-AD93-930831257ED8}"/>
                </a:ext>
              </a:extLst>
            </p:cNvPr>
            <p:cNvCxnSpPr/>
            <p:nvPr/>
          </p:nvCxnSpPr>
          <p:spPr>
            <a:xfrm flipV="1">
              <a:off x="9136294" y="-1011094"/>
              <a:ext cx="0" cy="1224136"/>
            </a:xfrm>
            <a:prstGeom prst="straightConnector1">
              <a:avLst/>
            </a:prstGeom>
            <a:ln w="3810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20">
              <a:extLst>
                <a:ext uri="{FF2B5EF4-FFF2-40B4-BE49-F238E27FC236}">
                  <a16:creationId xmlns:a16="http://schemas.microsoft.com/office/drawing/2014/main" id="{0DF23051-509E-7245-9F56-8D0D80CA1D19}"/>
                </a:ext>
              </a:extLst>
            </p:cNvPr>
            <p:cNvCxnSpPr/>
            <p:nvPr/>
          </p:nvCxnSpPr>
          <p:spPr>
            <a:xfrm flipV="1">
              <a:off x="9136294" y="204658"/>
              <a:ext cx="1215752" cy="8384"/>
            </a:xfrm>
            <a:prstGeom prst="straightConnector1">
              <a:avLst/>
            </a:prstGeom>
            <a:ln w="3810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39">
              <a:extLst>
                <a:ext uri="{FF2B5EF4-FFF2-40B4-BE49-F238E27FC236}">
                  <a16:creationId xmlns:a16="http://schemas.microsoft.com/office/drawing/2014/main" id="{A62A5A90-1DAA-B04E-80F2-8B73DB1E7A88}"/>
                </a:ext>
              </a:extLst>
            </p:cNvPr>
            <p:cNvSpPr txBox="1"/>
            <p:nvPr/>
          </p:nvSpPr>
          <p:spPr>
            <a:xfrm>
              <a:off x="9251600" y="-1262417"/>
              <a:ext cx="985141" cy="584775"/>
            </a:xfrm>
            <a:prstGeom prst="rect">
              <a:avLst/>
            </a:prstGeom>
            <a:noFill/>
          </p:spPr>
          <p:txBody>
            <a:bodyPr wrap="none" rtlCol="0">
              <a:spAutoFit/>
            </a:bodyPr>
            <a:lstStyle/>
            <a:p>
              <a:r>
                <a:rPr lang="en-US" altLang="ja-JP" sz="1600" dirty="0"/>
                <a:t>1</a:t>
              </a:r>
              <a:r>
                <a:rPr lang="en-US" altLang="ja-JP" sz="1600" baseline="30000" dirty="0"/>
                <a:t>st</a:t>
              </a:r>
              <a:r>
                <a:rPr lang="en-US" altLang="ja-JP" sz="1600" dirty="0"/>
                <a:t> order</a:t>
              </a:r>
            </a:p>
            <a:p>
              <a:r>
                <a:rPr lang="en-US" altLang="ja-JP" sz="1600" dirty="0"/>
                <a:t>transition</a:t>
              </a:r>
              <a:endParaRPr lang="en-US" sz="1600" dirty="0"/>
            </a:p>
          </p:txBody>
        </p:sp>
      </p:grpSp>
      <p:grpSp>
        <p:nvGrpSpPr>
          <p:cNvPr id="22" name="グループ化 21">
            <a:extLst>
              <a:ext uri="{FF2B5EF4-FFF2-40B4-BE49-F238E27FC236}">
                <a16:creationId xmlns:a16="http://schemas.microsoft.com/office/drawing/2014/main" id="{0EDF9BC1-2486-2743-92A2-03F0A2B1EADC}"/>
              </a:ext>
            </a:extLst>
          </p:cNvPr>
          <p:cNvGrpSpPr/>
          <p:nvPr/>
        </p:nvGrpSpPr>
        <p:grpSpPr>
          <a:xfrm>
            <a:off x="9054593" y="1051475"/>
            <a:ext cx="1215752" cy="1224136"/>
            <a:chOff x="9136294" y="573082"/>
            <a:chExt cx="1215752" cy="1224136"/>
          </a:xfrm>
        </p:grpSpPr>
        <p:cxnSp>
          <p:nvCxnSpPr>
            <p:cNvPr id="12" name="Straight Arrow Connector 26">
              <a:extLst>
                <a:ext uri="{FF2B5EF4-FFF2-40B4-BE49-F238E27FC236}">
                  <a16:creationId xmlns:a16="http://schemas.microsoft.com/office/drawing/2014/main" id="{69866D64-1A3A-D34D-B985-AD2F93FCED14}"/>
                </a:ext>
              </a:extLst>
            </p:cNvPr>
            <p:cNvCxnSpPr/>
            <p:nvPr/>
          </p:nvCxnSpPr>
          <p:spPr>
            <a:xfrm flipV="1">
              <a:off x="9136294" y="573082"/>
              <a:ext cx="0" cy="1224136"/>
            </a:xfrm>
            <a:prstGeom prst="straightConnector1">
              <a:avLst/>
            </a:prstGeom>
            <a:ln w="3810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27">
              <a:extLst>
                <a:ext uri="{FF2B5EF4-FFF2-40B4-BE49-F238E27FC236}">
                  <a16:creationId xmlns:a16="http://schemas.microsoft.com/office/drawing/2014/main" id="{1DB0981A-8DAD-584E-A157-E911D3381CEB}"/>
                </a:ext>
              </a:extLst>
            </p:cNvPr>
            <p:cNvCxnSpPr/>
            <p:nvPr/>
          </p:nvCxnSpPr>
          <p:spPr>
            <a:xfrm flipV="1">
              <a:off x="9136294" y="1788834"/>
              <a:ext cx="1215752" cy="8384"/>
            </a:xfrm>
            <a:prstGeom prst="straightConnector1">
              <a:avLst/>
            </a:prstGeom>
            <a:ln w="3810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Connector 33">
              <a:extLst>
                <a:ext uri="{FF2B5EF4-FFF2-40B4-BE49-F238E27FC236}">
                  <a16:creationId xmlns:a16="http://schemas.microsoft.com/office/drawing/2014/main" id="{1F5C211E-57FE-2F42-B6C5-C400E7891963}"/>
                </a:ext>
              </a:extLst>
            </p:cNvPr>
            <p:cNvCxnSpPr/>
            <p:nvPr/>
          </p:nvCxnSpPr>
          <p:spPr>
            <a:xfrm flipV="1">
              <a:off x="9136294" y="861114"/>
              <a:ext cx="1080120" cy="792088"/>
            </a:xfrm>
            <a:prstGeom prst="straightConnector1">
              <a:avLst/>
            </a:prstGeom>
            <a:ln w="38100"/>
            <a:effectLst/>
          </p:spPr>
          <p:style>
            <a:lnRef idx="2">
              <a:schemeClr val="accent1"/>
            </a:lnRef>
            <a:fillRef idx="0">
              <a:schemeClr val="accent1"/>
            </a:fillRef>
            <a:effectRef idx="1">
              <a:schemeClr val="accent1"/>
            </a:effectRef>
            <a:fontRef idx="minor">
              <a:schemeClr val="tx1"/>
            </a:fontRef>
          </p:style>
        </p:cxnSp>
        <p:sp>
          <p:nvSpPr>
            <p:cNvPr id="16" name="TextBox 40">
              <a:extLst>
                <a:ext uri="{FF2B5EF4-FFF2-40B4-BE49-F238E27FC236}">
                  <a16:creationId xmlns:a16="http://schemas.microsoft.com/office/drawing/2014/main" id="{996846F2-18E9-E947-9B59-F3A2875D8AD6}"/>
                </a:ext>
              </a:extLst>
            </p:cNvPr>
            <p:cNvSpPr txBox="1"/>
            <p:nvPr/>
          </p:nvSpPr>
          <p:spPr>
            <a:xfrm>
              <a:off x="9197986" y="661231"/>
              <a:ext cx="1068113" cy="338554"/>
            </a:xfrm>
            <a:prstGeom prst="rect">
              <a:avLst/>
            </a:prstGeom>
            <a:noFill/>
          </p:spPr>
          <p:txBody>
            <a:bodyPr wrap="none" rtlCol="0">
              <a:spAutoFit/>
            </a:bodyPr>
            <a:lstStyle/>
            <a:p>
              <a:r>
                <a:rPr lang="en-US" altLang="ja-JP" sz="1600" dirty="0"/>
                <a:t>Cross-over</a:t>
              </a:r>
              <a:endParaRPr lang="en-US" sz="1600" dirty="0"/>
            </a:p>
          </p:txBody>
        </p:sp>
      </p:grpSp>
      <p:sp>
        <p:nvSpPr>
          <p:cNvPr id="18" name="テキスト ボックス 17">
            <a:extLst>
              <a:ext uri="{FF2B5EF4-FFF2-40B4-BE49-F238E27FC236}">
                <a16:creationId xmlns:a16="http://schemas.microsoft.com/office/drawing/2014/main" id="{32DFDA82-EF22-8040-B4E8-795C188726DE}"/>
              </a:ext>
            </a:extLst>
          </p:cNvPr>
          <p:cNvSpPr txBox="1"/>
          <p:nvPr/>
        </p:nvSpPr>
        <p:spPr>
          <a:xfrm>
            <a:off x="2591642" y="6161854"/>
            <a:ext cx="989758" cy="369332"/>
          </a:xfrm>
          <a:prstGeom prst="rect">
            <a:avLst/>
          </a:prstGeom>
          <a:solidFill>
            <a:srgbClr val="FFFF00"/>
          </a:solidFill>
        </p:spPr>
        <p:txBody>
          <a:bodyPr wrap="none" rtlCol="0">
            <a:spAutoFit/>
          </a:bodyPr>
          <a:lstStyle/>
          <a:p>
            <a:r>
              <a:rPr kumimoji="1" lang="en-US" altLang="ja-US" dirty="0"/>
              <a:t>Pressure</a:t>
            </a:r>
            <a:endParaRPr kumimoji="1" lang="ja-US" altLang="en-US" dirty="0"/>
          </a:p>
        </p:txBody>
      </p:sp>
      <p:sp>
        <p:nvSpPr>
          <p:cNvPr id="19" name="テキスト ボックス 18">
            <a:extLst>
              <a:ext uri="{FF2B5EF4-FFF2-40B4-BE49-F238E27FC236}">
                <a16:creationId xmlns:a16="http://schemas.microsoft.com/office/drawing/2014/main" id="{F5C353C6-5390-4046-8682-1EC5F30CEDB1}"/>
              </a:ext>
            </a:extLst>
          </p:cNvPr>
          <p:cNvSpPr txBox="1"/>
          <p:nvPr/>
        </p:nvSpPr>
        <p:spPr>
          <a:xfrm>
            <a:off x="8055056" y="6204572"/>
            <a:ext cx="2629694" cy="369332"/>
          </a:xfrm>
          <a:prstGeom prst="rect">
            <a:avLst/>
          </a:prstGeom>
          <a:solidFill>
            <a:srgbClr val="FFFF00"/>
          </a:solidFill>
        </p:spPr>
        <p:txBody>
          <a:bodyPr wrap="none" rtlCol="0">
            <a:spAutoFit/>
          </a:bodyPr>
          <a:lstStyle/>
          <a:p>
            <a:r>
              <a:rPr kumimoji="1" lang="en-US" altLang="ja-US" dirty="0"/>
              <a:t>Baryon Density = Pressure</a:t>
            </a:r>
            <a:endParaRPr kumimoji="1" lang="ja-US" altLang="en-US" dirty="0"/>
          </a:p>
        </p:txBody>
      </p:sp>
      <p:sp>
        <p:nvSpPr>
          <p:cNvPr id="20" name="テキスト ボックス 19">
            <a:extLst>
              <a:ext uri="{FF2B5EF4-FFF2-40B4-BE49-F238E27FC236}">
                <a16:creationId xmlns:a16="http://schemas.microsoft.com/office/drawing/2014/main" id="{4C5C26EF-C9BD-EB4D-B963-3C1D53362F0B}"/>
              </a:ext>
            </a:extLst>
          </p:cNvPr>
          <p:cNvSpPr txBox="1"/>
          <p:nvPr/>
        </p:nvSpPr>
        <p:spPr>
          <a:xfrm rot="16200000">
            <a:off x="-226604" y="4242395"/>
            <a:ext cx="1388585" cy="369332"/>
          </a:xfrm>
          <a:prstGeom prst="rect">
            <a:avLst/>
          </a:prstGeom>
          <a:solidFill>
            <a:srgbClr val="FFFF00"/>
          </a:solidFill>
        </p:spPr>
        <p:txBody>
          <a:bodyPr wrap="square" rtlCol="0">
            <a:spAutoFit/>
          </a:bodyPr>
          <a:lstStyle/>
          <a:p>
            <a:r>
              <a:rPr kumimoji="1" lang="en-US" altLang="ja-US" dirty="0"/>
              <a:t>Temperature</a:t>
            </a:r>
            <a:endParaRPr kumimoji="1" lang="ja-US" altLang="en-US" dirty="0"/>
          </a:p>
        </p:txBody>
      </p:sp>
      <p:cxnSp>
        <p:nvCxnSpPr>
          <p:cNvPr id="24" name="直線矢印コネクタ 23">
            <a:extLst>
              <a:ext uri="{FF2B5EF4-FFF2-40B4-BE49-F238E27FC236}">
                <a16:creationId xmlns:a16="http://schemas.microsoft.com/office/drawing/2014/main" id="{DD6C1279-32B8-1F4B-A775-50E6FC0B592F}"/>
              </a:ext>
            </a:extLst>
          </p:cNvPr>
          <p:cNvCxnSpPr>
            <a:cxnSpLocks/>
          </p:cNvCxnSpPr>
          <p:nvPr/>
        </p:nvCxnSpPr>
        <p:spPr>
          <a:xfrm flipH="1">
            <a:off x="7847473" y="2084903"/>
            <a:ext cx="1123384" cy="1483807"/>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0CD04A2D-9B1E-7949-BB67-22A714AA364A}"/>
              </a:ext>
            </a:extLst>
          </p:cNvPr>
          <p:cNvCxnSpPr>
            <a:cxnSpLocks/>
          </p:cNvCxnSpPr>
          <p:nvPr/>
        </p:nvCxnSpPr>
        <p:spPr>
          <a:xfrm flipH="1">
            <a:off x="9085211" y="2095355"/>
            <a:ext cx="1543023" cy="179689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1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58458-3FD3-4619-9CAF-1A98045FF6FC}"/>
              </a:ext>
            </a:extLst>
          </p:cNvPr>
          <p:cNvSpPr>
            <a:spLocks noGrp="1"/>
          </p:cNvSpPr>
          <p:nvPr>
            <p:ph type="title"/>
          </p:nvPr>
        </p:nvSpPr>
        <p:spPr/>
        <p:txBody>
          <a:bodyPr/>
          <a:lstStyle/>
          <a:p>
            <a:r>
              <a:rPr lang="en-US" dirty="0"/>
              <a:t>Origin of mass (chiral symmetry breaking)</a:t>
            </a:r>
          </a:p>
        </p:txBody>
      </p:sp>
      <p:sp>
        <p:nvSpPr>
          <p:cNvPr id="3" name="Content Placeholder 2">
            <a:extLst>
              <a:ext uri="{FF2B5EF4-FFF2-40B4-BE49-F238E27FC236}">
                <a16:creationId xmlns:a16="http://schemas.microsoft.com/office/drawing/2014/main" id="{935AB63F-D8B7-4F17-830B-8E50B9EB74C3}"/>
              </a:ext>
            </a:extLst>
          </p:cNvPr>
          <p:cNvSpPr>
            <a:spLocks noGrp="1"/>
          </p:cNvSpPr>
          <p:nvPr>
            <p:ph idx="1"/>
          </p:nvPr>
        </p:nvSpPr>
        <p:spPr>
          <a:xfrm>
            <a:off x="838200" y="1202150"/>
            <a:ext cx="6642100" cy="4728750"/>
          </a:xfrm>
        </p:spPr>
        <p:txBody>
          <a:bodyPr>
            <a:normAutofit fontScale="85000" lnSpcReduction="20000"/>
          </a:bodyPr>
          <a:lstStyle/>
          <a:p>
            <a:r>
              <a:rPr lang="en-US" altLang="ja-JP" dirty="0"/>
              <a:t>Mass generation by symmetry breaking</a:t>
            </a:r>
          </a:p>
          <a:p>
            <a:pPr lvl="1"/>
            <a:r>
              <a:rPr lang="en-US" altLang="ja-JP" dirty="0" err="1"/>
              <a:t>Nanbu</a:t>
            </a:r>
            <a:r>
              <a:rPr lang="en-US" altLang="ja-JP" dirty="0"/>
              <a:t>-Goldstone theorem</a:t>
            </a:r>
          </a:p>
          <a:p>
            <a:pPr lvl="1"/>
            <a:r>
              <a:rPr lang="en-US" altLang="ja-JP" dirty="0"/>
              <a:t>Symmetry breaking generates two modes</a:t>
            </a:r>
          </a:p>
          <a:p>
            <a:pPr lvl="1"/>
            <a:r>
              <a:rPr lang="en-US" altLang="ja-JP" dirty="0"/>
              <a:t>Zero-mass and heavy mass</a:t>
            </a:r>
          </a:p>
          <a:p>
            <a:endParaRPr lang="en-US" altLang="ja-JP" dirty="0"/>
          </a:p>
          <a:p>
            <a:r>
              <a:rPr lang="en-US" altLang="ja-JP" dirty="0"/>
              <a:t>EW-symmetry breaking generated photons and Higgs bosons</a:t>
            </a:r>
          </a:p>
          <a:p>
            <a:pPr lvl="1"/>
            <a:r>
              <a:rPr lang="en-US" altLang="ja-JP" dirty="0"/>
              <a:t>Quarks, Z, W+/-  acquired  mass from this breaking</a:t>
            </a:r>
          </a:p>
          <a:p>
            <a:endParaRPr lang="en-US" altLang="ja-JP" dirty="0"/>
          </a:p>
          <a:p>
            <a:r>
              <a:rPr lang="en-US" altLang="ja-JP" dirty="0"/>
              <a:t>Chiral symmetry breaking (q-</a:t>
            </a:r>
            <a:r>
              <a:rPr lang="en-US" altLang="ja-JP" dirty="0" err="1"/>
              <a:t>qbar</a:t>
            </a:r>
            <a:r>
              <a:rPr lang="en-US" altLang="ja-JP" dirty="0"/>
              <a:t> condensate changes) generates additional mass of quarks (Strong interaction)</a:t>
            </a:r>
          </a:p>
          <a:p>
            <a:pPr lvl="1"/>
            <a:r>
              <a:rPr lang="en-US" altLang="ja-JP" dirty="0"/>
              <a:t>Zero-mass: </a:t>
            </a:r>
            <a:r>
              <a:rPr lang="en-US" altLang="ja-JP" dirty="0">
                <a:latin typeface="Symbol" panose="05050102010706020507" pitchFamily="18" charset="2"/>
              </a:rPr>
              <a:t>p</a:t>
            </a:r>
            <a:r>
              <a:rPr lang="ja-JP" altLang="en-US"/>
              <a:t> </a:t>
            </a:r>
            <a:r>
              <a:rPr lang="en-US" altLang="ja-JP" dirty="0"/>
              <a:t>-meson (m=138 MeV/c</a:t>
            </a:r>
            <a:r>
              <a:rPr lang="en-US" altLang="ja-JP" baseline="30000" dirty="0"/>
              <a:t>2</a:t>
            </a:r>
            <a:r>
              <a:rPr lang="en-US" altLang="ja-JP" dirty="0"/>
              <a:t>)</a:t>
            </a:r>
          </a:p>
          <a:p>
            <a:pPr lvl="1"/>
            <a:r>
              <a:rPr lang="en-US" altLang="ja-JP" dirty="0"/>
              <a:t>Heavy-mass: </a:t>
            </a:r>
            <a:r>
              <a:rPr lang="en-US" altLang="ja-JP" dirty="0">
                <a:latin typeface="Symbol" panose="05050102010706020507" pitchFamily="18" charset="2"/>
              </a:rPr>
              <a:t>s</a:t>
            </a:r>
            <a:r>
              <a:rPr lang="en-US" altLang="ja-JP" dirty="0"/>
              <a:t>-meson (m=600-1200 MeV/c</a:t>
            </a:r>
            <a:r>
              <a:rPr lang="en-US" altLang="ja-JP" baseline="30000" dirty="0"/>
              <a:t>2</a:t>
            </a:r>
            <a:r>
              <a:rPr lang="en-US" altLang="ja-JP" dirty="0"/>
              <a:t>)</a:t>
            </a:r>
          </a:p>
          <a:p>
            <a:endParaRPr lang="en-US" altLang="ja-JP" dirty="0"/>
          </a:p>
          <a:p>
            <a:r>
              <a:rPr lang="en-US" altLang="ja-JP" dirty="0"/>
              <a:t>Studying chiral symmetry restoration is essential in understanding the origin of mass (and property of QCD vacuum).</a:t>
            </a:r>
          </a:p>
        </p:txBody>
      </p:sp>
      <p:sp>
        <p:nvSpPr>
          <p:cNvPr id="4" name="Date Placeholder 3">
            <a:extLst>
              <a:ext uri="{FF2B5EF4-FFF2-40B4-BE49-F238E27FC236}">
                <a16:creationId xmlns:a16="http://schemas.microsoft.com/office/drawing/2014/main" id="{90EC709F-37E7-43C4-AE98-71C4D4F3A922}"/>
              </a:ext>
            </a:extLst>
          </p:cNvPr>
          <p:cNvSpPr>
            <a:spLocks noGrp="1"/>
          </p:cNvSpPr>
          <p:nvPr>
            <p:ph type="dt" sz="half" idx="10"/>
          </p:nvPr>
        </p:nvSpPr>
        <p:spPr/>
        <p:txBody>
          <a:bodyPr/>
          <a:lstStyle/>
          <a:p>
            <a:r>
              <a:rPr kumimoji="1" lang="en-US" altLang="ja-JP" dirty="0"/>
              <a:t>1/8/2021</a:t>
            </a:r>
            <a:endParaRPr kumimoji="1" lang="ja-US" altLang="en-US" dirty="0"/>
          </a:p>
        </p:txBody>
      </p:sp>
      <p:sp>
        <p:nvSpPr>
          <p:cNvPr id="5" name="Footer Placeholder 4">
            <a:extLst>
              <a:ext uri="{FF2B5EF4-FFF2-40B4-BE49-F238E27FC236}">
                <a16:creationId xmlns:a16="http://schemas.microsoft.com/office/drawing/2014/main" id="{812111D2-CD20-4007-A737-E94092A52530}"/>
              </a:ext>
            </a:extLst>
          </p:cNvPr>
          <p:cNvSpPr>
            <a:spLocks noGrp="1"/>
          </p:cNvSpPr>
          <p:nvPr>
            <p:ph type="ftr" sz="quarter" idx="11"/>
          </p:nvPr>
        </p:nvSpPr>
        <p:spPr/>
        <p:txBody>
          <a:bodyPr/>
          <a:lstStyle/>
          <a:p>
            <a:r>
              <a:rPr kumimoji="1" lang="en" altLang="ja-US"/>
              <a:t>T. Sakaguchi @ Saga U Lecture</a:t>
            </a:r>
            <a:endParaRPr kumimoji="1" lang="ja-US" altLang="en-US" dirty="0"/>
          </a:p>
        </p:txBody>
      </p:sp>
      <p:sp>
        <p:nvSpPr>
          <p:cNvPr id="6" name="Slide Number Placeholder 5">
            <a:extLst>
              <a:ext uri="{FF2B5EF4-FFF2-40B4-BE49-F238E27FC236}">
                <a16:creationId xmlns:a16="http://schemas.microsoft.com/office/drawing/2014/main" id="{77B96488-E1D1-4C9B-B318-F61F4B5EB73A}"/>
              </a:ext>
            </a:extLst>
          </p:cNvPr>
          <p:cNvSpPr>
            <a:spLocks noGrp="1"/>
          </p:cNvSpPr>
          <p:nvPr>
            <p:ph type="sldNum" sz="quarter" idx="12"/>
          </p:nvPr>
        </p:nvSpPr>
        <p:spPr/>
        <p:txBody>
          <a:bodyPr/>
          <a:lstStyle/>
          <a:p>
            <a:fld id="{F9291847-EA59-7F4D-8477-4EA9F25CEBB2}" type="slidenum">
              <a:rPr kumimoji="1" lang="ja-US" altLang="en-US" smtClean="0"/>
              <a:pPr/>
              <a:t>9</a:t>
            </a:fld>
            <a:endParaRPr kumimoji="1" lang="ja-US" altLang="en-US"/>
          </a:p>
        </p:txBody>
      </p:sp>
      <p:pic>
        <p:nvPicPr>
          <p:cNvPr id="7" name="Picture 2" descr="http://niham.nipne.ro/rp9/qq_condensate2.jpg">
            <a:extLst>
              <a:ext uri="{FF2B5EF4-FFF2-40B4-BE49-F238E27FC236}">
                <a16:creationId xmlns:a16="http://schemas.microsoft.com/office/drawing/2014/main" id="{4ED35EB2-6199-495B-8E64-1D45277ED2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0602" y="3994128"/>
            <a:ext cx="3959836" cy="2397825"/>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0" name="Object 6">
            <a:extLst>
              <a:ext uri="{FF2B5EF4-FFF2-40B4-BE49-F238E27FC236}">
                <a16:creationId xmlns:a16="http://schemas.microsoft.com/office/drawing/2014/main" id="{CAC164AF-86A1-4E43-A977-9CB794678406}"/>
              </a:ext>
            </a:extLst>
          </p:cNvPr>
          <p:cNvGraphicFramePr>
            <a:graphicFrameLocks noChangeAspect="1"/>
          </p:cNvGraphicFramePr>
          <p:nvPr>
            <p:extLst>
              <p:ext uri="{D42A27DB-BD31-4B8C-83A1-F6EECF244321}">
                <p14:modId xmlns:p14="http://schemas.microsoft.com/office/powerpoint/2010/main" val="1560063047"/>
              </p:ext>
            </p:extLst>
          </p:nvPr>
        </p:nvGraphicFramePr>
        <p:xfrm>
          <a:off x="7991940" y="941319"/>
          <a:ext cx="3980519" cy="2844664"/>
        </p:xfrm>
        <a:graphic>
          <a:graphicData uri="http://schemas.openxmlformats.org/presentationml/2006/ole">
            <mc:AlternateContent xmlns:mc="http://schemas.openxmlformats.org/markup-compatibility/2006">
              <mc:Choice xmlns:v="urn:schemas-microsoft-com:vml" Requires="v">
                <p:oleObj spid="_x0000_s174166" name="Chart" r:id="rId5" imgW="3171726" imgH="2266991" progId="Excel.Chart.8">
                  <p:embed/>
                </p:oleObj>
              </mc:Choice>
              <mc:Fallback>
                <p:oleObj name="Chart" r:id="rId5" imgW="3171726" imgH="2266991" progId="Excel.Chart.8">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1940" y="941319"/>
                        <a:ext cx="3980519" cy="284466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54486612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1982</TotalTime>
  <Words>4178</Words>
  <Application>Microsoft Macintosh PowerPoint</Application>
  <PresentationFormat>ワイド画面</PresentationFormat>
  <Paragraphs>742</Paragraphs>
  <Slides>56</Slides>
  <Notes>10</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2</vt:i4>
      </vt:variant>
      <vt:variant>
        <vt:lpstr>スライド タイトル</vt:lpstr>
      </vt:variant>
      <vt:variant>
        <vt:i4>56</vt:i4>
      </vt:variant>
    </vt:vector>
  </HeadingPairs>
  <TitlesOfParts>
    <vt:vector size="73" baseType="lpstr">
      <vt:lpstr>ff-meta-serif-web-pro</vt:lpstr>
      <vt:lpstr>ＭＳ Ｐゴシック</vt:lpstr>
      <vt:lpstr>ヒラギノ丸ゴ Pro W4</vt:lpstr>
      <vt:lpstr>ヒラギノ丸ゴ ProN W4</vt:lpstr>
      <vt:lpstr>Arial</vt:lpstr>
      <vt:lpstr>Arial Rounded MT Bold</vt:lpstr>
      <vt:lpstr>Calibri</vt:lpstr>
      <vt:lpstr>Calibri Light</vt:lpstr>
      <vt:lpstr>Goudy Old Style</vt:lpstr>
      <vt:lpstr>Helvetica</vt:lpstr>
      <vt:lpstr>Symbol</vt:lpstr>
      <vt:lpstr>Tahoma</vt:lpstr>
      <vt:lpstr>Times New Roman</vt:lpstr>
      <vt:lpstr>Wingdings</vt:lpstr>
      <vt:lpstr>Office テーマ</vt:lpstr>
      <vt:lpstr>Chart</vt:lpstr>
      <vt:lpstr>Equation</vt:lpstr>
      <vt:lpstr>High energy heavy ion collisions -- From basic to current status --</vt:lpstr>
      <vt:lpstr>Introduction</vt:lpstr>
      <vt:lpstr>Conventional heavy ion physics</vt:lpstr>
      <vt:lpstr>Quarks updated the goal</vt:lpstr>
      <vt:lpstr>Towards Quark-Gluon Plasma</vt:lpstr>
      <vt:lpstr>Big Bang and Little Bang</vt:lpstr>
      <vt:lpstr>QCD matter</vt:lpstr>
      <vt:lpstr>Water (QED) and nucleus (QCD) phase diagram</vt:lpstr>
      <vt:lpstr>Origin of mass (chiral symmetry breaking)</vt:lpstr>
      <vt:lpstr>Fixed target experiment at Bevalac and AGS</vt:lpstr>
      <vt:lpstr>Fixed target experiment at SPS</vt:lpstr>
      <vt:lpstr>Colliders at RHIC and LHC significantly changed game</vt:lpstr>
      <vt:lpstr>Big five experiments in service</vt:lpstr>
      <vt:lpstr>Big five experiments in service</vt:lpstr>
      <vt:lpstr>Basics of heavy ion collisions</vt:lpstr>
      <vt:lpstr>Reality of collisions</vt:lpstr>
      <vt:lpstr>System development after collisions</vt:lpstr>
      <vt:lpstr>Time and temperature profile after collisions</vt:lpstr>
      <vt:lpstr>Several physical quantities in HI collisions</vt:lpstr>
      <vt:lpstr>Event triggering and event selection</vt:lpstr>
      <vt:lpstr>Review of RHIC/LHC results</vt:lpstr>
      <vt:lpstr>Thermal freezeout temperature</vt:lpstr>
      <vt:lpstr>Chemical freezeout temperature</vt:lpstr>
      <vt:lpstr>RHIC/LHC chemical freezeout position</vt:lpstr>
      <vt:lpstr>QGP temperature from thermal photons</vt:lpstr>
      <vt:lpstr>QGP temperature from thermal photons</vt:lpstr>
      <vt:lpstr>New probes available since RHIC： Probes from initial hard scattering (jets, heavy quarks）</vt:lpstr>
      <vt:lpstr>Probing non-perturbative region by perturbative probes</vt:lpstr>
      <vt:lpstr>A pQCD probe is well-calibrated</vt:lpstr>
      <vt:lpstr>Jets in p+p (primordial hard scattering)</vt:lpstr>
      <vt:lpstr>Jets in QGP</vt:lpstr>
      <vt:lpstr>Jets in QGP</vt:lpstr>
      <vt:lpstr>Observing leading particles from Jets</vt:lpstr>
      <vt:lpstr>Yield suppression of leading particles</vt:lpstr>
      <vt:lpstr>Jet reconstruction became possible at LHC</vt:lpstr>
      <vt:lpstr>Jet reconstruction became possible at LHC</vt:lpstr>
      <vt:lpstr>Where the lost energy went?</vt:lpstr>
      <vt:lpstr>Photon-jet, Z-jet at LHC</vt:lpstr>
      <vt:lpstr>Another Densimeter/thermometer: Heavy Quarkonia</vt:lpstr>
      <vt:lpstr>J/y suppression at SPS (sqrt(s)=17GeV)</vt:lpstr>
      <vt:lpstr>J/y RAA at RHIC and LHC</vt:lpstr>
      <vt:lpstr>Bottomonia spectroscopy at LHC</vt:lpstr>
      <vt:lpstr>Collective flow of particles</vt:lpstr>
      <vt:lpstr>Fluctuation of nucleon positions yields…</vt:lpstr>
      <vt:lpstr>Elliptic to multi-order flow result (v2, v3, v4) </vt:lpstr>
      <vt:lpstr>Analogy to cosmology</vt:lpstr>
      <vt:lpstr>vn results with hydrodynamics model</vt:lpstr>
      <vt:lpstr>Extreme end of heavy ion physics</vt:lpstr>
      <vt:lpstr>Similarity in A+A, p+A and p+p?</vt:lpstr>
      <vt:lpstr>Flow in p+p collisions?</vt:lpstr>
      <vt:lpstr>Flow in p+Pb?</vt:lpstr>
      <vt:lpstr>Subtracting jet-like correlation results in:</vt:lpstr>
      <vt:lpstr>Flow in p/d/He+Au at RHIC (a milepost)</vt:lpstr>
      <vt:lpstr>Future facility related to heavy ion collisions</vt:lpstr>
      <vt:lpstr>Final words</vt:lpstr>
      <vt:lpstr>Fieldwork (if you have spare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high energy heavy ion collisions</dc:title>
  <dc:creator>Sakaguchi, Takao</dc:creator>
  <cp:lastModifiedBy>Sakaguchi, Takao</cp:lastModifiedBy>
  <cp:revision>152</cp:revision>
  <dcterms:created xsi:type="dcterms:W3CDTF">2020-12-17T14:25:12Z</dcterms:created>
  <dcterms:modified xsi:type="dcterms:W3CDTF">2021-01-08T03:12:47Z</dcterms:modified>
</cp:coreProperties>
</file>