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68c9936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68c9936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Simplified Models are less (but not entirely) model independent. </a:t>
            </a:r>
            <a:endParaRPr sz="1300">
              <a:solidFill>
                <a:srgbClr val="595959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They are most useful as they would allow us to classify a new particle detection for what type of particles it could be. </a:t>
            </a:r>
            <a:endParaRPr sz="1300">
              <a:solidFill>
                <a:srgbClr val="595959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They do not need to be renormalizable, satisfy a certain symmetry,  or be complete (e.g. might need additional Higgs to produce the mass of these particles).</a:t>
            </a:r>
            <a:endParaRPr sz="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8c9936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68c9936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Simplified Models are less (but not entirely) model independent. </a:t>
            </a:r>
            <a:endParaRPr sz="1300">
              <a:solidFill>
                <a:srgbClr val="595959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They are most useful as they would allow us to classify a new particle detection for what type of particles it could be. </a:t>
            </a:r>
            <a:endParaRPr sz="1300">
              <a:solidFill>
                <a:srgbClr val="595959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They do not need to be renormalizable, satisfy a certain symmetry,  or be complete (e.g. might need additional Higgs to produce the mass of these particles).</a:t>
            </a:r>
            <a:endParaRPr sz="6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68c99367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68c99367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68c99367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68c99367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443e2f13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443e2f13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757db182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757db18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757db182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757db182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443e2f1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443e2f1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81db0fd7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81db0fd7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81db0fd7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81db0fd7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81db0fd7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81db0fd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1db0fd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81db0f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4fed858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4fed858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Simplified Models are less (but not entirely) model independent. </a:t>
            </a:r>
            <a:endParaRPr sz="1300">
              <a:solidFill>
                <a:srgbClr val="595959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They are most useful as they would allow us to classify a new particle detection for what type of particles it could be. </a:t>
            </a:r>
            <a:endParaRPr sz="1300">
              <a:solidFill>
                <a:srgbClr val="595959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lang="en" sz="1300">
                <a:solidFill>
                  <a:srgbClr val="595959"/>
                </a:solidFill>
              </a:rPr>
              <a:t>They do not need to be renormalizable, satisfy a certain symmetry,  or be complete (e.g. might need additional Higgs to produce the mass of these particles).</a:t>
            </a:r>
            <a:endParaRPr sz="6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74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</a:t>
            </a:r>
            <a:r>
              <a:rPr lang="en"/>
              <a:t> Dark Matter Models in GAMBIT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831350" y="2931000"/>
            <a:ext cx="548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Christopher Chang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University of Queensland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3896" l="40212" r="33235" t="29281"/>
          <a:stretch/>
        </p:blipFill>
        <p:spPr>
          <a:xfrm>
            <a:off x="311700" y="3514575"/>
            <a:ext cx="1217175" cy="1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225" y="3559225"/>
            <a:ext cx="1379600" cy="13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Dark Matter Model Study: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different s-channel models in total, classified by the particle spins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Mediator</a:t>
            </a:r>
            <a:r>
              <a:rPr lang="en"/>
              <a:t>: Real Scalar and Vector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Dark Matter</a:t>
            </a:r>
            <a:r>
              <a:rPr lang="en"/>
              <a:t>: Complex Scalar, Vector and Dirac Fermion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Assumed no mixing with the Higgs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99" y="3195238"/>
            <a:ext cx="2857402" cy="16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Applied</a:t>
            </a:r>
            <a:r>
              <a:rPr lang="en"/>
              <a:t>: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Relic abundance upper limit:</a:t>
            </a:r>
            <a:r>
              <a:rPr lang="en" sz="1300"/>
              <a:t> 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Calchep: A.Belaev et. al. [arXiv:1207.6082] and MicrOmegas: G. Belanger et. al. [arXiv:1305.0237]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XENON1T and LUX direct detection limits: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DDcalc: P. Athron et. al. [arXiv:1808.10465] 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FermiLAT gamma rays from dwarf galaxies: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gamLike</a:t>
            </a:r>
            <a:r>
              <a:rPr lang="en" sz="1100">
                <a:solidFill>
                  <a:schemeClr val="accent1"/>
                </a:solidFill>
              </a:rPr>
              <a:t>: T.Bringmann [arXiv:1705.07920]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Scalar Mediated: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  Scalar DM                       Dirac Fermion DM                        Vector DM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25600"/>
            <a:ext cx="2492274" cy="20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675" y="2125600"/>
            <a:ext cx="2512127" cy="202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150" y="2126125"/>
            <a:ext cx="2492274" cy="20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5150" y="2125600"/>
            <a:ext cx="2512125" cy="20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126125"/>
            <a:ext cx="2492275" cy="201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6597" y="2125600"/>
            <a:ext cx="2514278" cy="20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311700" y="4289525"/>
            <a:ext cx="773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</a:pPr>
            <a:r>
              <a:rPr lang="en" sz="1100">
                <a:solidFill>
                  <a:schemeClr val="lt2"/>
                </a:solidFill>
              </a:rPr>
              <a:t>2 sigma exclusion limits are from the relic abundance upper limits.</a:t>
            </a:r>
            <a:endParaRPr sz="1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Mediated: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 Scalar DM                        Dirac Fermion DM                       Vector DM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50" y="2098137"/>
            <a:ext cx="2454826" cy="198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175" y="2107924"/>
            <a:ext cx="2398501" cy="196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875" y="2107925"/>
            <a:ext cx="2454821" cy="19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5499" y="2107925"/>
            <a:ext cx="2467850" cy="19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350" y="2098125"/>
            <a:ext cx="2454824" cy="196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5497" y="2101730"/>
            <a:ext cx="2467850" cy="200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50875" y="2098125"/>
            <a:ext cx="2467850" cy="19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311700" y="4289525"/>
            <a:ext cx="773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</a:pPr>
            <a:r>
              <a:rPr lang="en" sz="1100">
                <a:solidFill>
                  <a:schemeClr val="lt2"/>
                </a:solidFill>
              </a:rPr>
              <a:t>2 sigma exclusion limits are from the relic abundance upper limits.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</a:pPr>
            <a:r>
              <a:rPr lang="en" sz="1100">
                <a:solidFill>
                  <a:schemeClr val="lt2"/>
                </a:solidFill>
              </a:rPr>
              <a:t>The slight preference as </a:t>
            </a:r>
            <a:r>
              <a:rPr lang="en" sz="1100">
                <a:solidFill>
                  <a:schemeClr val="lt2"/>
                </a:solidFill>
              </a:rPr>
              <a:t>mediator</a:t>
            </a:r>
            <a:r>
              <a:rPr lang="en" sz="1100">
                <a:solidFill>
                  <a:schemeClr val="lt2"/>
                </a:solidFill>
              </a:rPr>
              <a:t> mass exceeds DM mass is due to gamma ray indirect detection limits</a:t>
            </a:r>
            <a:endParaRPr sz="1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GUM: new addition to GAMBIT for auto-generation for global scans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The paper is just recently released on arXiv:2107.00030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simplified model study can demonstration of the power of GUM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Relic density upper limits dominate dark matter constraints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Can escape limits around resonance and often when DM mass &gt; mediator mass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Talk: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GUM: from Lagrangian to Likelihoods in Global Scans </a:t>
            </a:r>
            <a:r>
              <a:rPr lang="en" sz="1400">
                <a:solidFill>
                  <a:schemeClr val="accent1"/>
                </a:solidFill>
              </a:rPr>
              <a:t>[arXiv: 2107.00030]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is it?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How does it work?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can you do with it?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Talk: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GUM: from Lagrangian to Likelihoods in Global Scans </a:t>
            </a:r>
            <a:r>
              <a:rPr lang="en" sz="1400">
                <a:solidFill>
                  <a:schemeClr val="accent1"/>
                </a:solidFill>
              </a:rPr>
              <a:t>[arXiv: 2107.00030]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is it?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How does it work?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can you do with it?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Simplified Dark Matter Models study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Which models?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Preliminary Dark matter constraints (Collider coming soon)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25" y="149550"/>
            <a:ext cx="8426024" cy="4954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00" y="55850"/>
            <a:ext cx="8832999" cy="50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280275" y="6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results can we get?</a:t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0" l="3525" r="2472" t="3147"/>
          <a:stretch/>
        </p:blipFill>
        <p:spPr>
          <a:xfrm>
            <a:off x="686875" y="530200"/>
            <a:ext cx="3718224" cy="301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b="2368" l="3063" r="0" t="2898"/>
          <a:stretch/>
        </p:blipFill>
        <p:spPr>
          <a:xfrm>
            <a:off x="4852200" y="530200"/>
            <a:ext cx="3652900" cy="26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894800" y="3548075"/>
            <a:ext cx="3510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Dark Matter: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Relic Density Upper Bound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Indirect Detection: FermiLAT dwarf galaxies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Direct Detection: XENON1T 2018, LUX 2016</a:t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5222663" y="3139725"/>
            <a:ext cx="3431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Collider: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ATLAS 139 invfb 2lep+MET+jets search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3449" y="3612825"/>
            <a:ext cx="1987175" cy="14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39744" l="5748" r="11538" t="0"/>
          <a:stretch/>
        </p:blipFill>
        <p:spPr>
          <a:xfrm>
            <a:off x="1665413" y="718475"/>
            <a:ext cx="5813176" cy="37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1571175" y="4470125"/>
            <a:ext cx="4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arXiv: 2107.00030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Dark Matter Model Study: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simplified model</a:t>
            </a:r>
            <a:r>
              <a:rPr lang="en"/>
              <a:t> is an effective theory describing the interactions of a small number of new particles.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this case, a dark matter particle and a mediator particle.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be described by particle masses and couplings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99" y="3195238"/>
            <a:ext cx="2857402" cy="16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