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7"/>
  </p:notes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72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/>
    <p:restoredTop sz="96228"/>
  </p:normalViewPr>
  <p:slideViewPr>
    <p:cSldViewPr snapToGrid="0" snapToObjects="1">
      <p:cViewPr varScale="1">
        <p:scale>
          <a:sx n="120" d="100"/>
          <a:sy n="120" d="100"/>
        </p:scale>
        <p:origin x="208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90A0F-B1D3-C040-A126-CFF19E06BBE1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755D9-0457-BC46-A526-2BDF876E2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40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755D9-0457-BC46-A526-2BDF876E299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84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755D9-0457-BC46-A526-2BDF876E29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13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17FC77-B911-B54D-9065-D2B36744A6F7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BD42ED-9581-AF4E-8B8E-658DB74B7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01122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FC77-B911-B54D-9065-D2B36744A6F7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42ED-9581-AF4E-8B8E-658DB74B7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1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FC77-B911-B54D-9065-D2B36744A6F7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42ED-9581-AF4E-8B8E-658DB74B7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13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FC77-B911-B54D-9065-D2B36744A6F7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42ED-9581-AF4E-8B8E-658DB74B7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79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17FC77-B911-B54D-9065-D2B36744A6F7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D42ED-9581-AF4E-8B8E-658DB74B7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3928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FC77-B911-B54D-9065-D2B36744A6F7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42ED-9581-AF4E-8B8E-658DB74B7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2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FC77-B911-B54D-9065-D2B36744A6F7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42ED-9581-AF4E-8B8E-658DB74B7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38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FC77-B911-B54D-9065-D2B36744A6F7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42ED-9581-AF4E-8B8E-658DB74B7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86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FC77-B911-B54D-9065-D2B36744A6F7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42ED-9581-AF4E-8B8E-658DB74B7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86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17FC77-B911-B54D-9065-D2B36744A6F7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D42ED-9581-AF4E-8B8E-658DB74B7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007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17FC77-B911-B54D-9065-D2B36744A6F7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D42ED-9581-AF4E-8B8E-658DB74B7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313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F17FC77-B911-B54D-9065-D2B36744A6F7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0BD42ED-9581-AF4E-8B8E-658DB74B7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2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e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6D54E-7FF9-CF49-989F-42F0C4F04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305" y="1913380"/>
            <a:ext cx="9494874" cy="1515620"/>
          </a:xfrm>
        </p:spPr>
        <p:txBody>
          <a:bodyPr/>
          <a:lstStyle/>
          <a:p>
            <a:r>
              <a:rPr lang="en-US" altLang="ja-JP" sz="4800" b="1" cap="none" dirty="0">
                <a:solidFill>
                  <a:srgbClr val="002060"/>
                </a:solidFill>
                <a:latin typeface="Helvetica" pitchFamily="2" charset="0"/>
                <a:ea typeface="MS Gothic" panose="020B0609070205080204" pitchFamily="49" charset="-128"/>
              </a:rPr>
              <a:t>Leptophilic Gauge Bosons</a:t>
            </a:r>
            <a:br>
              <a:rPr lang="en-US" altLang="ja-JP" sz="4800" b="1" cap="none" dirty="0">
                <a:solidFill>
                  <a:srgbClr val="002060"/>
                </a:solidFill>
                <a:latin typeface="Helvetica" pitchFamily="2" charset="0"/>
                <a:ea typeface="MS Gothic" panose="020B0609070205080204" pitchFamily="49" charset="-128"/>
              </a:rPr>
            </a:br>
            <a:r>
              <a:rPr lang="en-US" altLang="ja-JP" sz="4800" b="1" cap="none" dirty="0">
                <a:solidFill>
                  <a:srgbClr val="002060"/>
                </a:solidFill>
                <a:latin typeface="Helvetica" pitchFamily="2" charset="0"/>
                <a:ea typeface="MS Gothic" panose="020B0609070205080204" pitchFamily="49" charset="-128"/>
              </a:rPr>
              <a:t>at ILC Beam Dump Experiment</a:t>
            </a:r>
            <a:endParaRPr kumimoji="1" lang="ja-JP" altLang="en-US" sz="4800" b="1" cap="none">
              <a:solidFill>
                <a:srgbClr val="002060"/>
              </a:solidFill>
              <a:latin typeface="Helvetica" pitchFamily="2" charset="0"/>
              <a:ea typeface="MS Gothic" panose="020B0609070205080204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2597CB-2D37-CE41-A8FB-4DBEF4B6B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80"/>
            <a:ext cx="6831673" cy="594456"/>
          </a:xfrm>
        </p:spPr>
        <p:txBody>
          <a:bodyPr>
            <a:normAutofit/>
          </a:bodyPr>
          <a:lstStyle/>
          <a:p>
            <a:r>
              <a:rPr kumimoji="1" lang="en-US" altLang="ja-JP" sz="2800" dirty="0" err="1">
                <a:latin typeface="Helvetica" pitchFamily="2" charset="0"/>
              </a:rPr>
              <a:t>Atsuya</a:t>
            </a:r>
            <a:r>
              <a:rPr kumimoji="1" lang="en-US" altLang="ja-JP" sz="2800" dirty="0">
                <a:latin typeface="Helvetica" pitchFamily="2" charset="0"/>
              </a:rPr>
              <a:t> Niki (U. Tokyo)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9D730E-BE4F-F34D-89CC-F0A47B7EAB2E}"/>
              </a:ext>
            </a:extLst>
          </p:cNvPr>
          <p:cNvSpPr txBox="1"/>
          <p:nvPr/>
        </p:nvSpPr>
        <p:spPr>
          <a:xfrm>
            <a:off x="3534784" y="4757377"/>
            <a:ext cx="5121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>
                <a:latin typeface="Helvetica" pitchFamily="2" charset="0"/>
              </a:rPr>
              <a:t>Collabolate</a:t>
            </a:r>
            <a:r>
              <a:rPr lang="en-US" altLang="ja-JP" dirty="0">
                <a:latin typeface="Helvetica" pitchFamily="2" charset="0"/>
              </a:rPr>
              <a:t> with  </a:t>
            </a:r>
            <a:r>
              <a:rPr lang="en-US" altLang="ja-JP" dirty="0" err="1">
                <a:latin typeface="Helvetica" pitchFamily="2" charset="0"/>
              </a:rPr>
              <a:t>Kento</a:t>
            </a:r>
            <a:r>
              <a:rPr lang="en-US" altLang="ja-JP" dirty="0">
                <a:latin typeface="Helvetica" pitchFamily="2" charset="0"/>
              </a:rPr>
              <a:t> </a:t>
            </a:r>
            <a:r>
              <a:rPr lang="en-US" altLang="ja-JP" dirty="0" err="1">
                <a:latin typeface="Helvetica" pitchFamily="2" charset="0"/>
              </a:rPr>
              <a:t>Asai</a:t>
            </a:r>
            <a:r>
              <a:rPr lang="en-US" altLang="ja-JP" dirty="0">
                <a:latin typeface="Helvetica" pitchFamily="2" charset="0"/>
              </a:rPr>
              <a:t> and Takeo </a:t>
            </a:r>
            <a:r>
              <a:rPr lang="en-US" altLang="ja-JP" dirty="0" err="1">
                <a:latin typeface="Helvetica" pitchFamily="2" charset="0"/>
              </a:rPr>
              <a:t>Moroi</a:t>
            </a:r>
            <a:endParaRPr lang="en-US" altLang="ja-JP" dirty="0">
              <a:latin typeface="Helvetica" pitchFamily="2" charset="0"/>
            </a:endParaRPr>
          </a:p>
          <a:p>
            <a:pPr algn="ctr"/>
            <a:r>
              <a:rPr kumimoji="1" lang="en-US" altLang="ja-JP" dirty="0">
                <a:latin typeface="Helvetica" pitchFamily="2" charset="0"/>
              </a:rPr>
              <a:t>Phys. Lett. B 818 136374 (2104.00888 [hep-</a:t>
            </a:r>
            <a:r>
              <a:rPr kumimoji="1" lang="en-US" altLang="ja-JP" dirty="0" err="1">
                <a:latin typeface="Helvetica" pitchFamily="2" charset="0"/>
              </a:rPr>
              <a:t>ph</a:t>
            </a:r>
            <a:r>
              <a:rPr kumimoji="1" lang="en-US" altLang="ja-JP" dirty="0">
                <a:latin typeface="Helvetica" pitchFamily="2" charset="0"/>
              </a:rPr>
              <a:t>])</a:t>
            </a:r>
            <a:endParaRPr kumimoji="1" lang="ja-JP" altLang="en-US">
              <a:latin typeface="Helvetica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B4B5BF-B10C-2846-9295-A0BF6ED6A3B9}"/>
              </a:ext>
            </a:extLst>
          </p:cNvPr>
          <p:cNvSpPr txBox="1"/>
          <p:nvPr/>
        </p:nvSpPr>
        <p:spPr>
          <a:xfrm>
            <a:off x="2311031" y="6326372"/>
            <a:ext cx="756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i="1" dirty="0">
                <a:latin typeface="Corbel" panose="020B0503020204020204" pitchFamily="34" charset="0"/>
              </a:rPr>
              <a:t>Asia-Pacific Workshop on Particle Physics and Cosmology 2021, 4 August 2021</a:t>
            </a:r>
            <a:endParaRPr kumimoji="1" lang="ja-JP" altLang="en-US" i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4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0D864E9-8383-9848-893A-0DBF7F01D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757" y="1722865"/>
            <a:ext cx="4343596" cy="3257697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DD58B76-0F3E-D443-BF4E-781FB25F3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84" y="1723036"/>
            <a:ext cx="4343368" cy="3257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03B6465-EBE9-6D4D-A653-C644244F72A7}"/>
                  </a:ext>
                </a:extLst>
              </p:cNvPr>
              <p:cNvSpPr/>
              <p:nvPr/>
            </p:nvSpPr>
            <p:spPr>
              <a:xfrm>
                <a:off x="1682241" y="1337317"/>
                <a:ext cx="4438138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𝒔𝒊𝒈</m:t>
                          </m:r>
                        </m:sub>
                      </m:sSub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 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5,5,0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03B6465-EBE9-6D4D-A653-C644244F7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241" y="1337317"/>
                <a:ext cx="4438138" cy="39190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881446F-1EB8-9141-B642-DBD010F10EC3}"/>
                  </a:ext>
                </a:extLst>
              </p:cNvPr>
              <p:cNvSpPr/>
              <p:nvPr/>
            </p:nvSpPr>
            <p:spPr>
              <a:xfrm>
                <a:off x="6501796" y="1337317"/>
                <a:ext cx="4604850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𝒔𝒊𝒈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10,10,0</m:t>
                        </m:r>
                      </m:e>
                    </m:d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881446F-1EB8-9141-B642-DBD010F10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96" y="1337317"/>
                <a:ext cx="4604850" cy="391902"/>
              </a:xfrm>
              <a:prstGeom prst="rect">
                <a:avLst/>
              </a:prstGeom>
              <a:blipFill>
                <a:blip r:embed="rId5"/>
                <a:stretch>
                  <a:fillRect t="-6250" b="-156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C20B2F-7B5D-DF43-B66A-5C505CC13390}"/>
              </a:ext>
            </a:extLst>
          </p:cNvPr>
          <p:cNvSpPr txBox="1"/>
          <p:nvPr/>
        </p:nvSpPr>
        <p:spPr>
          <a:xfrm>
            <a:off x="1319692" y="5109957"/>
            <a:ext cx="955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Helvetica" pitchFamily="2" charset="0"/>
              </a:rPr>
              <a:t>White line: theoretical prediction of dark photon model</a:t>
            </a:r>
          </a:p>
          <a:p>
            <a:pPr algn="ctr"/>
            <a:r>
              <a:rPr kumimoji="1" lang="en-US" altLang="ja-JP" dirty="0">
                <a:latin typeface="Helvetica" pitchFamily="2" charset="0"/>
              </a:rPr>
              <a:t>White points: Dark photon prediction with mass = 400, 450, 500, 550, 600 MeV from below  </a:t>
            </a:r>
            <a:endParaRPr kumimoji="1" lang="ja-JP" altLang="en-US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CE71F11-56F7-614C-8CC9-FF0DBF12A78A}"/>
                  </a:ext>
                </a:extLst>
              </p:cNvPr>
              <p:cNvSpPr txBox="1"/>
              <p:nvPr/>
            </p:nvSpPr>
            <p:spPr>
              <a:xfrm>
                <a:off x="1351751" y="555657"/>
                <a:ext cx="5067028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>
                    <a:solidFill>
                      <a:srgbClr val="002060"/>
                    </a:solidFill>
                    <a:latin typeface="Helvetica" pitchFamily="2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en-US" altLang="ja-JP" sz="3200" dirty="0">
                    <a:solidFill>
                      <a:srgbClr val="002060"/>
                    </a:solidFill>
                    <a:latin typeface="Helvetica" pitchFamily="2" charset="0"/>
                  </a:rPr>
                  <a:t> Gauge Boson</a:t>
                </a:r>
                <a:endParaRPr kumimoji="1" lang="ja-JP" altLang="en-US" sz="3200">
                  <a:solidFill>
                    <a:srgbClr val="002060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CE71F11-56F7-614C-8CC9-FF0DBF12A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51" y="555657"/>
                <a:ext cx="5067028" cy="624338"/>
              </a:xfrm>
              <a:prstGeom prst="rect">
                <a:avLst/>
              </a:prstGeom>
              <a:blipFill>
                <a:blip r:embed="rId6"/>
                <a:stretch>
                  <a:fillRect l="-3000" t="-11765" r="-2000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94E5584-F21A-3246-AAD8-914CA56D1868}"/>
                  </a:ext>
                </a:extLst>
              </p:cNvPr>
              <p:cNvSpPr txBox="1"/>
              <p:nvPr/>
            </p:nvSpPr>
            <p:spPr>
              <a:xfrm>
                <a:off x="1351751" y="6032810"/>
                <a:ext cx="927907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We can discriminate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kumimoji="1"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 model 95% level with 10 signals.</a:t>
                </a:r>
              </a:p>
              <a:p>
                <a:pPr algn="ctr"/>
                <a:r>
                  <a:rPr kumimoji="1"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With 20 signals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ja-JP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500 </m:t>
                    </m:r>
                    <m:r>
                      <a:rPr lang="en-US" altLang="ja-JP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kumimoji="1"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, we can discriminate dark photon model.</a:t>
                </a:r>
                <a:endParaRPr kumimoji="1" lang="ja-JP" altLang="en-US">
                  <a:solidFill>
                    <a:srgbClr val="C00000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94E5584-F21A-3246-AAD8-914CA56D1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51" y="6032810"/>
                <a:ext cx="9279076" cy="668645"/>
              </a:xfrm>
              <a:prstGeom prst="rect">
                <a:avLst/>
              </a:prstGeom>
              <a:blipFill>
                <a:blip r:embed="rId7"/>
                <a:stretch>
                  <a:fillRect t="-5660" b="-94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36BFDB-2E60-3D47-9200-3CE9A31D9E72}"/>
              </a:ext>
            </a:extLst>
          </p:cNvPr>
          <p:cNvSpPr txBox="1"/>
          <p:nvPr/>
        </p:nvSpPr>
        <p:spPr>
          <a:xfrm>
            <a:off x="3171216" y="313293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Helvetica" pitchFamily="2" charset="0"/>
              </a:rPr>
              <a:t>Dark Photon</a:t>
            </a:r>
            <a:endParaRPr kumimoji="1" lang="ja-JP" altLang="en-US" sz="1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星 5 2">
            <a:extLst>
              <a:ext uri="{FF2B5EF4-FFF2-40B4-BE49-F238E27FC236}">
                <a16:creationId xmlns:a16="http://schemas.microsoft.com/office/drawing/2014/main" id="{020818C2-0CD9-CC49-B1FB-54A4BCE020DF}"/>
              </a:ext>
            </a:extLst>
          </p:cNvPr>
          <p:cNvSpPr/>
          <p:nvPr/>
        </p:nvSpPr>
        <p:spPr>
          <a:xfrm>
            <a:off x="2256817" y="4241259"/>
            <a:ext cx="252919" cy="272375"/>
          </a:xfrm>
          <a:prstGeom prst="star5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AC4D28C-5B94-1D4F-A2BA-D9610962361C}"/>
                  </a:ext>
                </a:extLst>
              </p:cNvPr>
              <p:cNvSpPr txBox="1"/>
              <p:nvPr/>
            </p:nvSpPr>
            <p:spPr>
              <a:xfrm>
                <a:off x="1626017" y="4236635"/>
                <a:ext cx="7572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kumimoji="1" lang="ja-JP" altLang="en-US" sz="1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AC4D28C-5B94-1D4F-A2BA-D96109623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17" y="4236635"/>
                <a:ext cx="75725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星 5 12">
            <a:extLst>
              <a:ext uri="{FF2B5EF4-FFF2-40B4-BE49-F238E27FC236}">
                <a16:creationId xmlns:a16="http://schemas.microsoft.com/office/drawing/2014/main" id="{5DAF2772-F2DF-B54C-BE44-C4431AD2824B}"/>
              </a:ext>
            </a:extLst>
          </p:cNvPr>
          <p:cNvSpPr/>
          <p:nvPr/>
        </p:nvSpPr>
        <p:spPr>
          <a:xfrm>
            <a:off x="3437029" y="4248674"/>
            <a:ext cx="252919" cy="272375"/>
          </a:xfrm>
          <a:prstGeom prst="star5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626D14-ADBB-FA45-B98D-5A115EB26684}"/>
              </a:ext>
            </a:extLst>
          </p:cNvPr>
          <p:cNvSpPr txBox="1"/>
          <p:nvPr/>
        </p:nvSpPr>
        <p:spPr>
          <a:xfrm>
            <a:off x="8060986" y="307857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Helvetica" pitchFamily="2" charset="0"/>
              </a:rPr>
              <a:t>Dark Photon</a:t>
            </a:r>
            <a:endParaRPr kumimoji="1" lang="ja-JP" altLang="en-US" sz="1200">
              <a:solidFill>
                <a:schemeClr val="bg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7143460-FAD5-944F-9E27-AF91E4FEF0A4}"/>
                  </a:ext>
                </a:extLst>
              </p:cNvPr>
              <p:cNvSpPr txBox="1"/>
              <p:nvPr/>
            </p:nvSpPr>
            <p:spPr>
              <a:xfrm>
                <a:off x="6501796" y="4236634"/>
                <a:ext cx="7572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kumimoji="1" lang="ja-JP" altLang="en-US" sz="1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7143460-FAD5-944F-9E27-AF91E4F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96" y="4236634"/>
                <a:ext cx="75725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星 5 15">
            <a:extLst>
              <a:ext uri="{FF2B5EF4-FFF2-40B4-BE49-F238E27FC236}">
                <a16:creationId xmlns:a16="http://schemas.microsoft.com/office/drawing/2014/main" id="{3DD0A79D-E2F9-C549-A072-139467B85857}"/>
              </a:ext>
            </a:extLst>
          </p:cNvPr>
          <p:cNvSpPr/>
          <p:nvPr/>
        </p:nvSpPr>
        <p:spPr>
          <a:xfrm>
            <a:off x="7135059" y="4236460"/>
            <a:ext cx="252919" cy="272375"/>
          </a:xfrm>
          <a:prstGeom prst="star5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星 5 16">
            <a:extLst>
              <a:ext uri="{FF2B5EF4-FFF2-40B4-BE49-F238E27FC236}">
                <a16:creationId xmlns:a16="http://schemas.microsoft.com/office/drawing/2014/main" id="{44E413C5-F070-F74F-8448-C5770D5EC66C}"/>
              </a:ext>
            </a:extLst>
          </p:cNvPr>
          <p:cNvSpPr/>
          <p:nvPr/>
        </p:nvSpPr>
        <p:spPr>
          <a:xfrm>
            <a:off x="8326799" y="4253602"/>
            <a:ext cx="252919" cy="272375"/>
          </a:xfrm>
          <a:prstGeom prst="star5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F257ADE-BD59-AE43-95AA-3131D9D136E9}"/>
              </a:ext>
            </a:extLst>
          </p:cNvPr>
          <p:cNvSpPr txBox="1"/>
          <p:nvPr/>
        </p:nvSpPr>
        <p:spPr>
          <a:xfrm>
            <a:off x="8504985" y="381726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Helvetica" pitchFamily="2" charset="0"/>
              </a:rPr>
              <a:t>500 MeV</a:t>
            </a:r>
            <a:endParaRPr kumimoji="1" lang="ja-JP" altLang="en-US" sz="11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F2FEDC8-B589-8B41-A413-C529D66CE3DD}"/>
              </a:ext>
            </a:extLst>
          </p:cNvPr>
          <p:cNvSpPr txBox="1"/>
          <p:nvPr/>
        </p:nvSpPr>
        <p:spPr>
          <a:xfrm>
            <a:off x="8504984" y="3409935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Helvetica" pitchFamily="2" charset="0"/>
              </a:rPr>
              <a:t>600 MeV</a:t>
            </a:r>
            <a:endParaRPr kumimoji="1" lang="ja-JP" altLang="en-US" sz="110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A89B7-05CF-1C4F-AEFC-B2CFC33D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19254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solidFill>
                  <a:srgbClr val="002060"/>
                </a:solidFill>
                <a:latin typeface="Helvetica" pitchFamily="2" charset="0"/>
              </a:rPr>
              <a:t>Summary</a:t>
            </a:r>
            <a:endParaRPr kumimoji="1" lang="ja-JP" altLang="en-US" sz="4000" b="1">
              <a:solidFill>
                <a:srgbClr val="002060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855B1F-961D-EC4A-8F2F-7B1B0867C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795346"/>
                <a:ext cx="10080702" cy="45496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Helvetica" pitchFamily="2" charset="0"/>
                  </a:rPr>
                  <a:t>We proposed the search for leptophilic gauge (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Helvetica" pitchFamily="2" charset="0"/>
                  </a:rPr>
                  <a:t>) bosons at ILC beam dump experiment.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kumimoji="1" lang="en-US" altLang="ja-JP" dirty="0">
                    <a:latin typeface="Helvetica" pitchFamily="2" charset="0"/>
                  </a:rPr>
                  <a:t>ILC beam dump experiment can cover the parameter region which haven’t been covered yet.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kumimoji="1" lang="en-US" altLang="ja-JP" dirty="0">
                    <a:latin typeface="Helvetica" pitchFamily="2" charset="0"/>
                  </a:rPr>
                  <a:t>We may get the mass of new gauge boson and discriminate the models by using information of final states.</a:t>
                </a:r>
              </a:p>
              <a:p>
                <a:pPr marL="0" indent="0">
                  <a:buNone/>
                </a:pPr>
                <a:endParaRPr lang="en-US" altLang="ja-JP" dirty="0">
                  <a:latin typeface="Helvetica" pitchFamily="2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Helvetica" pitchFamily="2" charset="0"/>
                  </a:rPr>
                  <a:t>In our work, the experimental setup is the same one as the previous work (1507.02809).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kumimoji="1" lang="en-US" altLang="ja-JP" dirty="0">
                    <a:latin typeface="Helvetica" pitchFamily="2" charset="0"/>
                  </a:rPr>
                  <a:t>Using </a:t>
                </a:r>
                <a:r>
                  <a:rPr kumimoji="1"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positron beam </a:t>
                </a:r>
                <a:r>
                  <a:rPr kumimoji="1" lang="en-US" altLang="ja-JP" dirty="0">
                    <a:latin typeface="Helvetica" pitchFamily="2" charset="0"/>
                  </a:rPr>
                  <a:t>the other production processes(annihilation, radiative return) is available. This extends the discovery reach especially for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Helvetica" pitchFamily="2" charset="0"/>
                  </a:rPr>
                  <a:t> models.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kumimoji="1" lang="en-US" altLang="ja-JP" dirty="0">
                    <a:latin typeface="Helvetica" pitchFamily="2" charset="0"/>
                  </a:rPr>
                  <a:t>If </a:t>
                </a:r>
                <a:r>
                  <a:rPr kumimoji="1"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incident muon</a:t>
                </a:r>
                <a:r>
                  <a:rPr kumimoji="1" lang="en-US" altLang="ja-JP" dirty="0">
                    <a:latin typeface="Helvetica" pitchFamily="2" charset="0"/>
                  </a:rPr>
                  <a:t> is available, the discovery reach of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Helvetica" pitchFamily="2" charset="0"/>
                  </a:rPr>
                  <a:t> is improved. This may be done by introducing long shield, or muon beam.</a:t>
                </a:r>
              </a:p>
              <a:p>
                <a:pPr marL="0" indent="0">
                  <a:buNone/>
                </a:pPr>
                <a:endParaRPr kumimoji="1" lang="en-US" altLang="ja-JP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855B1F-961D-EC4A-8F2F-7B1B0867C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795346"/>
                <a:ext cx="10080702" cy="4549698"/>
              </a:xfrm>
              <a:blipFill>
                <a:blip r:embed="rId2"/>
                <a:stretch>
                  <a:fillRect l="-630" t="-836" r="-504" b="-1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47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28866F-ED2D-3740-B36A-1908CCBD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6113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7200" b="1" dirty="0">
                <a:solidFill>
                  <a:srgbClr val="002060"/>
                </a:solidFill>
                <a:latin typeface="Helvetica" pitchFamily="2" charset="0"/>
              </a:rPr>
              <a:t>Backup</a:t>
            </a:r>
            <a:endParaRPr kumimoji="1" lang="ja-JP" altLang="en-US" sz="7200" b="1">
              <a:solidFill>
                <a:srgbClr val="00206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3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DD7770-D61F-9A4D-BCDB-D015F899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>
                <a:solidFill>
                  <a:srgbClr val="002060"/>
                </a:solidFill>
                <a:latin typeface="Helvetica" pitchFamily="2" charset="0"/>
              </a:rPr>
              <a:t>Event rate</a:t>
            </a:r>
            <a:endParaRPr kumimoji="1" lang="ja-JP" altLang="en-US" sz="4000" b="1">
              <a:solidFill>
                <a:srgbClr val="002060"/>
              </a:solidFill>
              <a:latin typeface="Helvetica" pitchFamily="2" charset="0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4806DF6B-0111-114F-8FE3-D06094268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144" y="1716169"/>
            <a:ext cx="9601200" cy="9110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DDADC7C-BD30-8A43-A268-C4F4AD29A679}"/>
                  </a:ext>
                </a:extLst>
              </p:cNvPr>
              <p:cNvSpPr txBox="1"/>
              <p:nvPr/>
            </p:nvSpPr>
            <p:spPr>
              <a:xfrm>
                <a:off x="1371600" y="2918936"/>
                <a:ext cx="9601200" cy="403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Helvetica" pitchFamily="2" charset="0"/>
                  </a:rPr>
                  <a:t>N</a:t>
                </a:r>
                <a:r>
                  <a:rPr kumimoji="1" lang="en-US" altLang="ja-JP" baseline="-25000" dirty="0">
                    <a:latin typeface="Helvetica" pitchFamily="2" charset="0"/>
                  </a:rPr>
                  <a:t>e</a:t>
                </a:r>
                <a:r>
                  <a:rPr kumimoji="1" lang="en-US" altLang="ja-JP" dirty="0">
                    <a:latin typeface="Helvetica" pitchFamily="2" charset="0"/>
                  </a:rPr>
                  <a:t>: number of electrons in beam</a:t>
                </a:r>
              </a:p>
              <a:p>
                <a:r>
                  <a:rPr kumimoji="1" lang="en-US" altLang="ja-JP" dirty="0" err="1">
                    <a:latin typeface="Helvetica" pitchFamily="2" charset="0"/>
                  </a:rPr>
                  <a:t>B</a:t>
                </a:r>
                <a:r>
                  <a:rPr kumimoji="1" lang="en-US" altLang="ja-JP" baseline="-25000" dirty="0" err="1">
                    <a:latin typeface="Helvetica" pitchFamily="2" charset="0"/>
                  </a:rPr>
                  <a:t>sig</a:t>
                </a:r>
                <a:r>
                  <a:rPr kumimoji="1" lang="en-US" altLang="ja-JP" dirty="0">
                    <a:latin typeface="Helvetica" pitchFamily="2" charset="0"/>
                  </a:rPr>
                  <a:t>: branching ratio of X which decays into visible signal</a:t>
                </a:r>
              </a:p>
              <a:p>
                <a:r>
                  <a:rPr kumimoji="1" lang="en-US" altLang="ja-JP" dirty="0" err="1">
                    <a:latin typeface="Helvetica" pitchFamily="2" charset="0"/>
                  </a:rPr>
                  <a:t>I</a:t>
                </a:r>
                <a:r>
                  <a:rPr kumimoji="1" lang="en-US" altLang="ja-JP" baseline="-25000" dirty="0" err="1">
                    <a:latin typeface="Helvetica" pitchFamily="2" charset="0"/>
                  </a:rPr>
                  <a:t>e</a:t>
                </a:r>
                <a:r>
                  <a:rPr kumimoji="1" lang="en-US" altLang="ja-JP" dirty="0">
                    <a:latin typeface="Helvetica" pitchFamily="2" charset="0"/>
                  </a:rPr>
                  <a:t>: energy distribution of incident electron</a:t>
                </a:r>
              </a:p>
              <a:p>
                <a:r>
                  <a:rPr kumimoji="1" lang="en-US" altLang="ja-JP" dirty="0" err="1">
                    <a:latin typeface="Helvetica" pitchFamily="2" charset="0"/>
                  </a:rPr>
                  <a:t>σ</a:t>
                </a:r>
                <a:r>
                  <a:rPr kumimoji="1" lang="en-US" altLang="ja-JP" dirty="0">
                    <a:latin typeface="Helvetica" pitchFamily="2" charset="0"/>
                  </a:rPr>
                  <a:t>: cross section of </a:t>
                </a:r>
                <a:r>
                  <a:rPr kumimoji="1" lang="en-US" altLang="ja-JP" dirty="0" err="1">
                    <a:latin typeface="Helvetica" pitchFamily="2" charset="0"/>
                  </a:rPr>
                  <a:t>Brems</a:t>
                </a:r>
                <a:r>
                  <a:rPr kumimoji="1" lang="en-US" altLang="ja-JP" dirty="0">
                    <a:latin typeface="Helvetica" pitchFamily="2" charset="0"/>
                  </a:rPr>
                  <a:t>.</a:t>
                </a:r>
              </a:p>
              <a:p>
                <a:r>
                  <a:rPr kumimoji="1" lang="en-US" altLang="ja-JP" dirty="0" err="1">
                    <a:latin typeface="Helvetica" pitchFamily="2" charset="0"/>
                  </a:rPr>
                  <a:t>P</a:t>
                </a:r>
                <a:r>
                  <a:rPr kumimoji="1" lang="en-US" altLang="ja-JP" baseline="-25000" dirty="0" err="1">
                    <a:latin typeface="Helvetica" pitchFamily="2" charset="0"/>
                  </a:rPr>
                  <a:t>dec</a:t>
                </a:r>
                <a:r>
                  <a:rPr kumimoji="1" lang="en-US" altLang="ja-JP" dirty="0">
                    <a:latin typeface="Helvetica" pitchFamily="2" charset="0"/>
                  </a:rPr>
                  <a:t> =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𝑠h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𝑠h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dirty="0">
                    <a:latin typeface="Helvetica" pitchFamily="2" charset="0"/>
                  </a:rPr>
                  <a:t>: probability that X can go through the dump and the shield</a:t>
                </a:r>
              </a:p>
              <a:p>
                <a:endParaRPr kumimoji="1" lang="en-US" altLang="ja-JP" dirty="0">
                  <a:latin typeface="Helvetic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dirty="0">
                    <a:latin typeface="Helvetica" pitchFamily="2" charset="0"/>
                  </a:rPr>
                  <a:t>Limits from </a:t>
                </a:r>
                <a:r>
                  <a:rPr kumimoji="1" lang="en-US" altLang="ja-JP" dirty="0" err="1">
                    <a:latin typeface="Helvetica" pitchFamily="2" charset="0"/>
                  </a:rPr>
                  <a:t>brems</a:t>
                </a:r>
                <a:r>
                  <a:rPr kumimoji="1" lang="en-US" altLang="ja-JP" dirty="0">
                    <a:latin typeface="Helvetica" pitchFamily="2" charset="0"/>
                  </a:rPr>
                  <a:t>. productions</a:t>
                </a:r>
              </a:p>
              <a:p>
                <a:r>
                  <a:rPr kumimoji="1"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Upper limit </a:t>
                </a:r>
                <a:r>
                  <a:rPr kumimoji="1" lang="ja-JP" altLang="en-US">
                    <a:latin typeface="Helvetica" pitchFamily="2" charset="0"/>
                  </a:rPr>
                  <a:t>→</a:t>
                </a:r>
                <a:r>
                  <a:rPr kumimoji="1" lang="en-US" altLang="ja-JP" dirty="0">
                    <a:latin typeface="Helvetica" pitchFamily="2" charset="0"/>
                  </a:rPr>
                  <a:t> X cannot penetrate the shields, determined by </a:t>
                </a:r>
                <a:r>
                  <a:rPr kumimoji="1" lang="en-US" altLang="ja-JP" dirty="0" err="1">
                    <a:latin typeface="Helvetica" pitchFamily="2" charset="0"/>
                  </a:rPr>
                  <a:t>P</a:t>
                </a:r>
                <a:r>
                  <a:rPr kumimoji="1" lang="en-US" altLang="ja-JP" baseline="-25000" dirty="0" err="1">
                    <a:latin typeface="Helvetica" pitchFamily="2" charset="0"/>
                  </a:rPr>
                  <a:t>dec</a:t>
                </a:r>
                <a:r>
                  <a:rPr kumimoji="1" lang="en-US" altLang="ja-JP" dirty="0">
                    <a:latin typeface="Helvetica" pitchFamily="2" charset="0"/>
                  </a:rPr>
                  <a:t>;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↔</m:t>
                      </m:r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ja-JP" dirty="0">
                  <a:latin typeface="Helvetica" pitchFamily="2" charset="0"/>
                </a:endParaRPr>
              </a:p>
              <a:p>
                <a:r>
                  <a:rPr kumimoji="1"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Lower limit </a:t>
                </a:r>
                <a:r>
                  <a:rPr kumimoji="1" lang="ja-JP" altLang="en-US">
                    <a:latin typeface="Helvetica" pitchFamily="2" charset="0"/>
                  </a:rPr>
                  <a:t>→</a:t>
                </a:r>
                <a:r>
                  <a:rPr kumimoji="1" lang="en-US" altLang="ja-JP" dirty="0">
                    <a:latin typeface="Helvetica" pitchFamily="2" charset="0"/>
                  </a:rPr>
                  <a:t> due to very weak coupling, not sufficient number of  particles are produced;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′4</m:t>
                          </m:r>
                        </m:sup>
                      </m:sSup>
                    </m:oMath>
                  </m:oMathPara>
                </a14:m>
                <a:endParaRPr kumimoji="1" lang="en-US" altLang="ja-JP" dirty="0">
                  <a:latin typeface="Helvetica" pitchFamily="2" charset="0"/>
                </a:endParaRPr>
              </a:p>
              <a:p>
                <a:endParaRPr kumimoji="1" lang="ja-JP" altLang="en-US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DDADC7C-BD30-8A43-A268-C4F4AD29A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918936"/>
                <a:ext cx="9601200" cy="4031553"/>
              </a:xfrm>
              <a:prstGeom prst="rect">
                <a:avLst/>
              </a:prstGeom>
              <a:blipFill>
                <a:blip r:embed="rId3"/>
                <a:stretch>
                  <a:fillRect l="-528" t="-627" b="-31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846AB0-753E-874E-8C41-0AE96C73659B}"/>
              </a:ext>
            </a:extLst>
          </p:cNvPr>
          <p:cNvSpPr txBox="1"/>
          <p:nvPr/>
        </p:nvSpPr>
        <p:spPr>
          <a:xfrm>
            <a:off x="5820924" y="644459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P</a:t>
            </a:r>
            <a:r>
              <a:rPr kumimoji="1" lang="en-US" altLang="ja-JP" baseline="-25000" dirty="0" err="1">
                <a:solidFill>
                  <a:srgbClr val="FF0000"/>
                </a:solidFill>
              </a:rPr>
              <a:t>dec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74436E-60EF-E947-B3FC-610FE64BDB1C}"/>
              </a:ext>
            </a:extLst>
          </p:cNvPr>
          <p:cNvSpPr txBox="1"/>
          <p:nvPr/>
        </p:nvSpPr>
        <p:spPr>
          <a:xfrm>
            <a:off x="6633488" y="6443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σ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1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612770-51EE-154F-BD40-5BBA24AC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19254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solidFill>
                  <a:srgbClr val="002060"/>
                </a:solidFill>
                <a:latin typeface="Helvetica" pitchFamily="2" charset="0"/>
              </a:rPr>
              <a:t>Discrimination of Models</a:t>
            </a:r>
            <a:endParaRPr kumimoji="1" lang="ja-JP" altLang="en-US" sz="4000" b="1">
              <a:solidFill>
                <a:srgbClr val="002060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23F2E2A-8496-F143-893B-52416C443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405054"/>
                <a:ext cx="9601200" cy="52187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Helvetica" pitchFamily="2" charset="0"/>
                  </a:rPr>
                  <a:t>After the discovery, </a:t>
                </a:r>
                <a:r>
                  <a:rPr lang="en-US" altLang="ja-JP" b="1" dirty="0">
                    <a:latin typeface="Helvetica" pitchFamily="2" charset="0"/>
                  </a:rPr>
                  <a:t>properties</a:t>
                </a:r>
                <a:r>
                  <a:rPr lang="en-US" altLang="ja-JP" dirty="0">
                    <a:latin typeface="Helvetica" pitchFamily="2" charset="0"/>
                  </a:rPr>
                  <a:t> of newly found particle have to be discussed.</a:t>
                </a:r>
              </a:p>
              <a:p>
                <a:pPr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kumimoji="1" lang="en-US" altLang="ja-JP" b="1" dirty="0">
                    <a:solidFill>
                      <a:srgbClr val="C00000"/>
                    </a:solidFill>
                    <a:latin typeface="Helvetica" pitchFamily="2" charset="0"/>
                  </a:rPr>
                  <a:t>Mass: 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it can be measured if we can take the final states momentum information.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e>
                    </m:d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, </a:t>
                </a:r>
                <a:r>
                  <a:rPr kumimoji="1" lang="en-US" altLang="ja-JP" b="1" dirty="0">
                    <a:solidFill>
                      <a:srgbClr val="002060"/>
                    </a:solidFill>
                    <a:latin typeface="Helvetica" pitchFamily="2" charset="0"/>
                  </a:rPr>
                  <a:t>the final states(observed particle) depend on the model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; </a:t>
                </a:r>
              </a:p>
              <a:p>
                <a:pPr marL="0" indent="0">
                  <a:buNone/>
                </a:pPr>
                <a:r>
                  <a:rPr lang="en-US" altLang="ja-JP" b="0" dirty="0">
                    <a:solidFill>
                      <a:schemeClr val="tx1"/>
                    </a:solidFill>
                    <a:latin typeface="Helvetica" pitchFamily="2" charset="0"/>
                  </a:rPr>
                  <a:t>observables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𝑣𝑖𝑠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𝑣𝑖𝑠</m:t>
                            </m:r>
                          </m:sup>
                        </m:sSubSup>
                      </m:den>
                    </m:f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h𝑎𝑑𝑟𝑜𝑛𝑠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𝑣𝑖𝑠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   </a:t>
                </a:r>
              </a:p>
              <a:p>
                <a:pPr marL="0" indent="0">
                  <a:buNone/>
                </a:pPr>
                <a:endParaRPr kumimoji="1" lang="en-US" altLang="ja-JP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0" indent="0">
                  <a:buNone/>
                </a:pPr>
                <a:endParaRPr lang="en-US" altLang="ja-JP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0" indent="0">
                  <a:buNone/>
                </a:pPr>
                <a:endParaRPr lang="en-US" altLang="ja-JP" b="1" dirty="0">
                  <a:solidFill>
                    <a:srgbClr val="C00000"/>
                  </a:solidFill>
                  <a:latin typeface="Helvetica" pitchFamily="2" charset="0"/>
                </a:endParaRPr>
              </a:p>
              <a:p>
                <a:pPr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-US" altLang="ja-JP" b="1" dirty="0">
                    <a:solidFill>
                      <a:srgbClr val="C00000"/>
                    </a:solidFill>
                    <a:latin typeface="Helvetica" pitchFamily="2" charset="0"/>
                  </a:rPr>
                  <a:t>Model: </a:t>
                </a:r>
                <a:r>
                  <a:rPr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it may be</a:t>
                </a:r>
                <a:r>
                  <a:rPr lang="en-US" altLang="ja-JP" b="1" dirty="0">
                    <a:solidFill>
                      <a:srgbClr val="C00000"/>
                    </a:solidFill>
                    <a:latin typeface="Helvetica" pitchFamily="2" charset="0"/>
                  </a:rPr>
                  <a:t> </a:t>
                </a:r>
                <a:r>
                  <a:rPr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identified</a:t>
                </a:r>
                <a:r>
                  <a:rPr lang="en-US" altLang="ja-JP" b="1" dirty="0">
                    <a:solidFill>
                      <a:srgbClr val="C00000"/>
                    </a:solidFill>
                    <a:latin typeface="Helvetica" pitchFamily="2" charset="0"/>
                  </a:rPr>
                  <a:t> </a:t>
                </a:r>
                <a:r>
                  <a:rPr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using information about decay modes and its mass.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   </a:t>
                </a:r>
                <a:endParaRPr lang="en-US" altLang="ja-JP" b="1" dirty="0">
                  <a:solidFill>
                    <a:srgbClr val="C00000"/>
                  </a:solidFill>
                  <a:latin typeface="Helvetica" pitchFamily="2" charset="0"/>
                </a:endParaRPr>
              </a:p>
              <a:p>
                <a:pPr marL="0" indent="0" algn="ctr">
                  <a:buNone/>
                </a:pPr>
                <a:r>
                  <a:rPr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We estimate how much we can discriminate the models, adopting Poisson distribution like likelihood function.</a:t>
                </a:r>
                <a:endParaRPr kumimoji="1" lang="en-US" altLang="ja-JP" dirty="0">
                  <a:solidFill>
                    <a:srgbClr val="C00000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23F2E2A-8496-F143-893B-52416C443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405054"/>
                <a:ext cx="9601200" cy="5218770"/>
              </a:xfrm>
              <a:blipFill>
                <a:blip r:embed="rId2"/>
                <a:stretch>
                  <a:fillRect l="-661" t="-728" r="-9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テーブル&#10;&#10;自動的に生成された説明">
            <a:extLst>
              <a:ext uri="{FF2B5EF4-FFF2-40B4-BE49-F238E27FC236}">
                <a16:creationId xmlns:a16="http://schemas.microsoft.com/office/drawing/2014/main" id="{F2F2F813-88E7-684F-A0C8-0830E3345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98" y="3429000"/>
            <a:ext cx="4084204" cy="14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6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03B6465-EBE9-6D4D-A653-C644244F72A7}"/>
                  </a:ext>
                </a:extLst>
              </p:cNvPr>
              <p:cNvSpPr/>
              <p:nvPr/>
            </p:nvSpPr>
            <p:spPr>
              <a:xfrm>
                <a:off x="1682241" y="1337317"/>
                <a:ext cx="4304448" cy="395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𝒔𝒊𝒈</m:t>
                          </m:r>
                        </m:sub>
                      </m:sSub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5,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 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5,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03B6465-EBE9-6D4D-A653-C644244F7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241" y="1337317"/>
                <a:ext cx="4304448" cy="395621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881446F-1EB8-9141-B642-DBD010F10EC3}"/>
                  </a:ext>
                </a:extLst>
              </p:cNvPr>
              <p:cNvSpPr/>
              <p:nvPr/>
            </p:nvSpPr>
            <p:spPr>
              <a:xfrm>
                <a:off x="6501796" y="1337317"/>
                <a:ext cx="4451924" cy="395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𝒔𝒊𝒈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881446F-1EB8-9141-B642-DBD010F10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96" y="1337317"/>
                <a:ext cx="4451924" cy="395621"/>
              </a:xfrm>
              <a:prstGeom prst="rect">
                <a:avLst/>
              </a:prstGeom>
              <a:blipFill>
                <a:blip r:embed="rId3"/>
                <a:stretch>
                  <a:fillRect t="-6250" b="-156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C20B2F-7B5D-DF43-B66A-5C505CC13390}"/>
              </a:ext>
            </a:extLst>
          </p:cNvPr>
          <p:cNvSpPr txBox="1"/>
          <p:nvPr/>
        </p:nvSpPr>
        <p:spPr>
          <a:xfrm>
            <a:off x="1319692" y="5109957"/>
            <a:ext cx="955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Helvetica" pitchFamily="2" charset="0"/>
              </a:rPr>
              <a:t>White line: theoretical prediction of dark photon model</a:t>
            </a:r>
          </a:p>
          <a:p>
            <a:pPr algn="ctr"/>
            <a:r>
              <a:rPr kumimoji="1" lang="en-US" altLang="ja-JP" dirty="0">
                <a:latin typeface="Helvetica" pitchFamily="2" charset="0"/>
              </a:rPr>
              <a:t>White points: Dark photon prediction with mass = 400, 450, 500, 550, 600 MeV from below  </a:t>
            </a:r>
            <a:endParaRPr kumimoji="1" lang="ja-JP" altLang="en-US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CE71F11-56F7-614C-8CC9-FF0DBF12A78A}"/>
                  </a:ext>
                </a:extLst>
              </p:cNvPr>
              <p:cNvSpPr txBox="1"/>
              <p:nvPr/>
            </p:nvSpPr>
            <p:spPr>
              <a:xfrm>
                <a:off x="1351751" y="555657"/>
                <a:ext cx="50237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>
                    <a:solidFill>
                      <a:srgbClr val="002060"/>
                    </a:solidFill>
                    <a:latin typeface="Helvetica" pitchFamily="2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kumimoji="1" lang="en-US" altLang="ja-JP" sz="3200" dirty="0">
                    <a:solidFill>
                      <a:srgbClr val="002060"/>
                    </a:solidFill>
                    <a:latin typeface="Helvetica" pitchFamily="2" charset="0"/>
                  </a:rPr>
                  <a:t> Gauge Boson</a:t>
                </a:r>
                <a:endParaRPr kumimoji="1" lang="ja-JP" altLang="en-US" sz="3200">
                  <a:solidFill>
                    <a:srgbClr val="002060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CE71F11-56F7-614C-8CC9-FF0DBF12A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51" y="555657"/>
                <a:ext cx="5023748" cy="584775"/>
              </a:xfrm>
              <a:prstGeom prst="rect">
                <a:avLst/>
              </a:prstGeom>
              <a:blipFill>
                <a:blip r:embed="rId4"/>
                <a:stretch>
                  <a:fillRect l="-3023" t="-12766" r="-2015" b="-34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626D14-ADBB-FA45-B98D-5A115EB26684}"/>
              </a:ext>
            </a:extLst>
          </p:cNvPr>
          <p:cNvSpPr txBox="1"/>
          <p:nvPr/>
        </p:nvSpPr>
        <p:spPr>
          <a:xfrm>
            <a:off x="10758123" y="353789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Helvetica" pitchFamily="2" charset="0"/>
              </a:rPr>
              <a:t>Dark Photon</a:t>
            </a:r>
            <a:endParaRPr kumimoji="1" lang="ja-JP" altLang="en-US" sz="1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F257ADE-BD59-AE43-95AA-3131D9D136E9}"/>
              </a:ext>
            </a:extLst>
          </p:cNvPr>
          <p:cNvSpPr txBox="1"/>
          <p:nvPr/>
        </p:nvSpPr>
        <p:spPr>
          <a:xfrm>
            <a:off x="10872307" y="3119471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Helvetica" pitchFamily="2" charset="0"/>
              </a:rPr>
              <a:t>500 MeV</a:t>
            </a:r>
            <a:endParaRPr kumimoji="1" lang="ja-JP" altLang="en-US" sz="11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F2FEDC8-B589-8B41-A413-C529D66CE3DD}"/>
              </a:ext>
            </a:extLst>
          </p:cNvPr>
          <p:cNvSpPr txBox="1"/>
          <p:nvPr/>
        </p:nvSpPr>
        <p:spPr>
          <a:xfrm>
            <a:off x="10845029" y="2585733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Helvetica" pitchFamily="2" charset="0"/>
              </a:rPr>
              <a:t>600 MeV</a:t>
            </a:r>
            <a:endParaRPr kumimoji="1" lang="ja-JP" altLang="en-US" sz="110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2" name="コンテンツ プレースホルダー 21">
            <a:extLst>
              <a:ext uri="{FF2B5EF4-FFF2-40B4-BE49-F238E27FC236}">
                <a16:creationId xmlns:a16="http://schemas.microsoft.com/office/drawing/2014/main" id="{FE4AFA8D-A7AF-E943-9C1A-000894C6F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82241" y="1758007"/>
            <a:ext cx="4260180" cy="3195135"/>
          </a:xfr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EB669C0-AA83-694C-9139-24503A006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943" y="1771154"/>
            <a:ext cx="4260180" cy="3195135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4928703-8814-BA42-A96E-D6D9C26A9099}"/>
              </a:ext>
            </a:extLst>
          </p:cNvPr>
          <p:cNvSpPr txBox="1"/>
          <p:nvPr/>
        </p:nvSpPr>
        <p:spPr>
          <a:xfrm>
            <a:off x="7904677" y="2986695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Helvetica" pitchFamily="2" charset="0"/>
              </a:rPr>
              <a:t>Dark Photon</a:t>
            </a:r>
            <a:endParaRPr kumimoji="1" lang="ja-JP" altLang="en-US" sz="1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3863602-D33E-A642-ADB0-DF49D0CFD57B}"/>
              </a:ext>
            </a:extLst>
          </p:cNvPr>
          <p:cNvSpPr txBox="1"/>
          <p:nvPr/>
        </p:nvSpPr>
        <p:spPr>
          <a:xfrm>
            <a:off x="3099213" y="2973277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Helvetica" pitchFamily="2" charset="0"/>
              </a:rPr>
              <a:t>Dark Photon</a:t>
            </a:r>
            <a:endParaRPr kumimoji="1" lang="ja-JP" altLang="en-US" sz="120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0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F4610-446D-7B4F-8B92-27CFB96B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64535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rgbClr val="002060"/>
                </a:solidFill>
                <a:latin typeface="Helvetica" pitchFamily="2" charset="0"/>
              </a:rPr>
              <a:t>ILC Beam Dump Experiment</a:t>
            </a:r>
            <a:endParaRPr kumimoji="1" lang="ja-JP" altLang="en-US">
              <a:solidFill>
                <a:srgbClr val="002060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7348F67-B3BE-E444-8348-72ABC6D68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361221"/>
                <a:ext cx="4954772" cy="51550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Helvetica" pitchFamily="2" charset="0"/>
                  </a:rPr>
                  <a:t>Beam dump experiment in ILC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Helvetica" pitchFamily="2" charset="0"/>
                  </a:rPr>
                  <a:t>= </a:t>
                </a:r>
                <a:r>
                  <a:rPr lang="en-US" altLang="ja-JP" b="1" dirty="0">
                    <a:solidFill>
                      <a:srgbClr val="C00000"/>
                    </a:solidFill>
                    <a:latin typeface="Helvetica" pitchFamily="2" charset="0"/>
                  </a:rPr>
                  <a:t>Fixed target experiment</a:t>
                </a:r>
                <a:r>
                  <a:rPr lang="en-US" altLang="ja-JP" dirty="0">
                    <a:latin typeface="Helvetica" pitchFamily="2" charset="0"/>
                  </a:rPr>
                  <a:t>   w/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Helvetica" pitchFamily="2" charset="0"/>
                  </a:rPr>
                  <a:t>Beam: electron or positron (E = 125 GeV, N~10</a:t>
                </a:r>
                <a:r>
                  <a:rPr lang="en-US" altLang="ja-JP" baseline="30000" dirty="0">
                    <a:latin typeface="Helvetica" pitchFamily="2" charset="0"/>
                  </a:rPr>
                  <a:t>21</a:t>
                </a:r>
                <a:r>
                  <a:rPr lang="en-US" altLang="ja-JP" dirty="0">
                    <a:latin typeface="Helvetica" pitchFamily="2" charset="0"/>
                  </a:rPr>
                  <a:t>/year)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Helvetica" pitchFamily="2" charset="0"/>
                  </a:rPr>
                  <a:t>Target: O in H</a:t>
                </a:r>
                <a:r>
                  <a:rPr lang="en-US" altLang="ja-JP" baseline="-25000" dirty="0">
                    <a:latin typeface="Helvetica" pitchFamily="2" charset="0"/>
                  </a:rPr>
                  <a:t>2</a:t>
                </a:r>
                <a:r>
                  <a:rPr lang="en-US" altLang="ja-JP" dirty="0">
                    <a:latin typeface="Helvetica" pitchFamily="2" charset="0"/>
                  </a:rPr>
                  <a:t>O (Z=8, A=16,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</m:t>
                    </m:r>
                  </m:oMath>
                </a14:m>
                <a:r>
                  <a:rPr lang="en-US" altLang="ja-JP" dirty="0">
                    <a:latin typeface="Helvetica" pitchFamily="2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altLang="ja-JP" dirty="0">
                  <a:latin typeface="Helvetica" pitchFamily="2" charset="0"/>
                </a:endParaRPr>
              </a:p>
              <a:p>
                <a:pPr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-US" altLang="ja-JP" dirty="0">
                    <a:latin typeface="Helvetica" pitchFamily="2" charset="0"/>
                  </a:rPr>
                  <a:t>Sensitive to </a:t>
                </a:r>
                <a:r>
                  <a:rPr lang="en-US" altLang="ja-JP" dirty="0">
                    <a:solidFill>
                      <a:srgbClr val="FF0000"/>
                    </a:solidFill>
                    <a:latin typeface="Helvetica" pitchFamily="2" charset="0"/>
                  </a:rPr>
                  <a:t>very weak </a:t>
                </a:r>
                <a:r>
                  <a:rPr lang="en-US" altLang="ja-JP" dirty="0">
                    <a:latin typeface="Helvetica" pitchFamily="2" charset="0"/>
                  </a:rPr>
                  <a:t>interactions</a:t>
                </a:r>
              </a:p>
              <a:p>
                <a:pPr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-US" altLang="ja-JP" dirty="0">
                    <a:solidFill>
                      <a:srgbClr val="FF0000"/>
                    </a:solidFill>
                    <a:latin typeface="Helvetica" pitchFamily="2" charset="0"/>
                  </a:rPr>
                  <a:t>Higher energy </a:t>
                </a:r>
                <a:r>
                  <a:rPr lang="en-US" altLang="ja-JP" dirty="0">
                    <a:latin typeface="Helvetica" pitchFamily="2" charset="0"/>
                  </a:rPr>
                  <a:t>beam than the previous experiments (e.g. SLAC E137 )</a:t>
                </a:r>
              </a:p>
              <a:p>
                <a:pPr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-US" altLang="ja-JP" dirty="0">
                    <a:solidFill>
                      <a:srgbClr val="FF0000"/>
                    </a:solidFill>
                    <a:latin typeface="Helvetica" pitchFamily="2" charset="0"/>
                  </a:rPr>
                  <a:t>Positron</a:t>
                </a:r>
                <a:r>
                  <a:rPr lang="en-US" altLang="ja-JP" dirty="0">
                    <a:latin typeface="Helvetica" pitchFamily="2" charset="0"/>
                  </a:rPr>
                  <a:t> beam (cf. </a:t>
                </a:r>
                <a:r>
                  <a:rPr lang="en-US" altLang="ja-JP" dirty="0" err="1">
                    <a:latin typeface="Helvetica" pitchFamily="2" charset="0"/>
                  </a:rPr>
                  <a:t>Asai</a:t>
                </a:r>
                <a:r>
                  <a:rPr lang="en-US" altLang="ja-JP" dirty="0">
                    <a:latin typeface="Helvetica" pitchFamily="2" charset="0"/>
                  </a:rPr>
                  <a:t>-san’s previous talk) </a:t>
                </a:r>
              </a:p>
              <a:p>
                <a:pPr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-US" altLang="ja-JP" dirty="0">
                    <a:solidFill>
                      <a:srgbClr val="FF0000"/>
                    </a:solidFill>
                    <a:latin typeface="Helvetica" pitchFamily="2" charset="0"/>
                  </a:rPr>
                  <a:t>Polarized</a:t>
                </a:r>
                <a:r>
                  <a:rPr lang="en-US" altLang="ja-JP" dirty="0">
                    <a:latin typeface="Helvetica" pitchFamily="2" charset="0"/>
                  </a:rPr>
                  <a:t> beam (no proposals in ILC BD, but maybe it is useful)</a:t>
                </a:r>
              </a:p>
              <a:p>
                <a:pPr>
                  <a:buFont typeface="Wingdings" pitchFamily="2" charset="2"/>
                  <a:buChar char="ü"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7348F67-B3BE-E444-8348-72ABC6D68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361221"/>
                <a:ext cx="4954772" cy="5155034"/>
              </a:xfrm>
              <a:blipFill>
                <a:blip r:embed="rId2"/>
                <a:stretch>
                  <a:fillRect l="-1279" t="-983" r="-1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D91B0581-7049-2B45-81A3-1D9AD6A8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372" y="1350334"/>
            <a:ext cx="5758009" cy="26532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6B521999-C3D5-F841-9556-E4CE34F470AD}"/>
              </a:ext>
            </a:extLst>
          </p:cNvPr>
          <p:cNvSpPr/>
          <p:nvPr/>
        </p:nvSpPr>
        <p:spPr>
          <a:xfrm>
            <a:off x="8604069" y="2769326"/>
            <a:ext cx="351193" cy="2960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FA710178-2D3D-1249-833A-D98BBD032C9A}"/>
              </a:ext>
            </a:extLst>
          </p:cNvPr>
          <p:cNvSpPr/>
          <p:nvPr/>
        </p:nvSpPr>
        <p:spPr>
          <a:xfrm>
            <a:off x="9130937" y="2621280"/>
            <a:ext cx="351193" cy="2960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D5AAF8-86B4-394D-B666-89B5FA3D944F}"/>
              </a:ext>
            </a:extLst>
          </p:cNvPr>
          <p:cNvSpPr txBox="1"/>
          <p:nvPr/>
        </p:nvSpPr>
        <p:spPr>
          <a:xfrm>
            <a:off x="8955262" y="2862201"/>
            <a:ext cx="14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Beam dumps</a:t>
            </a:r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DE6278-A6C7-F54D-A423-DDD129470BC9}"/>
              </a:ext>
            </a:extLst>
          </p:cNvPr>
          <p:cNvSpPr txBox="1"/>
          <p:nvPr/>
        </p:nvSpPr>
        <p:spPr>
          <a:xfrm>
            <a:off x="10794508" y="3664980"/>
            <a:ext cx="1186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1306.6327</a:t>
            </a:r>
            <a:endParaRPr kumimoji="1" lang="ja-JP" altLang="en-US" sz="1600"/>
          </a:p>
        </p:txBody>
      </p:sp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A27882C3-0778-1840-9518-BB0027B50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372" y="4202167"/>
            <a:ext cx="5758009" cy="2303204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301A86D-96CE-634F-9581-1AAB00907B86}"/>
              </a:ext>
            </a:extLst>
          </p:cNvPr>
          <p:cNvCxnSpPr/>
          <p:nvPr/>
        </p:nvCxnSpPr>
        <p:spPr>
          <a:xfrm>
            <a:off x="7315200" y="5156462"/>
            <a:ext cx="311790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B6C8F78-7E78-2144-AE85-D064CF18FED4}"/>
              </a:ext>
            </a:extLst>
          </p:cNvPr>
          <p:cNvCxnSpPr/>
          <p:nvPr/>
        </p:nvCxnSpPr>
        <p:spPr>
          <a:xfrm flipV="1">
            <a:off x="10433102" y="4872879"/>
            <a:ext cx="784795" cy="283583"/>
          </a:xfrm>
          <a:prstGeom prst="straightConnector1">
            <a:avLst/>
          </a:prstGeom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E38EF5D-E9B4-3249-87CE-1AD754F73864}"/>
              </a:ext>
            </a:extLst>
          </p:cNvPr>
          <p:cNvCxnSpPr>
            <a:cxnSpLocks/>
          </p:cNvCxnSpPr>
          <p:nvPr/>
        </p:nvCxnSpPr>
        <p:spPr>
          <a:xfrm>
            <a:off x="10433102" y="5156462"/>
            <a:ext cx="784795" cy="283583"/>
          </a:xfrm>
          <a:prstGeom prst="straightConnector1">
            <a:avLst/>
          </a:prstGeom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BF9590A-FD3B-1541-9F88-2529D692648C}"/>
              </a:ext>
            </a:extLst>
          </p:cNvPr>
          <p:cNvSpPr txBox="1"/>
          <p:nvPr/>
        </p:nvSpPr>
        <p:spPr>
          <a:xfrm>
            <a:off x="8148424" y="507071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28ECE72-2C68-F14D-8A1F-7B1507E71877}"/>
              </a:ext>
            </a:extLst>
          </p:cNvPr>
          <p:cNvSpPr txBox="1"/>
          <p:nvPr/>
        </p:nvSpPr>
        <p:spPr>
          <a:xfrm>
            <a:off x="8964270" y="6450400"/>
            <a:ext cx="3040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S. </a:t>
            </a:r>
            <a:r>
              <a:rPr kumimoji="1" lang="en-US" altLang="ja-JP" sz="1600" dirty="0" err="1"/>
              <a:t>Kanemura</a:t>
            </a:r>
            <a:r>
              <a:rPr kumimoji="1" lang="en-US" altLang="ja-JP" sz="1600" dirty="0"/>
              <a:t> et al., 1507.02809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95799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C619B9-4614-3B4C-AA0D-C83289CA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674649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solidFill>
                  <a:srgbClr val="002060"/>
                </a:solidFill>
                <a:latin typeface="Helvetica" pitchFamily="2" charset="0"/>
              </a:rPr>
              <a:t>Models</a:t>
            </a:r>
            <a:endParaRPr kumimoji="1" lang="ja-JP" altLang="en-US" sz="4000" b="1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254576-54D3-8245-B7EF-E5FB270E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6565"/>
            <a:ext cx="9601200" cy="48396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dirty="0">
                <a:latin typeface="Helvetica" pitchFamily="2" charset="0"/>
              </a:rPr>
              <a:t>Fixed target experiment has advantage to search for weakly coupling particles.</a:t>
            </a:r>
          </a:p>
          <a:p>
            <a:pPr marL="0" indent="0">
              <a:buNone/>
            </a:pPr>
            <a:r>
              <a:rPr lang="en-US" altLang="ja-JP" dirty="0">
                <a:latin typeface="Helvetica" pitchFamily="2" charset="0"/>
              </a:rPr>
              <a:t>In our experimental setup (visible decay search), </a:t>
            </a:r>
            <a:r>
              <a:rPr lang="en-US" altLang="ja-JP" b="1" dirty="0">
                <a:latin typeface="Helvetica" pitchFamily="2" charset="0"/>
              </a:rPr>
              <a:t>long-lived particle</a:t>
            </a:r>
            <a:r>
              <a:rPr lang="en-US" altLang="ja-JP" dirty="0">
                <a:latin typeface="Helvetica" pitchFamily="2" charset="0"/>
              </a:rPr>
              <a:t> which decays into SM charged particles can be searched with few BG.</a:t>
            </a:r>
          </a:p>
          <a:p>
            <a:pPr marL="0" indent="0">
              <a:buNone/>
            </a:pPr>
            <a:r>
              <a:rPr kumimoji="1" lang="en-US" altLang="ja-JP" dirty="0">
                <a:latin typeface="Helvetica" pitchFamily="2" charset="0"/>
              </a:rPr>
              <a:t>Some papers about ILC beam dump experiment are submitted as following:</a:t>
            </a:r>
          </a:p>
          <a:p>
            <a:pPr marL="0" indent="0">
              <a:buNone/>
            </a:pPr>
            <a:endParaRPr kumimoji="1" lang="en-US" altLang="ja-JP" dirty="0">
              <a:latin typeface="Helvetica" pitchFamily="2" charset="0"/>
            </a:endParaRPr>
          </a:p>
          <a:p>
            <a:pPr marL="0" indent="0">
              <a:buNone/>
            </a:pPr>
            <a:endParaRPr lang="en-US" altLang="ja-JP" dirty="0">
              <a:latin typeface="Helvetica" pitchFamily="2" charset="0"/>
            </a:endParaRPr>
          </a:p>
          <a:p>
            <a:pPr marL="0" indent="0">
              <a:buNone/>
            </a:pPr>
            <a:endParaRPr kumimoji="1" lang="en-US" altLang="ja-JP" dirty="0">
              <a:latin typeface="Helvetica" pitchFamily="2" charset="0"/>
            </a:endParaRPr>
          </a:p>
          <a:p>
            <a:pPr marL="0" indent="0">
              <a:buNone/>
            </a:pPr>
            <a:endParaRPr lang="en-US" altLang="ja-JP" dirty="0">
              <a:latin typeface="Helvetica" pitchFamily="2" charset="0"/>
            </a:endParaRPr>
          </a:p>
          <a:p>
            <a:pPr marL="0" indent="0" algn="ctr">
              <a:buNone/>
            </a:pPr>
            <a:endParaRPr kumimoji="1" lang="en-US" altLang="ja-JP" dirty="0">
              <a:latin typeface="Helvetica" pitchFamily="2" charset="0"/>
            </a:endParaRPr>
          </a:p>
          <a:p>
            <a:pPr marL="0" indent="0" algn="ctr">
              <a:buNone/>
            </a:pPr>
            <a:endParaRPr kumimoji="1" lang="en-US" altLang="ja-JP" dirty="0">
              <a:solidFill>
                <a:srgbClr val="C00000"/>
              </a:solidFill>
              <a:latin typeface="Helvetica" pitchFamily="2" charset="0"/>
            </a:endParaRPr>
          </a:p>
          <a:p>
            <a:pPr marL="0" indent="0" algn="ctr">
              <a:buNone/>
            </a:pPr>
            <a:endParaRPr lang="en-US" altLang="ja-JP" dirty="0">
              <a:solidFill>
                <a:srgbClr val="C00000"/>
              </a:solidFill>
              <a:latin typeface="Helvetica" pitchFamily="2" charset="0"/>
            </a:endParaRPr>
          </a:p>
          <a:p>
            <a:pPr marL="0" indent="0" algn="ctr">
              <a:buNone/>
            </a:pPr>
            <a:r>
              <a:rPr kumimoji="1" lang="en-US" altLang="ja-JP" dirty="0">
                <a:solidFill>
                  <a:srgbClr val="C00000"/>
                </a:solidFill>
                <a:latin typeface="Helvetica" pitchFamily="2" charset="0"/>
              </a:rPr>
              <a:t>In our work, we consider </a:t>
            </a:r>
            <a:r>
              <a:rPr kumimoji="1" lang="en-US" altLang="ja-JP" sz="2200" b="1" dirty="0">
                <a:solidFill>
                  <a:srgbClr val="C00000"/>
                </a:solidFill>
                <a:latin typeface="Helvetica" pitchFamily="2" charset="0"/>
              </a:rPr>
              <a:t>the leptophilic gauge boson</a:t>
            </a:r>
            <a:r>
              <a:rPr kumimoji="1" lang="en-US" altLang="ja-JP" dirty="0">
                <a:solidFill>
                  <a:srgbClr val="C00000"/>
                </a:solidFill>
                <a:latin typeface="Helvetica" pitchFamily="2" charset="0"/>
              </a:rPr>
              <a:t>, which </a:t>
            </a:r>
            <a:r>
              <a:rPr lang="en-US" altLang="ja-JP" dirty="0">
                <a:solidFill>
                  <a:srgbClr val="C00000"/>
                </a:solidFill>
                <a:latin typeface="Helvetica" pitchFamily="2" charset="0"/>
              </a:rPr>
              <a:t>may be weakly coupled to SM and long-lived particle</a:t>
            </a:r>
            <a:endParaRPr kumimoji="1" lang="en-US" altLang="ja-JP" dirty="0">
              <a:solidFill>
                <a:srgbClr val="C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kumimoji="1" lang="en-US" altLang="ja-JP" dirty="0">
              <a:latin typeface="Helvetica" pitchFamily="2" charset="0"/>
            </a:endParaRPr>
          </a:p>
          <a:p>
            <a:pPr marL="0" indent="0">
              <a:buNone/>
            </a:pPr>
            <a:endParaRPr kumimoji="1" lang="ja-JP" altLang="en-US">
              <a:latin typeface="Helvetica" pitchFamily="2" charset="0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7438A53C-0233-D147-9AB2-79E5215A6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61445"/>
              </p:ext>
            </p:extLst>
          </p:nvPr>
        </p:nvGraphicFramePr>
        <p:xfrm>
          <a:off x="2511060" y="3194827"/>
          <a:ext cx="7169879" cy="2146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80">
                  <a:extLst>
                    <a:ext uri="{9D8B030D-6E8A-4147-A177-3AD203B41FA5}">
                      <a16:colId xmlns:a16="http://schemas.microsoft.com/office/drawing/2014/main" val="628030923"/>
                    </a:ext>
                  </a:extLst>
                </a:gridCol>
                <a:gridCol w="2007220">
                  <a:extLst>
                    <a:ext uri="{9D8B030D-6E8A-4147-A177-3AD203B41FA5}">
                      <a16:colId xmlns:a16="http://schemas.microsoft.com/office/drawing/2014/main" val="1209464943"/>
                    </a:ext>
                  </a:extLst>
                </a:gridCol>
                <a:gridCol w="3512279">
                  <a:extLst>
                    <a:ext uri="{9D8B030D-6E8A-4147-A177-3AD203B41FA5}">
                      <a16:colId xmlns:a16="http://schemas.microsoft.com/office/drawing/2014/main" val="2992947858"/>
                    </a:ext>
                  </a:extLst>
                </a:gridCol>
              </a:tblGrid>
              <a:tr h="37663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Model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production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paper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64841"/>
                  </a:ext>
                </a:extLst>
              </a:tr>
              <a:tr h="37663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Dark Photon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Bremsstrahlung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S. </a:t>
                      </a:r>
                      <a:r>
                        <a:rPr kumimoji="1" lang="en-US" altLang="ja-JP" dirty="0" err="1"/>
                        <a:t>Kanemura</a:t>
                      </a:r>
                      <a:r>
                        <a:rPr kumimoji="1" lang="en-US" altLang="ja-JP" dirty="0"/>
                        <a:t> et al., 1507.02809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300135"/>
                  </a:ext>
                </a:extLst>
              </a:tr>
              <a:tr h="37663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Dark Photon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Annihilation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K. </a:t>
                      </a:r>
                      <a:r>
                        <a:rPr kumimoji="1" lang="en-US" altLang="ja-JP" dirty="0" err="1"/>
                        <a:t>Asai</a:t>
                      </a:r>
                      <a:r>
                        <a:rPr kumimoji="1" lang="en-US" altLang="ja-JP" dirty="0"/>
                        <a:t> et al., 2105.13768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71319"/>
                  </a:ext>
                </a:extLst>
              </a:tr>
              <a:tr h="37663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Axion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Bremsstrahlung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Y. Sakaki et al., 2009.13790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42407"/>
                  </a:ext>
                </a:extLst>
              </a:tr>
              <a:tr h="37663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Axion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Annihilation </a:t>
                      </a:r>
                      <a:r>
                        <a:rPr kumimoji="1" lang="en-US" altLang="ja-JP" dirty="0" err="1"/>
                        <a:t>Primakoff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K. </a:t>
                      </a:r>
                      <a:r>
                        <a:rPr kumimoji="1" lang="en-US" altLang="ja-JP" dirty="0" err="1"/>
                        <a:t>Asai</a:t>
                      </a:r>
                      <a:r>
                        <a:rPr kumimoji="1" lang="en-US" altLang="ja-JP" dirty="0"/>
                        <a:t> et al., 2105.13768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959903"/>
                  </a:ext>
                </a:extLst>
              </a:tr>
            </a:tbl>
          </a:graphicData>
        </a:graphic>
      </p:graphicFrame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E58BF3E9-F75B-F049-9FB4-66CE5C4CD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946" y="174295"/>
            <a:ext cx="3153945" cy="12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95ABD-5A4E-794A-AC76-C3BC0371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64029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solidFill>
                  <a:srgbClr val="002060"/>
                </a:solidFill>
                <a:latin typeface="Helvetica" pitchFamily="2" charset="0"/>
              </a:rPr>
              <a:t>Leptophilic Gauge Bosons</a:t>
            </a:r>
            <a:endParaRPr kumimoji="1" lang="ja-JP" altLang="en-US" sz="4000" b="1">
              <a:solidFill>
                <a:srgbClr val="002060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FE64135-1A2B-3946-93AA-D0A75520F9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38844"/>
                <a:ext cx="9601200" cy="521915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altLang="ja-JP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ja-JP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altLang="ja-JP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ja-JP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altLang="ja-JP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altLang="ja-JP" sz="2800" dirty="0">
                  <a:latin typeface="Helvetica" pitchFamily="2" charset="0"/>
                </a:endParaRPr>
              </a:p>
              <a:p>
                <a:pPr marL="0" indent="0">
                  <a:buNone/>
                </a:pPr>
                <a:r>
                  <a:rPr lang="en-US" altLang="ja-JP" sz="2200" dirty="0">
                    <a:latin typeface="Helvetica" pitchFamily="2" charset="0"/>
                  </a:rPr>
                  <a:t>n</a:t>
                </a:r>
                <a:r>
                  <a:rPr kumimoji="1" lang="en-US" altLang="ja-JP" sz="2200" dirty="0">
                    <a:latin typeface="Helvetica" pitchFamily="2" charset="0"/>
                  </a:rPr>
                  <a:t>ew U(1) </a:t>
                </a:r>
                <a:r>
                  <a:rPr kumimoji="1" lang="en-US" altLang="ja-JP" sz="2200" b="1" dirty="0">
                    <a:latin typeface="Helvetica" pitchFamily="2" charset="0"/>
                  </a:rPr>
                  <a:t>gauge</a:t>
                </a:r>
                <a:r>
                  <a:rPr kumimoji="1" lang="en-US" altLang="ja-JP" sz="2200" dirty="0">
                    <a:latin typeface="Helvetica" pitchFamily="2" charset="0"/>
                  </a:rPr>
                  <a:t> symmetries which </a:t>
                </a:r>
                <a:r>
                  <a:rPr kumimoji="1" lang="en-US" altLang="ja-JP" sz="2200" b="1" dirty="0">
                    <a:latin typeface="Helvetica" pitchFamily="2" charset="0"/>
                  </a:rPr>
                  <a:t>depend</a:t>
                </a:r>
                <a:r>
                  <a:rPr kumimoji="1" lang="en-US" altLang="ja-JP" sz="2200" dirty="0">
                    <a:latin typeface="Helvetica" pitchFamily="2" charset="0"/>
                  </a:rPr>
                  <a:t> on flavor of leptons</a:t>
                </a:r>
                <a:r>
                  <a:rPr lang="en-US" altLang="ja-JP" sz="2200" dirty="0">
                    <a:latin typeface="Helvetica" pitchFamily="2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kumimoji="1" lang="ja-JP" altLang="en-US" sz="2200">
                    <a:latin typeface="Helvetica" pitchFamily="2" charset="0"/>
                  </a:rPr>
                  <a:t>→</a:t>
                </a:r>
                <a:r>
                  <a:rPr kumimoji="1" lang="en-US" altLang="ja-JP" sz="2200" dirty="0">
                    <a:latin typeface="Helvetica" pitchFamily="2" charset="0"/>
                  </a:rPr>
                  <a:t>  </a:t>
                </a:r>
                <a:r>
                  <a:rPr kumimoji="1" lang="en-US" altLang="ja-JP" sz="2200" b="1" dirty="0">
                    <a:solidFill>
                      <a:srgbClr val="C00000"/>
                    </a:solidFill>
                    <a:latin typeface="Helvetica" pitchFamily="2" charset="0"/>
                  </a:rPr>
                  <a:t>new gauge boson X</a:t>
                </a:r>
              </a:p>
              <a:p>
                <a:pPr marL="0" indent="0">
                  <a:buNone/>
                </a:pPr>
                <a:endParaRPr kumimoji="1" lang="en-US" altLang="ja-JP" sz="2200" b="1" dirty="0">
                  <a:solidFill>
                    <a:srgbClr val="FF0000"/>
                  </a:solidFill>
                  <a:latin typeface="Helvetica" pitchFamily="2" charset="0"/>
                </a:endParaRPr>
              </a:p>
              <a:p>
                <a:endParaRPr lang="en-US" altLang="ja-JP" dirty="0">
                  <a:latin typeface="Helvetica" pitchFamily="2" charset="0"/>
                </a:endParaRPr>
              </a:p>
              <a:p>
                <a:endParaRPr lang="en-US" altLang="ja-JP" dirty="0">
                  <a:latin typeface="Helvetica" pitchFamily="2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Helvetica" pitchFamily="2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Helvetica" pitchFamily="2" charset="0"/>
                  </a:rPr>
                  <a:t>w/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ja-JP" dirty="0">
                    <a:latin typeface="Helvetica" pitchFamily="2" charset="0"/>
                  </a:rPr>
                  <a:t>) = (1,-1,0) for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>
                    <a:latin typeface="Helvetica" pitchFamily="2" charset="0"/>
                  </a:rPr>
                  <a:t>, (1,0,-1) for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ja-JP" dirty="0">
                    <a:latin typeface="Helvetica" pitchFamily="2" charset="0"/>
                  </a:rPr>
                  <a:t>, (0,1,-1) for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altLang="ja-JP" dirty="0">
                  <a:latin typeface="Helvetica" pitchFamily="2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Helvetica" pitchFamily="2" charset="0"/>
                </a:endParaRPr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ja-JP" sz="2200" dirty="0">
                    <a:latin typeface="Helvetica" pitchFamily="2" charset="0"/>
                  </a:rPr>
                  <a:t>w</a:t>
                </a:r>
                <a:r>
                  <a:rPr kumimoji="1" lang="en-US" altLang="ja-JP" sz="2200" dirty="0">
                    <a:latin typeface="Helvetica" pitchFamily="2" charset="0"/>
                  </a:rPr>
                  <a:t>ithout gauge anomaly</a:t>
                </a:r>
              </a:p>
              <a:p>
                <a:pPr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ja-JP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kumimoji="1" lang="en-US" altLang="ja-JP" sz="2200" dirty="0">
                    <a:latin typeface="Helvetica" pitchFamily="2" charset="0"/>
                  </a:rPr>
                  <a:t> contributes to the muon anomalous magnetic moments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ja-JP" sz="2200" dirty="0">
                    <a:latin typeface="Helvetica" pitchFamily="2" charset="0"/>
                  </a:rPr>
                  <a:t>alleviate the Hubble tension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Helvetica" pitchFamily="2" charset="0"/>
                  </a:rPr>
                  <a:t>etc.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FE64135-1A2B-3946-93AA-D0A75520F9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38844"/>
                <a:ext cx="9601200" cy="5219156"/>
              </a:xfrm>
              <a:blipFill>
                <a:blip r:embed="rId2"/>
                <a:stretch>
                  <a:fillRect l="-661" t="-2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498D40D5-1F3D-3C46-8B09-440080B85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510" y="2895600"/>
            <a:ext cx="8652510" cy="1276027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5FAA00C-8EE8-4F4D-AAEF-C603C3E01554}"/>
              </a:ext>
            </a:extLst>
          </p:cNvPr>
          <p:cNvCxnSpPr/>
          <p:nvPr/>
        </p:nvCxnSpPr>
        <p:spPr>
          <a:xfrm>
            <a:off x="6096000" y="3895764"/>
            <a:ext cx="81153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D19C7CB-C7C8-D94F-BB5B-8F1B11090462}"/>
              </a:ext>
            </a:extLst>
          </p:cNvPr>
          <p:cNvCxnSpPr>
            <a:cxnSpLocks/>
          </p:cNvCxnSpPr>
          <p:nvPr/>
        </p:nvCxnSpPr>
        <p:spPr>
          <a:xfrm>
            <a:off x="9208184" y="3895764"/>
            <a:ext cx="88773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>
            <a:extLst>
              <a:ext uri="{FF2B5EF4-FFF2-40B4-BE49-F238E27FC236}">
                <a16:creationId xmlns:a16="http://schemas.microsoft.com/office/drawing/2014/main" id="{6F9755FF-7FD1-C04D-925F-4E9CE25D742A}"/>
              </a:ext>
            </a:extLst>
          </p:cNvPr>
          <p:cNvSpPr/>
          <p:nvPr/>
        </p:nvSpPr>
        <p:spPr>
          <a:xfrm>
            <a:off x="6002893" y="3533613"/>
            <a:ext cx="338614" cy="3771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130779D9-6791-4D4F-965E-EFD2840A39BE}"/>
              </a:ext>
            </a:extLst>
          </p:cNvPr>
          <p:cNvSpPr/>
          <p:nvPr/>
        </p:nvSpPr>
        <p:spPr>
          <a:xfrm>
            <a:off x="7030884" y="2929645"/>
            <a:ext cx="498427" cy="4993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7FB8C4-8A52-0A48-A394-38F843046455}"/>
              </a:ext>
            </a:extLst>
          </p:cNvPr>
          <p:cNvSpPr txBox="1"/>
          <p:nvPr/>
        </p:nvSpPr>
        <p:spPr>
          <a:xfrm>
            <a:off x="8333221" y="28956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Helvetica" pitchFamily="2" charset="0"/>
              </a:rPr>
              <a:t>Unknown parameters</a:t>
            </a:r>
            <a:endParaRPr kumimoji="1" lang="ja-JP" altLang="en-US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E1235381-E825-C54F-8BB3-9485DAE1880B}"/>
              </a:ext>
            </a:extLst>
          </p:cNvPr>
          <p:cNvSpPr/>
          <p:nvPr/>
        </p:nvSpPr>
        <p:spPr>
          <a:xfrm>
            <a:off x="5529651" y="2905388"/>
            <a:ext cx="389886" cy="3771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7E126584-7A1F-794D-9DBB-DEA66A5FA940}"/>
              </a:ext>
            </a:extLst>
          </p:cNvPr>
          <p:cNvSpPr/>
          <p:nvPr/>
        </p:nvSpPr>
        <p:spPr>
          <a:xfrm>
            <a:off x="9183394" y="3533613"/>
            <a:ext cx="338614" cy="3771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28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16E8B8-6D0F-414A-AAEF-D8DDB9D667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787071"/>
                <a:ext cx="6366510" cy="2726659"/>
              </a:xfrm>
            </p:spPr>
            <p:txBody>
              <a:bodyPr>
                <a:normAutofit lnSpcReduction="10000"/>
              </a:bodyPr>
              <a:lstStyle/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kumimoji="1" lang="en-US" altLang="ja-JP" b="1" dirty="0">
                    <a:solidFill>
                      <a:srgbClr val="C00000"/>
                    </a:solidFill>
                    <a:latin typeface="Helvetica" pitchFamily="2" charset="0"/>
                  </a:rPr>
                  <a:t>Kinetic mixing</a:t>
                </a:r>
                <a:r>
                  <a:rPr kumimoji="1" lang="en-US" altLang="ja-JP" b="1" dirty="0">
                    <a:latin typeface="Helvetica" pitchFamily="2" charset="0"/>
                  </a:rPr>
                  <a:t> </a:t>
                </a:r>
                <a:r>
                  <a:rPr kumimoji="1" lang="en-US" altLang="ja-JP" dirty="0">
                    <a:latin typeface="Helvetica" pitchFamily="2" charset="0"/>
                  </a:rPr>
                  <a:t>between new gauge boson and photon: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dirty="0">
                    <a:latin typeface="Helvetica" pitchFamily="2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ja-JP" dirty="0">
                    <a:latin typeface="Helvetica" pitchFamily="2" charset="0"/>
                  </a:rPr>
                  <a:t>w/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Helvetica" pitchFamily="2" charset="0"/>
                  </a:rPr>
                  <a:t> : tree-level,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1" lang="en-US" altLang="ja-JP" b="0" dirty="0">
                    <a:latin typeface="Helvetica" pitchFamily="2" charset="0"/>
                  </a:rPr>
                  <a:t> : 1-loop contribution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:r>
                  <a:rPr lang="en-US" altLang="ja-JP" dirty="0">
                    <a:solidFill>
                      <a:schemeClr val="tx1"/>
                    </a:solidFill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kumimoji="1" lang="en-US" altLang="ja-JP" dirty="0"/>
                  <a:t>=1 </a:t>
                </a:r>
                <a:r>
                  <a:rPr lang="ja-JP" altLang="en-US">
                    <a:latin typeface="Helvetica" pitchFamily="2" charset="0"/>
                  </a:rPr>
                  <a:t>↔︎</a:t>
                </a:r>
                <a:r>
                  <a:rPr lang="en-US" altLang="ja-JP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/>
                  <a:t>=0, no tree-level mixing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16E8B8-6D0F-414A-AAEF-D8DDB9D667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787071"/>
                <a:ext cx="6366510" cy="2726659"/>
              </a:xfrm>
              <a:blipFill>
                <a:blip r:embed="rId2"/>
                <a:stretch>
                  <a:fillRect l="-797" t="-2315" b="-23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9AE3C2D5-5B54-B44F-9AA1-9E8602202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960" y="2324212"/>
            <a:ext cx="5431790" cy="562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0280D40-6FA2-294B-B9EA-507C959FF938}"/>
                  </a:ext>
                </a:extLst>
              </p:cNvPr>
              <p:cNvSpPr txBox="1"/>
              <p:nvPr/>
            </p:nvSpPr>
            <p:spPr>
              <a:xfrm>
                <a:off x="1371600" y="3842944"/>
                <a:ext cx="10458450" cy="3031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>
                    <a:latin typeface="Helvetica" pitchFamily="2" charset="0"/>
                  </a:rPr>
                  <a:t>New gauge bosons dominantly</a:t>
                </a:r>
                <a:r>
                  <a:rPr kumimoji="1" lang="en-US" altLang="ja-JP" sz="2000" dirty="0">
                    <a:solidFill>
                      <a:srgbClr val="C00000"/>
                    </a:solidFill>
                    <a:latin typeface="Helvetica" pitchFamily="2" charset="0"/>
                  </a:rPr>
                  <a:t> </a:t>
                </a:r>
                <a:r>
                  <a:rPr kumimoji="1" lang="en-US" altLang="ja-JP" sz="2000" dirty="0">
                    <a:latin typeface="Helvetica" pitchFamily="2" charset="0"/>
                  </a:rPr>
                  <a:t>decays</a:t>
                </a:r>
                <a:r>
                  <a:rPr kumimoji="1" lang="en-US" altLang="ja-JP" sz="2000" dirty="0">
                    <a:solidFill>
                      <a:srgbClr val="C00000"/>
                    </a:solidFill>
                    <a:latin typeface="Helvetica" pitchFamily="2" charset="0"/>
                  </a:rPr>
                  <a:t> </a:t>
                </a:r>
                <a:r>
                  <a:rPr kumimoji="1" lang="en-US" altLang="ja-JP" sz="2000" dirty="0">
                    <a:latin typeface="Helvetica" pitchFamily="2" charset="0"/>
                  </a:rPr>
                  <a:t>into leptons:</a:t>
                </a:r>
                <a:endParaRPr kumimoji="1" lang="en-US" altLang="ja-JP" sz="2000" dirty="0">
                  <a:solidFill>
                    <a:srgbClr val="C00000"/>
                  </a:solidFill>
                  <a:latin typeface="Helvetica" pitchFamily="2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kumimoji="1" lang="en-US" altLang="ja-JP" sz="2000" dirty="0">
                    <a:latin typeface="Helvetica" pitchFamily="2" charset="0"/>
                  </a:rPr>
                  <a:t>	</a:t>
                </a:r>
                <a:r>
                  <a:rPr kumimoji="1" lang="en-US" altLang="ja-JP" sz="2000" dirty="0">
                    <a:solidFill>
                      <a:srgbClr val="C00000"/>
                    </a:solidFill>
                    <a:latin typeface="Helvetica" pitchFamily="2" charset="0"/>
                  </a:rPr>
                  <a:t>Charged lepton </a:t>
                </a:r>
                <a:r>
                  <a:rPr kumimoji="1" lang="en-US" altLang="ja-JP" sz="2000" dirty="0">
                    <a:latin typeface="Helvetica" pitchFamily="2" charset="0"/>
                  </a:rPr>
                  <a:t>pair: </a:t>
                </a:r>
              </a:p>
              <a:p>
                <a:pPr>
                  <a:buClr>
                    <a:schemeClr val="tx1"/>
                  </a:buClr>
                </a:pPr>
                <a:r>
                  <a:rPr kumimoji="1" lang="en-US" altLang="ja-JP" sz="2000" dirty="0">
                    <a:latin typeface="Helvetica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ad>
                      <m:radPr>
                        <m:degHide m:val="on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</m:oMath>
                </a14:m>
                <a:r>
                  <a:rPr kumimoji="1" lang="en-US" altLang="ja-JP" sz="2000" dirty="0">
                    <a:latin typeface="Helvetica" pitchFamily="2" charset="0"/>
                  </a:rPr>
                  <a:t>   </a:t>
                </a:r>
              </a:p>
              <a:p>
                <a:pPr>
                  <a:buClr>
                    <a:schemeClr val="tx1"/>
                  </a:buClr>
                </a:pPr>
                <a:r>
                  <a:rPr kumimoji="1" lang="en-US" altLang="ja-JP" sz="2000" dirty="0">
                    <a:latin typeface="Helvetica" pitchFamily="2" charset="0"/>
                  </a:rPr>
                  <a:t>	w/  </a:t>
                </a:r>
              </a:p>
              <a:p>
                <a:r>
                  <a:rPr kumimoji="1" lang="en-US" altLang="ja-JP" sz="2000" dirty="0">
                    <a:latin typeface="Helvetica" pitchFamily="2" charset="0"/>
                  </a:rPr>
                  <a:t>	</a:t>
                </a:r>
              </a:p>
              <a:p>
                <a:r>
                  <a:rPr kumimoji="1" lang="en-US" altLang="ja-JP" sz="2000" dirty="0">
                    <a:solidFill>
                      <a:srgbClr val="C00000"/>
                    </a:solidFill>
                    <a:latin typeface="Helvetica" pitchFamily="2" charset="0"/>
                  </a:rPr>
                  <a:t>	Neutrino</a:t>
                </a:r>
                <a:r>
                  <a:rPr kumimoji="1" lang="en-US" altLang="ja-JP" sz="2000" dirty="0">
                    <a:latin typeface="Helvetica" pitchFamily="2" charset="0"/>
                  </a:rPr>
                  <a:t>  pair: </a:t>
                </a:r>
              </a:p>
              <a:p>
                <a:r>
                  <a:rPr kumimoji="1" lang="en-US" altLang="ja-JP" sz="2000" dirty="0">
                    <a:latin typeface="Helvetica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kumimoji="1" lang="en-US" altLang="ja-JP" sz="2000" dirty="0">
                  <a:latin typeface="Helvetica" pitchFamily="2" charset="0"/>
                </a:endParaRPr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0280D40-6FA2-294B-B9EA-507C959F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42944"/>
                <a:ext cx="10458450" cy="3031407"/>
              </a:xfrm>
              <a:prstGeom prst="rect">
                <a:avLst/>
              </a:prstGeom>
              <a:blipFill>
                <a:blip r:embed="rId4"/>
                <a:stretch>
                  <a:fillRect l="-485" t="-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DC1EBFE4-742D-8E4A-90C5-43598F19D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919" y="5138272"/>
            <a:ext cx="2215576" cy="563282"/>
          </a:xfrm>
          <a:prstGeom prst="rect">
            <a:avLst/>
          </a:prstGeom>
        </p:spPr>
      </p:pic>
      <p:pic>
        <p:nvPicPr>
          <p:cNvPr id="14" name="図 13" descr="グラフ, ヒストグラム&#10;&#10;中程度の精度で自動的に生成された説明">
            <a:extLst>
              <a:ext uri="{FF2B5EF4-FFF2-40B4-BE49-F238E27FC236}">
                <a16:creationId xmlns:a16="http://schemas.microsoft.com/office/drawing/2014/main" id="{9583ED4A-6B36-AA45-A5D6-7C9CB5FD1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9746" y="4132244"/>
            <a:ext cx="4045787" cy="2631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BF28D1C-71D9-744A-B1D9-49232AD3EACF}"/>
                  </a:ext>
                </a:extLst>
              </p:cNvPr>
              <p:cNvSpPr txBox="1"/>
              <p:nvPr/>
            </p:nvSpPr>
            <p:spPr>
              <a:xfrm>
                <a:off x="9154560" y="3740598"/>
                <a:ext cx="290868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e.g.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kumimoji="1" lang="en-US" altLang="ja-JP" dirty="0"/>
                  <a:t>   1803.05466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BF28D1C-71D9-744A-B1D9-49232AD3E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560" y="3740598"/>
                <a:ext cx="2908681" cy="391646"/>
              </a:xfrm>
              <a:prstGeom prst="rect">
                <a:avLst/>
              </a:prstGeom>
              <a:blipFill>
                <a:blip r:embed="rId7"/>
                <a:stretch>
                  <a:fillRect l="-1739" t="-6250" r="-870" b="-156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C027D69F-D3D2-5C49-BAF9-57B25EB13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5470" y="1348678"/>
            <a:ext cx="3166800" cy="16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4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1A340C-0051-444E-888A-F01499023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604" y="1410697"/>
            <a:ext cx="10100588" cy="50681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dirty="0">
                <a:latin typeface="Helvetica" pitchFamily="2" charset="0"/>
              </a:rPr>
              <a:t>Leptophilic gauge bosons are produced by </a:t>
            </a:r>
            <a:r>
              <a:rPr lang="en-US" altLang="ja-JP" b="1" dirty="0">
                <a:solidFill>
                  <a:srgbClr val="C00000"/>
                </a:solidFill>
                <a:latin typeface="Helvetica" pitchFamily="2" charset="0"/>
              </a:rPr>
              <a:t>Bremsstrahlung</a:t>
            </a:r>
            <a:r>
              <a:rPr lang="en-US" altLang="ja-JP" dirty="0">
                <a:latin typeface="Helvetica" pitchFamily="2" charset="0"/>
              </a:rPr>
              <a:t> process from e</a:t>
            </a:r>
            <a:r>
              <a:rPr lang="en-US" altLang="ja-JP" baseline="30000" dirty="0">
                <a:latin typeface="Helvetica" pitchFamily="2" charset="0"/>
              </a:rPr>
              <a:t>-</a:t>
            </a:r>
            <a:r>
              <a:rPr lang="en-US" altLang="ja-JP" dirty="0">
                <a:latin typeface="Helvetica" pitchFamily="2" charset="0"/>
              </a:rPr>
              <a:t> , e</a:t>
            </a:r>
            <a:r>
              <a:rPr lang="en-US" altLang="ja-JP" baseline="30000" dirty="0">
                <a:latin typeface="Helvetica" pitchFamily="2" charset="0"/>
              </a:rPr>
              <a:t>+</a:t>
            </a:r>
            <a:r>
              <a:rPr lang="en-US" altLang="ja-JP" dirty="0">
                <a:latin typeface="Helvetica" pitchFamily="2" charset="0"/>
              </a:rPr>
              <a:t> beam:</a:t>
            </a:r>
          </a:p>
          <a:p>
            <a:pPr marL="0" indent="0">
              <a:buNone/>
            </a:pPr>
            <a:endParaRPr kumimoji="1" lang="en-US" altLang="ja-JP" dirty="0">
              <a:latin typeface="Helvetica" pitchFamily="2" charset="0"/>
            </a:endParaRPr>
          </a:p>
          <a:p>
            <a:pPr marL="0" indent="0">
              <a:buNone/>
            </a:pPr>
            <a:endParaRPr lang="en-US" altLang="ja-JP" dirty="0">
              <a:latin typeface="Helvetica" pitchFamily="2" charset="0"/>
            </a:endParaRPr>
          </a:p>
          <a:p>
            <a:pPr marL="0" indent="0">
              <a:buNone/>
            </a:pPr>
            <a:endParaRPr kumimoji="1" lang="en-US" altLang="ja-JP" dirty="0">
              <a:latin typeface="Helvetica" pitchFamily="2" charset="0"/>
            </a:endParaRPr>
          </a:p>
          <a:p>
            <a:pPr marL="0" indent="0">
              <a:buNone/>
            </a:pPr>
            <a:endParaRPr lang="en-US" altLang="ja-JP" dirty="0">
              <a:latin typeface="Helvetica" pitchFamily="2" charset="0"/>
            </a:endParaRPr>
          </a:p>
          <a:p>
            <a:pPr marL="0" indent="0">
              <a:buNone/>
            </a:pPr>
            <a:endParaRPr kumimoji="1" lang="en-US" altLang="ja-JP" dirty="0">
              <a:latin typeface="Helvetica" pitchFamily="2" charset="0"/>
            </a:endParaRPr>
          </a:p>
          <a:p>
            <a:pPr marL="0" indent="0">
              <a:buNone/>
            </a:pPr>
            <a:endParaRPr lang="en-US" altLang="ja-JP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tx1"/>
                </a:solidFill>
                <a:latin typeface="Helvetica" pitchFamily="2" charset="0"/>
              </a:rPr>
              <a:t>Event rate </a:t>
            </a:r>
            <a:r>
              <a:rPr lang="en-US" altLang="ja-JP" dirty="0" err="1">
                <a:solidFill>
                  <a:srgbClr val="C00000"/>
                </a:solidFill>
                <a:latin typeface="Helvetica" pitchFamily="2" charset="0"/>
              </a:rPr>
              <a:t>N</a:t>
            </a:r>
            <a:r>
              <a:rPr lang="en-US" altLang="ja-JP" baseline="-25000" dirty="0" err="1">
                <a:solidFill>
                  <a:srgbClr val="C00000"/>
                </a:solidFill>
                <a:latin typeface="Helvetica" pitchFamily="2" charset="0"/>
              </a:rPr>
              <a:t>sig</a:t>
            </a:r>
            <a:r>
              <a:rPr lang="en-US" altLang="ja-JP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altLang="ja-JP" dirty="0">
                <a:latin typeface="Helvetica" pitchFamily="2" charset="0"/>
              </a:rPr>
              <a:t>is given by the following formula and can be calculated numerically:</a:t>
            </a:r>
          </a:p>
          <a:p>
            <a:pPr marL="0" indent="0">
              <a:buNone/>
            </a:pPr>
            <a:endParaRPr kumimoji="1" lang="en-US" altLang="ja-JP" dirty="0">
              <a:latin typeface="Helvetica" pitchFamily="2" charset="0"/>
            </a:endParaRPr>
          </a:p>
          <a:p>
            <a:pPr marL="0" indent="0">
              <a:buNone/>
            </a:pPr>
            <a:endParaRPr lang="en-US" altLang="ja-JP" dirty="0">
              <a:latin typeface="Helvetica" pitchFamily="2" charset="0"/>
            </a:endParaRPr>
          </a:p>
          <a:p>
            <a:pPr marL="0" indent="0">
              <a:buNone/>
            </a:pPr>
            <a:endParaRPr kumimoji="1" lang="en-US" altLang="ja-JP" dirty="0">
              <a:latin typeface="Helvetica" pitchFamily="2" charset="0"/>
            </a:endParaRPr>
          </a:p>
          <a:p>
            <a:pPr marL="0" indent="0" algn="ctr">
              <a:buNone/>
            </a:pPr>
            <a:r>
              <a:rPr kumimoji="1" lang="en-US" altLang="ja-JP" dirty="0">
                <a:solidFill>
                  <a:srgbClr val="C00000"/>
                </a:solidFill>
                <a:latin typeface="Helvetica" pitchFamily="2" charset="0"/>
              </a:rPr>
              <a:t>We </a:t>
            </a:r>
            <a:r>
              <a:rPr kumimoji="1" lang="en-US" altLang="ja-JP" dirty="0" err="1">
                <a:solidFill>
                  <a:srgbClr val="C00000"/>
                </a:solidFill>
                <a:latin typeface="Helvetica" pitchFamily="2" charset="0"/>
              </a:rPr>
              <a:t>calcuarete</a:t>
            </a:r>
            <a:r>
              <a:rPr kumimoji="1" lang="en-US" altLang="ja-JP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ja-JP" dirty="0" err="1">
                <a:solidFill>
                  <a:srgbClr val="C00000"/>
                </a:solidFill>
                <a:latin typeface="Helvetica" pitchFamily="2" charset="0"/>
              </a:rPr>
              <a:t>N</a:t>
            </a:r>
            <a:r>
              <a:rPr kumimoji="1" lang="en-US" altLang="ja-JP" baseline="-25000" dirty="0" err="1">
                <a:solidFill>
                  <a:srgbClr val="C00000"/>
                </a:solidFill>
                <a:latin typeface="Helvetica" pitchFamily="2" charset="0"/>
              </a:rPr>
              <a:t>sig</a:t>
            </a:r>
            <a:r>
              <a:rPr kumimoji="1" lang="en-US" altLang="ja-JP" dirty="0">
                <a:solidFill>
                  <a:srgbClr val="C00000"/>
                </a:solidFill>
                <a:latin typeface="Helvetica" pitchFamily="2" charset="0"/>
              </a:rPr>
              <a:t> at each (</a:t>
            </a:r>
            <a:r>
              <a:rPr kumimoji="1" lang="en-US" altLang="ja-JP" dirty="0" err="1">
                <a:solidFill>
                  <a:srgbClr val="C00000"/>
                </a:solidFill>
                <a:latin typeface="Helvetica" pitchFamily="2" charset="0"/>
              </a:rPr>
              <a:t>m</a:t>
            </a:r>
            <a:r>
              <a:rPr kumimoji="1" lang="en-US" altLang="ja-JP" baseline="-25000" dirty="0" err="1">
                <a:solidFill>
                  <a:srgbClr val="C00000"/>
                </a:solidFill>
                <a:latin typeface="Helvetica" pitchFamily="2" charset="0"/>
              </a:rPr>
              <a:t>X</a:t>
            </a:r>
            <a:r>
              <a:rPr kumimoji="1" lang="en-US" altLang="ja-JP" dirty="0">
                <a:solidFill>
                  <a:srgbClr val="C00000"/>
                </a:solidFill>
                <a:latin typeface="Helvetica" pitchFamily="2" charset="0"/>
              </a:rPr>
              <a:t>, g) numerically and show the contours which correspond to 10</a:t>
            </a:r>
            <a:r>
              <a:rPr kumimoji="1" lang="en-US" altLang="ja-JP" baseline="30000" dirty="0">
                <a:solidFill>
                  <a:srgbClr val="C00000"/>
                </a:solidFill>
                <a:latin typeface="Helvetica" pitchFamily="2" charset="0"/>
              </a:rPr>
              <a:t>-2</a:t>
            </a:r>
            <a:r>
              <a:rPr kumimoji="1" lang="en-US" altLang="ja-JP" dirty="0">
                <a:solidFill>
                  <a:srgbClr val="C00000"/>
                </a:solidFill>
                <a:latin typeface="Helvetica" pitchFamily="2" charset="0"/>
              </a:rPr>
              <a:t>,1,10</a:t>
            </a:r>
            <a:r>
              <a:rPr kumimoji="1" lang="en-US" altLang="ja-JP" baseline="30000" dirty="0">
                <a:solidFill>
                  <a:srgbClr val="C00000"/>
                </a:solidFill>
                <a:latin typeface="Helvetica" pitchFamily="2" charset="0"/>
              </a:rPr>
              <a:t>2 </a:t>
            </a:r>
            <a:r>
              <a:rPr kumimoji="1" lang="en-US" altLang="ja-JP" dirty="0">
                <a:solidFill>
                  <a:srgbClr val="C00000"/>
                </a:solidFill>
                <a:latin typeface="Helvetica" pitchFamily="2" charset="0"/>
              </a:rPr>
              <a:t>events</a:t>
            </a:r>
            <a:r>
              <a:rPr lang="en-US" altLang="ja-JP" dirty="0">
                <a:solidFill>
                  <a:srgbClr val="C00000"/>
                </a:solidFill>
                <a:latin typeface="Helvetica" pitchFamily="2" charset="0"/>
              </a:rPr>
              <a:t> on the (</a:t>
            </a:r>
            <a:r>
              <a:rPr lang="en-US" altLang="ja-JP" dirty="0" err="1">
                <a:solidFill>
                  <a:srgbClr val="C00000"/>
                </a:solidFill>
                <a:latin typeface="Helvetica" pitchFamily="2" charset="0"/>
              </a:rPr>
              <a:t>m</a:t>
            </a:r>
            <a:r>
              <a:rPr lang="en-US" altLang="ja-JP" baseline="-25000" dirty="0" err="1">
                <a:solidFill>
                  <a:srgbClr val="C00000"/>
                </a:solidFill>
                <a:latin typeface="Helvetica" pitchFamily="2" charset="0"/>
              </a:rPr>
              <a:t>X</a:t>
            </a:r>
            <a:r>
              <a:rPr lang="en-US" altLang="ja-JP" dirty="0">
                <a:solidFill>
                  <a:srgbClr val="C00000"/>
                </a:solidFill>
                <a:latin typeface="Helvetica" pitchFamily="2" charset="0"/>
              </a:rPr>
              <a:t>, g) plane</a:t>
            </a:r>
            <a:r>
              <a:rPr kumimoji="1" lang="en-US" altLang="ja-JP" dirty="0">
                <a:solidFill>
                  <a:srgbClr val="C00000"/>
                </a:solidFill>
                <a:latin typeface="Helvetica" pitchFamily="2" charset="0"/>
              </a:rPr>
              <a:t>.</a:t>
            </a:r>
          </a:p>
          <a:p>
            <a:pPr marL="0" indent="0">
              <a:buNone/>
            </a:pPr>
            <a:endParaRPr kumimoji="1" lang="ja-JP" altLang="en-US">
              <a:latin typeface="Helvetica" pitchFamily="2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F3499D-DA13-9F49-B7FE-6484B89B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008" y="1966296"/>
            <a:ext cx="8034391" cy="18288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68C47C-B634-E44A-B308-4B922E288BFB}"/>
              </a:ext>
            </a:extLst>
          </p:cNvPr>
          <p:cNvSpPr txBox="1"/>
          <p:nvPr/>
        </p:nvSpPr>
        <p:spPr>
          <a:xfrm>
            <a:off x="4692627" y="3795096"/>
            <a:ext cx="363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elvetica" pitchFamily="2" charset="0"/>
              </a:rPr>
              <a:t>Z: nucleus,   A’: new gauge boson</a:t>
            </a:r>
            <a:endParaRPr kumimoji="1" lang="ja-JP" altLang="en-US">
              <a:latin typeface="Helvetica" pitchFamily="2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DF7E1C-B6A7-AF42-B440-E51E5B9EDE45}"/>
              </a:ext>
            </a:extLst>
          </p:cNvPr>
          <p:cNvSpPr txBox="1"/>
          <p:nvPr/>
        </p:nvSpPr>
        <p:spPr>
          <a:xfrm>
            <a:off x="3758491" y="2018908"/>
            <a:ext cx="525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Helvetica" pitchFamily="2" charset="0"/>
              </a:rPr>
              <a:t>ISR</a:t>
            </a:r>
            <a:endParaRPr kumimoji="1" lang="ja-JP" altLang="en-US" sz="1200">
              <a:latin typeface="Helvetica" pitchFamily="2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30AFEA-6291-F746-AACF-2CD2BCB8623B}"/>
              </a:ext>
            </a:extLst>
          </p:cNvPr>
          <p:cNvSpPr txBox="1"/>
          <p:nvPr/>
        </p:nvSpPr>
        <p:spPr>
          <a:xfrm>
            <a:off x="7614259" y="2018908"/>
            <a:ext cx="525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Helvetica" pitchFamily="2" charset="0"/>
              </a:rPr>
              <a:t>FSR</a:t>
            </a:r>
            <a:endParaRPr kumimoji="1" lang="ja-JP" altLang="en-US" sz="1200">
              <a:latin typeface="Helvetica" pitchFamily="2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D3E5B88-F34A-D242-8700-9D8D525D5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969" y="4701077"/>
            <a:ext cx="7864062" cy="74622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839C5212-276B-A149-8297-72EA2E1E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604" y="575308"/>
            <a:ext cx="10058400" cy="66294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solidFill>
                  <a:srgbClr val="002060"/>
                </a:solidFill>
                <a:latin typeface="Helvetica" pitchFamily="2" charset="0"/>
              </a:rPr>
              <a:t>Production of Leptophilic Gauge </a:t>
            </a:r>
            <a:r>
              <a:rPr lang="en-US" altLang="ja-JP" sz="4000" b="1" dirty="0">
                <a:solidFill>
                  <a:srgbClr val="002060"/>
                </a:solidFill>
                <a:latin typeface="Helvetica" pitchFamily="2" charset="0"/>
              </a:rPr>
              <a:t>B</a:t>
            </a:r>
            <a:r>
              <a:rPr kumimoji="1" lang="en-US" altLang="ja-JP" sz="4000" b="1" dirty="0">
                <a:solidFill>
                  <a:srgbClr val="002060"/>
                </a:solidFill>
                <a:latin typeface="Helvetica" pitchFamily="2" charset="0"/>
              </a:rPr>
              <a:t>osons</a:t>
            </a:r>
            <a:endParaRPr kumimoji="1" lang="ja-JP" altLang="en-US" sz="4000" b="1">
              <a:solidFill>
                <a:srgbClr val="00206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6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F4296D-583B-EE40-932B-D7495B46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8364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solidFill>
                  <a:srgbClr val="002060"/>
                </a:solidFill>
                <a:latin typeface="Helvetica" pitchFamily="2" charset="0"/>
              </a:rPr>
              <a:t>Discovery Reaches at ILC BD</a:t>
            </a:r>
            <a:endParaRPr kumimoji="1" lang="ja-JP" altLang="en-US" sz="4000" b="1">
              <a:solidFill>
                <a:srgbClr val="002060"/>
              </a:solidFill>
              <a:latin typeface="Helvetica" pitchFamily="2" charset="0"/>
            </a:endParaRP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9190F780-9775-3443-9B2F-732B5D5D5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598" y="1804383"/>
            <a:ext cx="4047893" cy="3004296"/>
          </a:xfr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7B3D995-F403-3F43-B64B-FF841B6AE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584" y="1831580"/>
            <a:ext cx="4047893" cy="300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26B4A2A-315B-924B-BCAB-6E8B604A2E1C}"/>
                  </a:ext>
                </a:extLst>
              </p:cNvPr>
              <p:cNvSpPr txBox="1"/>
              <p:nvPr/>
            </p:nvSpPr>
            <p:spPr>
              <a:xfrm>
                <a:off x="2862194" y="1434164"/>
                <a:ext cx="190071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26B4A2A-315B-924B-BCAB-6E8B604A2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194" y="1434164"/>
                <a:ext cx="1900712" cy="391646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50C2B7-233E-6C4E-B6B6-04028C73B272}"/>
                  </a:ext>
                </a:extLst>
              </p:cNvPr>
              <p:cNvSpPr txBox="1"/>
              <p:nvPr/>
            </p:nvSpPr>
            <p:spPr>
              <a:xfrm>
                <a:off x="8125651" y="1456478"/>
                <a:ext cx="1875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50C2B7-233E-6C4E-B6B6-04028C73B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651" y="1456478"/>
                <a:ext cx="1875770" cy="369332"/>
              </a:xfrm>
              <a:prstGeom prst="rect">
                <a:avLst/>
              </a:prstGeom>
              <a:blipFill>
                <a:blip r:embed="rId6"/>
                <a:stretch>
                  <a:fillRect r="-671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62FDF2-EB5A-4349-A390-B261BB2DAFED}"/>
              </a:ext>
            </a:extLst>
          </p:cNvPr>
          <p:cNvSpPr txBox="1"/>
          <p:nvPr/>
        </p:nvSpPr>
        <p:spPr>
          <a:xfrm>
            <a:off x="1371597" y="5054504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Helvetica" pitchFamily="2" charset="0"/>
              </a:rPr>
              <a:t>Color </a:t>
            </a:r>
            <a:r>
              <a:rPr kumimoji="1" lang="ja-JP" altLang="en-US">
                <a:latin typeface="Helvetica" pitchFamily="2" charset="0"/>
              </a:rPr>
              <a:t>↔︎ </a:t>
            </a:r>
            <a:r>
              <a:rPr kumimoji="1" lang="en-US" altLang="ja-JP" dirty="0">
                <a:latin typeface="Helvetica" pitchFamily="2" charset="0"/>
              </a:rPr>
              <a:t>Beam energy: 125 GeV (</a:t>
            </a:r>
            <a:r>
              <a:rPr kumimoji="1" lang="en-US" altLang="ja-JP" dirty="0">
                <a:solidFill>
                  <a:srgbClr val="00B050"/>
                </a:solidFill>
                <a:latin typeface="Helvetica" pitchFamily="2" charset="0"/>
              </a:rPr>
              <a:t>green</a:t>
            </a:r>
            <a:r>
              <a:rPr kumimoji="1" lang="en-US" altLang="ja-JP" dirty="0">
                <a:latin typeface="Helvetica" pitchFamily="2" charset="0"/>
              </a:rPr>
              <a:t>), 250 GeV (</a:t>
            </a:r>
            <a:r>
              <a:rPr kumimoji="1" lang="en-US" altLang="ja-JP" dirty="0">
                <a:solidFill>
                  <a:srgbClr val="FF0000"/>
                </a:solidFill>
                <a:latin typeface="Helvetica" pitchFamily="2" charset="0"/>
              </a:rPr>
              <a:t>red</a:t>
            </a:r>
            <a:r>
              <a:rPr kumimoji="1" lang="en-US" altLang="ja-JP" dirty="0">
                <a:latin typeface="Helvetica" pitchFamily="2" charset="0"/>
              </a:rPr>
              <a:t>), 500 GeV (</a:t>
            </a:r>
            <a:r>
              <a:rPr kumimoji="1" lang="en-US" altLang="ja-JP" dirty="0">
                <a:solidFill>
                  <a:srgbClr val="002060"/>
                </a:solidFill>
                <a:latin typeface="Helvetica" pitchFamily="2" charset="0"/>
              </a:rPr>
              <a:t>blue</a:t>
            </a:r>
            <a:r>
              <a:rPr kumimoji="1" lang="en-US" altLang="ja-JP" dirty="0">
                <a:latin typeface="Helvetica" pitchFamily="2" charset="0"/>
              </a:rPr>
              <a:t>)</a:t>
            </a:r>
          </a:p>
          <a:p>
            <a:pPr algn="ctr"/>
            <a:r>
              <a:rPr kumimoji="1" lang="en-US" altLang="ja-JP" dirty="0">
                <a:latin typeface="Helvetica" pitchFamily="2" charset="0"/>
              </a:rPr>
              <a:t>Line shape </a:t>
            </a:r>
            <a:r>
              <a:rPr kumimoji="1" lang="ja-JP" altLang="en-US">
                <a:latin typeface="Helvetica" pitchFamily="2" charset="0"/>
              </a:rPr>
              <a:t>↔︎</a:t>
            </a:r>
            <a:r>
              <a:rPr kumimoji="1" lang="en-US" altLang="ja-JP" dirty="0">
                <a:latin typeface="Helvetica" pitchFamily="2" charset="0"/>
              </a:rPr>
              <a:t>  event rate: 10</a:t>
            </a:r>
            <a:r>
              <a:rPr kumimoji="1" lang="en-US" altLang="ja-JP" baseline="30000" dirty="0">
                <a:latin typeface="Helvetica" pitchFamily="2" charset="0"/>
              </a:rPr>
              <a:t>-2</a:t>
            </a:r>
            <a:r>
              <a:rPr kumimoji="1" lang="en-US" altLang="ja-JP" dirty="0">
                <a:latin typeface="Helvetica" pitchFamily="2" charset="0"/>
              </a:rPr>
              <a:t> (dotted), 1 (solid), 10</a:t>
            </a:r>
            <a:r>
              <a:rPr kumimoji="1" lang="en-US" altLang="ja-JP" baseline="30000" dirty="0">
                <a:latin typeface="Helvetica" pitchFamily="2" charset="0"/>
              </a:rPr>
              <a:t>2</a:t>
            </a:r>
            <a:r>
              <a:rPr kumimoji="1" lang="en-US" altLang="ja-JP" dirty="0">
                <a:latin typeface="Helvetica" pitchFamily="2" charset="0"/>
              </a:rPr>
              <a:t> (dashed line)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8C8A3D-F843-C646-86CA-0C21F84FECFD}"/>
              </a:ext>
            </a:extLst>
          </p:cNvPr>
          <p:cNvSpPr txBox="1"/>
          <p:nvPr/>
        </p:nvSpPr>
        <p:spPr>
          <a:xfrm>
            <a:off x="1371597" y="5849034"/>
            <a:ext cx="960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itchFamily="2" charset="0"/>
              </a:rPr>
              <a:t>Discovery reaches are </a:t>
            </a:r>
            <a:r>
              <a:rPr kumimoji="1" lang="en-US" altLang="ja-JP" dirty="0">
                <a:solidFill>
                  <a:srgbClr val="C00000"/>
                </a:solidFill>
                <a:latin typeface="Helvetica" pitchFamily="2" charset="0"/>
              </a:rPr>
              <a:t>similar</a:t>
            </a:r>
            <a:r>
              <a:rPr kumimoji="1" lang="en-US" altLang="ja-JP" dirty="0">
                <a:latin typeface="Helvetica" pitchFamily="2" charset="0"/>
              </a:rPr>
              <a:t> because new gauge bosons </a:t>
            </a:r>
            <a:r>
              <a:rPr kumimoji="1" lang="en-US" altLang="ja-JP" dirty="0">
                <a:solidFill>
                  <a:srgbClr val="C00000"/>
                </a:solidFill>
                <a:latin typeface="Helvetica" pitchFamily="2" charset="0"/>
              </a:rPr>
              <a:t>directly</a:t>
            </a:r>
            <a:r>
              <a:rPr kumimoji="1" lang="en-US" altLang="ja-JP" dirty="0">
                <a:latin typeface="Helvetica" pitchFamily="2" charset="0"/>
              </a:rPr>
              <a:t> couples to electron in both of the models.</a:t>
            </a:r>
            <a:endParaRPr kumimoji="1" lang="ja-JP" altLang="en-US">
              <a:latin typeface="Helvetica" pitchFamily="2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CEB4B6-028C-A347-9F6F-DD388A8A0B58}"/>
              </a:ext>
            </a:extLst>
          </p:cNvPr>
          <p:cNvSpPr txBox="1"/>
          <p:nvPr/>
        </p:nvSpPr>
        <p:spPr>
          <a:xfrm>
            <a:off x="3657600" y="3788228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N</a:t>
            </a:r>
            <a:r>
              <a:rPr kumimoji="1" lang="en-US" altLang="ja-JP" sz="1100" baseline="-25000" dirty="0" err="1"/>
              <a:t>sig</a:t>
            </a:r>
            <a:r>
              <a:rPr kumimoji="1" lang="en-US" altLang="ja-JP" sz="1100" dirty="0"/>
              <a:t>=1</a:t>
            </a:r>
            <a:endParaRPr kumimoji="1" lang="ja-JP" altLang="en-US" sz="11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D20A3D-A8D0-654B-BBE9-888C87D712F9}"/>
              </a:ext>
            </a:extLst>
          </p:cNvPr>
          <p:cNvSpPr txBox="1"/>
          <p:nvPr/>
        </p:nvSpPr>
        <p:spPr>
          <a:xfrm>
            <a:off x="4078514" y="3971537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N</a:t>
            </a:r>
            <a:r>
              <a:rPr kumimoji="1" lang="en-US" altLang="ja-JP" sz="1100" baseline="-25000" dirty="0" err="1"/>
              <a:t>sig</a:t>
            </a:r>
            <a:r>
              <a:rPr kumimoji="1" lang="en-US" altLang="ja-JP" sz="1100" dirty="0"/>
              <a:t>=10</a:t>
            </a:r>
            <a:r>
              <a:rPr kumimoji="1" lang="en-US" altLang="ja-JP" sz="1100" baseline="30000" dirty="0"/>
              <a:t>-2</a:t>
            </a:r>
            <a:endParaRPr kumimoji="1" lang="ja-JP" altLang="en-US" sz="11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E7590B9-A7CB-8C4E-B3C1-17C14612E877}"/>
              </a:ext>
            </a:extLst>
          </p:cNvPr>
          <p:cNvSpPr txBox="1"/>
          <p:nvPr/>
        </p:nvSpPr>
        <p:spPr>
          <a:xfrm>
            <a:off x="3407364" y="3583324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N</a:t>
            </a:r>
            <a:r>
              <a:rPr kumimoji="1" lang="en-US" altLang="ja-JP" sz="1100" baseline="-25000" dirty="0" err="1"/>
              <a:t>sig</a:t>
            </a:r>
            <a:r>
              <a:rPr kumimoji="1" lang="en-US" altLang="ja-JP" sz="1100" dirty="0"/>
              <a:t>=10</a:t>
            </a:r>
            <a:r>
              <a:rPr kumimoji="1" lang="en-US" altLang="ja-JP" sz="1100" baseline="30000" dirty="0"/>
              <a:t>2</a:t>
            </a:r>
            <a:endParaRPr kumimoji="1" lang="ja-JP" altLang="en-US" sz="110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15D96CD-5FE8-FA45-993E-7CDAD2D18150}"/>
              </a:ext>
            </a:extLst>
          </p:cNvPr>
          <p:cNvCxnSpPr/>
          <p:nvPr/>
        </p:nvCxnSpPr>
        <p:spPr>
          <a:xfrm>
            <a:off x="5419491" y="2238103"/>
            <a:ext cx="33963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C1FEE50-B072-CF4B-94B1-EF1A67658C08}"/>
              </a:ext>
            </a:extLst>
          </p:cNvPr>
          <p:cNvSpPr txBox="1"/>
          <p:nvPr/>
        </p:nvSpPr>
        <p:spPr>
          <a:xfrm>
            <a:off x="5800363" y="2107298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: 125 GeV</a:t>
            </a:r>
            <a:endParaRPr kumimoji="1" lang="ja-JP" altLang="en-US" sz="1100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8EA4B63-968E-AB4F-BCB5-FEEDCCB4B63B}"/>
              </a:ext>
            </a:extLst>
          </p:cNvPr>
          <p:cNvCxnSpPr/>
          <p:nvPr/>
        </p:nvCxnSpPr>
        <p:spPr>
          <a:xfrm>
            <a:off x="5419491" y="2480250"/>
            <a:ext cx="3396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76E6E58-FBE7-E648-A08C-2BDF58B9A697}"/>
              </a:ext>
            </a:extLst>
          </p:cNvPr>
          <p:cNvCxnSpPr/>
          <p:nvPr/>
        </p:nvCxnSpPr>
        <p:spPr>
          <a:xfrm>
            <a:off x="5419491" y="2717074"/>
            <a:ext cx="33963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B056B05-2F95-A64C-A5DD-339236F185D7}"/>
              </a:ext>
            </a:extLst>
          </p:cNvPr>
          <p:cNvSpPr txBox="1"/>
          <p:nvPr/>
        </p:nvSpPr>
        <p:spPr>
          <a:xfrm>
            <a:off x="5800362" y="2349445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: 250 GeV</a:t>
            </a:r>
            <a:endParaRPr kumimoji="1" lang="ja-JP" altLang="en-US" sz="110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F33B262-CE64-6841-95F6-ED0CF16E2EC3}"/>
              </a:ext>
            </a:extLst>
          </p:cNvPr>
          <p:cNvSpPr txBox="1"/>
          <p:nvPr/>
        </p:nvSpPr>
        <p:spPr>
          <a:xfrm>
            <a:off x="5800363" y="2569957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: 500 GeV</a:t>
            </a:r>
            <a:endParaRPr kumimoji="1" lang="ja-JP" altLang="en-US" sz="110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CF39B23-3534-7E4E-B20F-E2AC212AF3E7}"/>
              </a:ext>
            </a:extLst>
          </p:cNvPr>
          <p:cNvSpPr txBox="1"/>
          <p:nvPr/>
        </p:nvSpPr>
        <p:spPr>
          <a:xfrm>
            <a:off x="8819741" y="3578893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N</a:t>
            </a:r>
            <a:r>
              <a:rPr kumimoji="1" lang="en-US" altLang="ja-JP" sz="1100" baseline="-25000" dirty="0" err="1"/>
              <a:t>sig</a:t>
            </a:r>
            <a:r>
              <a:rPr kumimoji="1" lang="en-US" altLang="ja-JP" sz="1100" dirty="0"/>
              <a:t>=10</a:t>
            </a:r>
            <a:r>
              <a:rPr kumimoji="1" lang="en-US" altLang="ja-JP" sz="1100" baseline="30000" dirty="0"/>
              <a:t>2</a:t>
            </a:r>
            <a:endParaRPr kumimoji="1" lang="ja-JP" altLang="en-US" sz="110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70721D6-B9A1-D341-971B-E3D1D5C7F08F}"/>
              </a:ext>
            </a:extLst>
          </p:cNvPr>
          <p:cNvSpPr txBox="1"/>
          <p:nvPr/>
        </p:nvSpPr>
        <p:spPr>
          <a:xfrm>
            <a:off x="9207388" y="3757459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N</a:t>
            </a:r>
            <a:r>
              <a:rPr kumimoji="1" lang="en-US" altLang="ja-JP" sz="1100" baseline="-25000" dirty="0" err="1"/>
              <a:t>sig</a:t>
            </a:r>
            <a:r>
              <a:rPr kumimoji="1" lang="en-US" altLang="ja-JP" sz="1100" dirty="0"/>
              <a:t>=1</a:t>
            </a:r>
            <a:endParaRPr kumimoji="1" lang="ja-JP" altLang="en-US" sz="110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C6C7AB5-6EA6-6046-A065-677FA290C496}"/>
              </a:ext>
            </a:extLst>
          </p:cNvPr>
          <p:cNvSpPr txBox="1"/>
          <p:nvPr/>
        </p:nvSpPr>
        <p:spPr>
          <a:xfrm>
            <a:off x="9470950" y="3955523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N</a:t>
            </a:r>
            <a:r>
              <a:rPr kumimoji="1" lang="en-US" altLang="ja-JP" sz="1100" baseline="-25000" dirty="0" err="1"/>
              <a:t>sig</a:t>
            </a:r>
            <a:r>
              <a:rPr kumimoji="1" lang="en-US" altLang="ja-JP" sz="1100" dirty="0"/>
              <a:t>=10</a:t>
            </a:r>
            <a:r>
              <a:rPr kumimoji="1" lang="en-US" altLang="ja-JP" sz="1100" baseline="30000" dirty="0"/>
              <a:t>2</a:t>
            </a:r>
            <a:endParaRPr kumimoji="1" lang="ja-JP" altLang="en-US" sz="11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C9F52D-75D3-A54C-9559-095EA1122013}"/>
              </a:ext>
            </a:extLst>
          </p:cNvPr>
          <p:cNvSpPr txBox="1"/>
          <p:nvPr/>
        </p:nvSpPr>
        <p:spPr>
          <a:xfrm>
            <a:off x="5415992" y="1845688"/>
            <a:ext cx="1083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Helvetica" pitchFamily="2" charset="0"/>
              </a:rPr>
              <a:t>Beam energy</a:t>
            </a:r>
            <a:endParaRPr kumimoji="1" lang="ja-JP" altLang="en-US" sz="1100">
              <a:latin typeface="Helvetica" pitchFamily="2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8EF6C8-CF24-0A4B-85AF-3157C9D06E18}"/>
              </a:ext>
            </a:extLst>
          </p:cNvPr>
          <p:cNvSpPr txBox="1"/>
          <p:nvPr/>
        </p:nvSpPr>
        <p:spPr>
          <a:xfrm>
            <a:off x="2103813" y="2934571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Helvetica" pitchFamily="2" charset="0"/>
              </a:rPr>
              <a:t>Previous beam dump</a:t>
            </a:r>
          </a:p>
          <a:p>
            <a:pPr algn="ctr"/>
            <a:r>
              <a:rPr kumimoji="1" lang="en-US" altLang="ja-JP" sz="1100" dirty="0">
                <a:latin typeface="Helvetica" pitchFamily="2" charset="0"/>
              </a:rPr>
              <a:t>experiments</a:t>
            </a:r>
            <a:endParaRPr kumimoji="1" lang="ja-JP" altLang="en-US" sz="1100">
              <a:latin typeface="Helvetica" pitchFamily="2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DB80248-4990-734C-B111-EDDBAFCC5B13}"/>
              </a:ext>
            </a:extLst>
          </p:cNvPr>
          <p:cNvSpPr txBox="1"/>
          <p:nvPr/>
        </p:nvSpPr>
        <p:spPr>
          <a:xfrm>
            <a:off x="7367270" y="2993567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Helvetica" pitchFamily="2" charset="0"/>
              </a:rPr>
              <a:t>Previous beam dump</a:t>
            </a:r>
          </a:p>
          <a:p>
            <a:pPr algn="ctr"/>
            <a:r>
              <a:rPr kumimoji="1" lang="en-US" altLang="ja-JP" sz="1100" dirty="0">
                <a:latin typeface="Helvetica" pitchFamily="2" charset="0"/>
              </a:rPr>
              <a:t>experiments</a:t>
            </a:r>
            <a:endParaRPr kumimoji="1" lang="ja-JP" altLang="en-US" sz="1100">
              <a:latin typeface="Helvetica" pitchFamily="2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411A2AC-38F3-BE47-BDB2-CDD68A8F314A}"/>
              </a:ext>
            </a:extLst>
          </p:cNvPr>
          <p:cNvSpPr txBox="1"/>
          <p:nvPr/>
        </p:nvSpPr>
        <p:spPr>
          <a:xfrm>
            <a:off x="2827837" y="1915267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Helvetica" pitchFamily="2" charset="0"/>
              </a:rPr>
              <a:t>TEXONO</a:t>
            </a:r>
            <a:endParaRPr kumimoji="1" lang="ja-JP" altLang="en-US" sz="1100">
              <a:latin typeface="Helvetica" pitchFamily="2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93BD214-2811-774F-8811-D8C380A42C28}"/>
              </a:ext>
            </a:extLst>
          </p:cNvPr>
          <p:cNvSpPr txBox="1"/>
          <p:nvPr/>
        </p:nvSpPr>
        <p:spPr>
          <a:xfrm>
            <a:off x="8048344" y="1931081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Helvetica" pitchFamily="2" charset="0"/>
              </a:rPr>
              <a:t>TEXONO</a:t>
            </a:r>
            <a:endParaRPr kumimoji="1" lang="ja-JP" altLang="en-US" sz="11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8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F2E75F1-6406-9E48-957E-71B2834DC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3166" y="1729677"/>
            <a:ext cx="3984083" cy="2956937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3E7EBAE-2043-C24B-899F-6E32A8762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606" y="1729677"/>
            <a:ext cx="3984082" cy="2956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B384EE8-21BA-C24D-9591-C8B68177952A}"/>
                  </a:ext>
                </a:extLst>
              </p:cNvPr>
              <p:cNvSpPr/>
              <p:nvPr/>
            </p:nvSpPr>
            <p:spPr>
              <a:xfrm>
                <a:off x="2694442" y="1338031"/>
                <a:ext cx="1841530" cy="391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B384EE8-21BA-C24D-9591-C8B681779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442" y="1338031"/>
                <a:ext cx="1841530" cy="391646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0887EAC-DC95-0A40-9BDB-7D019341C944}"/>
                  </a:ext>
                </a:extLst>
              </p:cNvPr>
              <p:cNvSpPr/>
              <p:nvPr/>
            </p:nvSpPr>
            <p:spPr>
              <a:xfrm>
                <a:off x="7834882" y="1338031"/>
                <a:ext cx="184153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0887EAC-DC95-0A40-9BDB-7D019341C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882" y="1338031"/>
                <a:ext cx="1841530" cy="391646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435BD61-F735-0547-B72E-C1D82A2E6DED}"/>
                  </a:ext>
                </a:extLst>
              </p:cNvPr>
              <p:cNvSpPr txBox="1"/>
              <p:nvPr/>
            </p:nvSpPr>
            <p:spPr>
              <a:xfrm>
                <a:off x="1634975" y="5015151"/>
                <a:ext cx="10257262" cy="1776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kumimoji="1" lang="en-US" altLang="ja-JP" dirty="0">
                    <a:latin typeface="Helvetica" pitchFamily="2" charset="0"/>
                  </a:rPr>
                  <a:t>(</a:t>
                </a:r>
                <a:r>
                  <a:rPr kumimoji="1" lang="en-US" altLang="ja-JP" dirty="0" err="1">
                    <a:latin typeface="Helvetica" pitchFamily="2" charset="0"/>
                  </a:rPr>
                  <a:t>m</a:t>
                </a:r>
                <a:r>
                  <a:rPr kumimoji="1" lang="en-US" altLang="ja-JP" baseline="-25000" dirty="0" err="1">
                    <a:latin typeface="Helvetica" pitchFamily="2" charset="0"/>
                  </a:rPr>
                  <a:t>X</a:t>
                </a:r>
                <a:r>
                  <a:rPr kumimoji="1" lang="en-US" altLang="ja-JP" baseline="-25000" dirty="0">
                    <a:latin typeface="Helvetica" pitchFamily="2" charset="0"/>
                  </a:rPr>
                  <a:t>,</a:t>
                </a:r>
                <a:r>
                  <a:rPr kumimoji="1" lang="en-US" altLang="ja-JP" dirty="0">
                    <a:latin typeface="Helvetica" pitchFamily="2" charset="0"/>
                  </a:rPr>
                  <a:t> g)~(10 MeV, 10</a:t>
                </a:r>
                <a:r>
                  <a:rPr kumimoji="1" lang="en-US" altLang="ja-JP" baseline="30000" dirty="0">
                    <a:latin typeface="Helvetica" pitchFamily="2" charset="0"/>
                  </a:rPr>
                  <a:t>-5</a:t>
                </a:r>
                <a:r>
                  <a:rPr kumimoji="1" lang="en-US" altLang="ja-JP" dirty="0">
                    <a:latin typeface="Helvetica" pitchFamily="2" charset="0"/>
                  </a:rPr>
                  <a:t>) can be covered: </a:t>
                </a:r>
              </a:p>
              <a:p>
                <a:r>
                  <a:rPr kumimoji="1" lang="en-US" altLang="ja-JP" dirty="0">
                    <a:latin typeface="Helvetica" pitchFamily="2" charset="0"/>
                  </a:rPr>
                  <a:t>     In this region </a:t>
                </a:r>
                <a:r>
                  <a:rPr kumimoji="1"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Hubble tension is alleviated</a:t>
                </a:r>
                <a:r>
                  <a:rPr kumimoji="1" lang="en-US" altLang="ja-JP" dirty="0">
                    <a:latin typeface="Helvetica" pitchFamily="2" charset="0"/>
                  </a:rPr>
                  <a:t>.</a:t>
                </a:r>
                <a:r>
                  <a:rPr kumimoji="1"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 </a:t>
                </a:r>
                <a:r>
                  <a:rPr kumimoji="1" lang="en-US" altLang="ja-JP" dirty="0">
                    <a:latin typeface="Helvetica" pitchFamily="2" charset="0"/>
                  </a:rPr>
                  <a:t>[M. Escudero et al., 1901.02010].</a:t>
                </a:r>
                <a:r>
                  <a:rPr kumimoji="1"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 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kumimoji="1" lang="en-US" altLang="ja-JP" dirty="0">
                    <a:latin typeface="Helvetica" pitchFamily="2" charset="0"/>
                  </a:rPr>
                  <a:t>Event rates are </a:t>
                </a:r>
                <a:r>
                  <a:rPr kumimoji="1"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suppressed</a:t>
                </a:r>
                <a:r>
                  <a:rPr kumimoji="1" lang="en-US" altLang="ja-JP" dirty="0">
                    <a:latin typeface="Helvetica" pitchFamily="2" charset="0"/>
                  </a:rPr>
                  <a:t> because new gauge boson couples to electron only via photon mixing, and branching ratio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>
                    <a:latin typeface="Helvetica" pitchFamily="2" charset="0"/>
                  </a:rPr>
                  <a:t> is very small in this model.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kumimoji="1" lang="en-US" altLang="ja-JP" dirty="0">
                    <a:latin typeface="Helvetica" pitchFamily="2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dirty="0">
                    <a:latin typeface="Helvetica" pitchFamily="2" charset="0"/>
                  </a:rPr>
                  <a:t> is kinematically allowed and has </a:t>
                </a:r>
                <a:r>
                  <a:rPr kumimoji="1"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sizable</a:t>
                </a:r>
                <a:r>
                  <a:rPr kumimoji="1" lang="en-US" altLang="ja-JP" dirty="0">
                    <a:latin typeface="Helvetica" pitchFamily="2" charset="0"/>
                  </a:rPr>
                  <a:t> branching ratio. ILC BD has sensitivity to this region.</a:t>
                </a:r>
                <a:endParaRPr kumimoji="1" lang="ja-JP" altLang="en-US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435BD61-F735-0547-B72E-C1D82A2E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75" y="5015151"/>
                <a:ext cx="10257262" cy="1776640"/>
              </a:xfrm>
              <a:prstGeom prst="rect">
                <a:avLst/>
              </a:prstGeom>
              <a:blipFill>
                <a:blip r:embed="rId7"/>
                <a:stretch>
                  <a:fillRect l="-371" t="-2143" b="-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8214CC5-422A-0649-AAE5-6947A14E7463}"/>
                  </a:ext>
                </a:extLst>
              </p:cNvPr>
              <p:cNvSpPr txBox="1"/>
              <p:nvPr/>
            </p:nvSpPr>
            <p:spPr>
              <a:xfrm>
                <a:off x="1807897" y="338183"/>
                <a:ext cx="1934824" cy="690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kumimoji="1" lang="ja-JP" altLang="en-US" sz="360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8214CC5-422A-0649-AAE5-6947A14E7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897" y="338183"/>
                <a:ext cx="1934824" cy="690895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FEE374EA-455D-544D-A0A8-A55A88FB27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7249" y="1943367"/>
            <a:ext cx="1180903" cy="66087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7263CFE-B9A1-DB48-BA3F-F4679A55E820}"/>
              </a:ext>
            </a:extLst>
          </p:cNvPr>
          <p:cNvSpPr txBox="1"/>
          <p:nvPr/>
        </p:nvSpPr>
        <p:spPr>
          <a:xfrm>
            <a:off x="2775309" y="2946535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N</a:t>
            </a:r>
            <a:r>
              <a:rPr kumimoji="1" lang="en-US" altLang="ja-JP" sz="1100" baseline="-25000" dirty="0" err="1"/>
              <a:t>sig</a:t>
            </a:r>
            <a:r>
              <a:rPr kumimoji="1" lang="en-US" altLang="ja-JP" sz="1100" dirty="0"/>
              <a:t>=10</a:t>
            </a:r>
            <a:r>
              <a:rPr kumimoji="1" lang="en-US" altLang="ja-JP" sz="1100" baseline="30000" dirty="0"/>
              <a:t>-2</a:t>
            </a:r>
            <a:endParaRPr kumimoji="1" lang="ja-JP" altLang="en-US" sz="11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86B910-8626-FE4F-BA25-0B67F7A434FF}"/>
              </a:ext>
            </a:extLst>
          </p:cNvPr>
          <p:cNvSpPr txBox="1"/>
          <p:nvPr/>
        </p:nvSpPr>
        <p:spPr>
          <a:xfrm>
            <a:off x="4273861" y="3208145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N</a:t>
            </a:r>
            <a:r>
              <a:rPr kumimoji="1" lang="en-US" altLang="ja-JP" sz="1100" baseline="-25000" dirty="0" err="1"/>
              <a:t>sig</a:t>
            </a:r>
            <a:r>
              <a:rPr kumimoji="1" lang="en-US" altLang="ja-JP" sz="1100" dirty="0"/>
              <a:t>=10</a:t>
            </a:r>
            <a:r>
              <a:rPr kumimoji="1" lang="en-US" altLang="ja-JP" sz="1100" baseline="30000" dirty="0"/>
              <a:t>-2</a:t>
            </a:r>
            <a:endParaRPr kumimoji="1" lang="ja-JP" altLang="en-US" sz="11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7FF8BB-7BB9-7341-9901-643DD02B9DCB}"/>
              </a:ext>
            </a:extLst>
          </p:cNvPr>
          <p:cNvSpPr txBox="1"/>
          <p:nvPr/>
        </p:nvSpPr>
        <p:spPr>
          <a:xfrm>
            <a:off x="4066987" y="2881517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N</a:t>
            </a:r>
            <a:r>
              <a:rPr kumimoji="1" lang="en-US" altLang="ja-JP" sz="1100" baseline="-25000" dirty="0" err="1"/>
              <a:t>sig</a:t>
            </a:r>
            <a:r>
              <a:rPr kumimoji="1" lang="en-US" altLang="ja-JP" sz="1100" dirty="0"/>
              <a:t>=1</a:t>
            </a:r>
            <a:endParaRPr kumimoji="1" lang="ja-JP" altLang="en-US" sz="11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7545867-991A-EF47-B24C-BC67C17A5342}"/>
              </a:ext>
            </a:extLst>
          </p:cNvPr>
          <p:cNvSpPr txBox="1"/>
          <p:nvPr/>
        </p:nvSpPr>
        <p:spPr>
          <a:xfrm>
            <a:off x="2497829" y="2619907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N</a:t>
            </a:r>
            <a:r>
              <a:rPr kumimoji="1" lang="en-US" altLang="ja-JP" sz="1100" baseline="-25000" dirty="0" err="1"/>
              <a:t>sig</a:t>
            </a:r>
            <a:r>
              <a:rPr kumimoji="1" lang="en-US" altLang="ja-JP" sz="1100" dirty="0"/>
              <a:t>=1</a:t>
            </a:r>
            <a:endParaRPr kumimoji="1" lang="ja-JP" altLang="en-US" sz="11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74F54A-25FA-9844-B31A-DEBC751AE075}"/>
              </a:ext>
            </a:extLst>
          </p:cNvPr>
          <p:cNvSpPr txBox="1"/>
          <p:nvPr/>
        </p:nvSpPr>
        <p:spPr>
          <a:xfrm>
            <a:off x="2298897" y="3469755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Helvetica" pitchFamily="2" charset="0"/>
              </a:rPr>
              <a:t>BBN</a:t>
            </a:r>
            <a:endParaRPr kumimoji="1" lang="ja-JP" altLang="en-US" sz="1100">
              <a:latin typeface="Helvetica" pitchFamily="2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B37984-C6ED-BA4B-A4AD-154830F768E0}"/>
              </a:ext>
            </a:extLst>
          </p:cNvPr>
          <p:cNvSpPr txBox="1"/>
          <p:nvPr/>
        </p:nvSpPr>
        <p:spPr>
          <a:xfrm>
            <a:off x="2824606" y="387897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Helvetica" pitchFamily="2" charset="0"/>
              </a:rPr>
              <a:t>SN1987A</a:t>
            </a:r>
            <a:endParaRPr kumimoji="1" lang="ja-JP" altLang="en-US" sz="11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1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612770-51EE-154F-BD40-5BBA24AC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77855" cy="719254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b="1" dirty="0">
                <a:solidFill>
                  <a:srgbClr val="002060"/>
                </a:solidFill>
                <a:latin typeface="Helvetica" pitchFamily="2" charset="0"/>
              </a:rPr>
              <a:t>Discrimination of Models</a:t>
            </a:r>
            <a:r>
              <a:rPr lang="en-US" altLang="ja-JP" sz="4000" b="1" dirty="0">
                <a:solidFill>
                  <a:srgbClr val="002060"/>
                </a:solidFill>
                <a:latin typeface="Helvetica" pitchFamily="2" charset="0"/>
              </a:rPr>
              <a:t> after the Discovery</a:t>
            </a:r>
            <a:endParaRPr kumimoji="1" lang="ja-JP" altLang="en-US" sz="4000" b="1">
              <a:solidFill>
                <a:srgbClr val="002060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23F2E2A-8496-F143-893B-52416C443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599" y="1832802"/>
                <a:ext cx="9601200" cy="409107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b="1" dirty="0">
                    <a:solidFill>
                      <a:schemeClr val="tx1"/>
                    </a:solidFill>
                    <a:latin typeface="Helvetica" pitchFamily="2" charset="0"/>
                  </a:rPr>
                  <a:t>the final states (observed particles) depend on the model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; </a:t>
                </a:r>
              </a:p>
              <a:p>
                <a:pPr marL="0" indent="0">
                  <a:buNone/>
                </a:pPr>
                <a:r>
                  <a:rPr lang="en-US" altLang="ja-JP" b="0" dirty="0">
                    <a:solidFill>
                      <a:schemeClr val="tx1"/>
                    </a:solidFill>
                    <a:latin typeface="Helvetica" pitchFamily="2" charset="0"/>
                  </a:rPr>
                  <a:t>observables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𝑣𝑖𝑠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𝑣𝑖𝑠</m:t>
                            </m:r>
                          </m:sup>
                        </m:sSubSup>
                      </m:den>
                    </m:f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h𝑎𝑑𝑟𝑜𝑛𝑠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𝑣𝑖𝑠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   </a:t>
                </a:r>
              </a:p>
              <a:p>
                <a:pPr marL="0" indent="0">
                  <a:buNone/>
                </a:pPr>
                <a:endParaRPr kumimoji="1" lang="en-US" altLang="ja-JP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0" indent="0">
                  <a:buNone/>
                </a:pPr>
                <a:endParaRPr lang="en-US" altLang="ja-JP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lvl="1">
                  <a:buClr>
                    <a:schemeClr val="tx1"/>
                  </a:buClr>
                  <a:buFont typeface="Wingdings" pitchFamily="2" charset="2"/>
                  <a:buChar char="ü"/>
                </a:pPr>
                <a:endParaRPr lang="en-US" altLang="ja-JP" b="1" dirty="0">
                  <a:solidFill>
                    <a:srgbClr val="C00000"/>
                  </a:solidFill>
                  <a:latin typeface="Helvetica" pitchFamily="2" charset="0"/>
                </a:endParaRPr>
              </a:p>
              <a:p>
                <a:pPr>
                  <a:buClr>
                    <a:schemeClr val="tx1"/>
                  </a:buClr>
                  <a:buFont typeface="Wingdings" pitchFamily="2" charset="2"/>
                  <a:buChar char="ü"/>
                </a:pPr>
                <a:endParaRPr lang="en-US" altLang="ja-JP" b="1" dirty="0">
                  <a:solidFill>
                    <a:srgbClr val="C00000"/>
                  </a:solidFill>
                  <a:latin typeface="Helvetica" pitchFamily="2" charset="0"/>
                </a:endParaRPr>
              </a:p>
              <a:p>
                <a:pPr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-US" altLang="ja-JP" b="1" dirty="0">
                    <a:solidFill>
                      <a:srgbClr val="C00000"/>
                    </a:solidFill>
                    <a:latin typeface="Helvetica" pitchFamily="2" charset="0"/>
                  </a:rPr>
                  <a:t>Model: </a:t>
                </a:r>
                <a:r>
                  <a:rPr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it may be</a:t>
                </a:r>
                <a:r>
                  <a:rPr lang="en-US" altLang="ja-JP" b="1" dirty="0">
                    <a:solidFill>
                      <a:srgbClr val="C00000"/>
                    </a:solidFill>
                    <a:latin typeface="Helvetica" pitchFamily="2" charset="0"/>
                  </a:rPr>
                  <a:t> </a:t>
                </a:r>
                <a:r>
                  <a:rPr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identified</a:t>
                </a:r>
                <a:r>
                  <a:rPr lang="en-US" altLang="ja-JP" b="1" dirty="0">
                    <a:solidFill>
                      <a:srgbClr val="C00000"/>
                    </a:solidFill>
                    <a:latin typeface="Helvetica" pitchFamily="2" charset="0"/>
                  </a:rPr>
                  <a:t> </a:t>
                </a:r>
                <a:r>
                  <a:rPr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using information about decay modes and its mass.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Helvetica" pitchFamily="2" charset="0"/>
                  </a:rPr>
                  <a:t>   </a:t>
                </a:r>
                <a:endParaRPr lang="en-US" altLang="ja-JP" b="1" dirty="0">
                  <a:solidFill>
                    <a:srgbClr val="C00000"/>
                  </a:solidFill>
                  <a:latin typeface="Helvetica" pitchFamily="2" charset="0"/>
                </a:endParaRPr>
              </a:p>
              <a:p>
                <a:pPr marL="0" indent="0" algn="ctr">
                  <a:buNone/>
                </a:pPr>
                <a:r>
                  <a:rPr lang="en-US" altLang="ja-JP" dirty="0">
                    <a:solidFill>
                      <a:srgbClr val="C00000"/>
                    </a:solidFill>
                    <a:latin typeface="Helvetica" pitchFamily="2" charset="0"/>
                  </a:rPr>
                  <a:t>We estimate how much we can discriminate the models, adopting Poisson distribution like likelihood function.</a:t>
                </a:r>
                <a:endParaRPr kumimoji="1" lang="en-US" altLang="ja-JP" dirty="0">
                  <a:solidFill>
                    <a:srgbClr val="C00000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23F2E2A-8496-F143-893B-52416C443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1832802"/>
                <a:ext cx="9601200" cy="4091074"/>
              </a:xfrm>
              <a:blipFill>
                <a:blip r:embed="rId2"/>
                <a:stretch>
                  <a:fillRect l="-661" t="-1858" r="-925" b="-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テーブル&#10;&#10;自動的に生成された説明">
            <a:extLst>
              <a:ext uri="{FF2B5EF4-FFF2-40B4-BE49-F238E27FC236}">
                <a16:creationId xmlns:a16="http://schemas.microsoft.com/office/drawing/2014/main" id="{F2F2F813-88E7-684F-A0C8-0830E3345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097" y="2952504"/>
            <a:ext cx="4084204" cy="148233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81BC44-7717-6D4C-9BE9-FA02ECA57710}"/>
              </a:ext>
            </a:extLst>
          </p:cNvPr>
          <p:cNvSpPr txBox="1"/>
          <p:nvPr/>
        </p:nvSpPr>
        <p:spPr>
          <a:xfrm>
            <a:off x="8579796" y="4065510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w/ R: R-ratio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609223"/>
      </p:ext>
    </p:extLst>
  </p:cSld>
  <p:clrMapOvr>
    <a:masterClrMapping/>
  </p:clrMapOvr>
</p:sld>
</file>

<file path=ppt/theme/theme1.xml><?xml version="1.0" encoding="utf-8"?>
<a:theme xmlns:a="http://schemas.openxmlformats.org/drawingml/2006/main" name="トリミング">
  <a:themeElements>
    <a:clrScheme name="トリミン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トリミン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リミン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{87C7AFC6-C8E6-254A-BC8E-6DAEE57EFE28}tf10001072</Template>
  <TotalTime>26898</TotalTime>
  <Words>1335</Words>
  <Application>Microsoft Macintosh PowerPoint</Application>
  <PresentationFormat>ワイド画面</PresentationFormat>
  <Paragraphs>197</Paragraphs>
  <Slides>15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游ゴシック</vt:lpstr>
      <vt:lpstr>Arial</vt:lpstr>
      <vt:lpstr>Cambria Math</vt:lpstr>
      <vt:lpstr>Corbel</vt:lpstr>
      <vt:lpstr>Franklin Gothic Book</vt:lpstr>
      <vt:lpstr>Helvetica</vt:lpstr>
      <vt:lpstr>Wingdings</vt:lpstr>
      <vt:lpstr>トリミング</vt:lpstr>
      <vt:lpstr>Leptophilic Gauge Bosons at ILC Beam Dump Experiment</vt:lpstr>
      <vt:lpstr>ILC Beam Dump Experiment</vt:lpstr>
      <vt:lpstr>Models</vt:lpstr>
      <vt:lpstr>Leptophilic Gauge Bosons</vt:lpstr>
      <vt:lpstr>PowerPoint プレゼンテーション</vt:lpstr>
      <vt:lpstr>Production of Leptophilic Gauge Bosons</vt:lpstr>
      <vt:lpstr>Discovery Reaches at ILC BD</vt:lpstr>
      <vt:lpstr>PowerPoint プレゼンテーション</vt:lpstr>
      <vt:lpstr>Discrimination of Models after the Discovery</vt:lpstr>
      <vt:lpstr>PowerPoint プレゼンテーション</vt:lpstr>
      <vt:lpstr>Summary</vt:lpstr>
      <vt:lpstr>Backup</vt:lpstr>
      <vt:lpstr>Event rate</vt:lpstr>
      <vt:lpstr>Discrimination of Models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仁木　敦也</dc:creator>
  <cp:lastModifiedBy>仁木　敦也</cp:lastModifiedBy>
  <cp:revision>190</cp:revision>
  <dcterms:created xsi:type="dcterms:W3CDTF">2021-07-08T05:39:35Z</dcterms:created>
  <dcterms:modified xsi:type="dcterms:W3CDTF">2021-08-04T04:28:33Z</dcterms:modified>
</cp:coreProperties>
</file>