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256" r:id="rId2"/>
    <p:sldId id="269" r:id="rId3"/>
    <p:sldId id="259" r:id="rId4"/>
    <p:sldId id="283" r:id="rId5"/>
    <p:sldId id="302" r:id="rId6"/>
    <p:sldId id="304" r:id="rId7"/>
    <p:sldId id="305" r:id="rId8"/>
    <p:sldId id="294" r:id="rId9"/>
    <p:sldId id="274" r:id="rId10"/>
    <p:sldId id="324" r:id="rId11"/>
    <p:sldId id="288" r:id="rId12"/>
    <p:sldId id="299" r:id="rId13"/>
    <p:sldId id="330" r:id="rId14"/>
    <p:sldId id="326" r:id="rId15"/>
    <p:sldId id="32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1C4943-8042-4C8E-BE62-906A9D02EE9C}">
          <p14:sldIdLst>
            <p14:sldId id="256"/>
            <p14:sldId id="269"/>
            <p14:sldId id="259"/>
            <p14:sldId id="283"/>
            <p14:sldId id="302"/>
            <p14:sldId id="304"/>
            <p14:sldId id="305"/>
            <p14:sldId id="294"/>
            <p14:sldId id="274"/>
            <p14:sldId id="324"/>
            <p14:sldId id="288"/>
            <p14:sldId id="299"/>
            <p14:sldId id="330"/>
            <p14:sldId id="326"/>
            <p14:sldId id="32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985"/>
    <a:srgbClr val="FF6969"/>
    <a:srgbClr val="FC9696"/>
    <a:srgbClr val="F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399" autoAdjust="0"/>
  </p:normalViewPr>
  <p:slideViewPr>
    <p:cSldViewPr snapToGrid="0">
      <p:cViewPr>
        <p:scale>
          <a:sx n="91" d="100"/>
          <a:sy n="91" d="100"/>
        </p:scale>
        <p:origin x="56" y="72"/>
      </p:cViewPr>
      <p:guideLst/>
    </p:cSldViewPr>
  </p:slideViewPr>
  <p:outlineViewPr>
    <p:cViewPr>
      <p:scale>
        <a:sx n="33" d="100"/>
        <a:sy n="33" d="100"/>
      </p:scale>
      <p:origin x="0" y="-89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E7831-CFC9-4A88-9B14-DF173065189F}" type="datetimeFigureOut">
              <a:rPr lang="en-AU" smtClean="0"/>
              <a:t>5/08/2021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D396B-BEBC-42B0-B1A0-539A6AA978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9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D396B-BEBC-42B0-B1A0-539A6AA9781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151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PB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Min momentum transfer required to eject above Fermi mom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Only those close to fermi surface can interact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Effect on cap rate seen in differential radial profs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D396B-BEBC-42B0-B1A0-539A6AA9781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6988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Multi scatter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Min energy loss not ensured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Need multiple scatterings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Show cumulative probability that capture occurs in N scatters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P1 drops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 err="1"/>
              <a:t>Mstar</a:t>
            </a:r>
            <a:r>
              <a:rPr lang="en-AU" dirty="0"/>
              <a:t> a fitted parameter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D396B-BEBC-42B0-B1A0-539A6AA9781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3184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Evaluate FFs at relevant energy scale as opposed to in DD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Nucleons not point-like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Leads to lower momentum transferred being favoured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Also include nucleons strongly interacting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QMC relativistic and self consistently accounts for this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Overall shift for interactions </a:t>
            </a:r>
            <a:r>
              <a:rPr lang="en-AU" dirty="0" err="1"/>
              <a:t>propto</a:t>
            </a:r>
            <a:r>
              <a:rPr lang="en-AU" dirty="0"/>
              <a:t> </a:t>
            </a:r>
            <a:r>
              <a:rPr lang="en-AU" dirty="0" err="1"/>
              <a:t>m_n</a:t>
            </a:r>
            <a:r>
              <a:rPr lang="en-AU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Changes kinematics of problem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Low mass region: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Little effect as mom. Transfer already small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Large mass: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Interaction rate spectrum becomes peaked at lower mom. Transfers leading to suppressions in both cases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Effects not additive as kinematics no-trivially changed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D396B-BEBC-42B0-B1A0-539A6AA9781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8561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Compare Free-Fermi, 0 mom transfer FF to interacting baryons +mom dep FF</a:t>
            </a:r>
          </a:p>
          <a:p>
            <a:endParaRPr lang="en-AU" dirty="0"/>
          </a:p>
          <a:p>
            <a:r>
              <a:rPr lang="en-AU" dirty="0"/>
              <a:t>Threshold cross section supressed in intermediate and high DM mass ranges</a:t>
            </a:r>
          </a:p>
          <a:p>
            <a:endParaRPr lang="en-AU" dirty="0"/>
          </a:p>
          <a:p>
            <a:r>
              <a:rPr lang="en-AU" dirty="0"/>
              <a:t>Protons, Free Fermi leads to non-</a:t>
            </a:r>
            <a:r>
              <a:rPr lang="en-AU" dirty="0" err="1"/>
              <a:t>degen</a:t>
            </a:r>
            <a:r>
              <a:rPr lang="en-AU" dirty="0"/>
              <a:t>, no </a:t>
            </a:r>
            <a:r>
              <a:rPr lang="en-AU" dirty="0" err="1"/>
              <a:t>pauli</a:t>
            </a:r>
            <a:r>
              <a:rPr lang="en-AU" dirty="0"/>
              <a:t> blocking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D396B-BEBC-42B0-B1A0-539A6AA9781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739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Main reasons: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Highly efficient at capturing DM: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dirty="0"/>
              <a:t>High densities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dirty="0"/>
              <a:t>Large velocities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AU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Recent interest due to capture + ann. Heating the star to infrared temperatures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High densities allow agnostic treatment of spin dependence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Large velocities wipe out any such suppression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D396B-BEBC-42B0-B1A0-539A6AA9781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49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err="1"/>
              <a:t>Npemu</a:t>
            </a:r>
            <a:r>
              <a:rPr lang="en-AU" dirty="0"/>
              <a:t> matter at zero temperature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Use </a:t>
            </a:r>
            <a:r>
              <a:rPr lang="en-AU" dirty="0" err="1"/>
              <a:t>BSk</a:t>
            </a:r>
            <a:r>
              <a:rPr lang="en-AU" dirty="0"/>
              <a:t> unified EoS from Brussels-Montreal group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Unified </a:t>
            </a:r>
            <a:r>
              <a:rPr lang="en-AU" dirty="0" err="1"/>
              <a:t>desription</a:t>
            </a:r>
            <a:endParaRPr lang="en-AU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Fits allow easy solution of TOV equations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Of these chose BSk24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Chose 1.5 </a:t>
            </a:r>
            <a:r>
              <a:rPr lang="en-AU" dirty="0" err="1"/>
              <a:t>Msol</a:t>
            </a:r>
            <a:r>
              <a:rPr lang="en-AU" dirty="0"/>
              <a:t> as benchmark configuration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Chose BSk24 because: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Slightly better fit to </a:t>
            </a:r>
            <a:r>
              <a:rPr lang="en-AU" dirty="0" err="1"/>
              <a:t>obs</a:t>
            </a:r>
            <a:r>
              <a:rPr lang="en-AU" dirty="0"/>
              <a:t> data than 25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Others ruled out but </a:t>
            </a:r>
            <a:r>
              <a:rPr lang="en-AU" dirty="0" err="1"/>
              <a:t>titdal</a:t>
            </a:r>
            <a:r>
              <a:rPr lang="en-AU" dirty="0"/>
              <a:t> deformability constraints/ presence of Direct </a:t>
            </a:r>
            <a:r>
              <a:rPr lang="en-AU" dirty="0" err="1"/>
              <a:t>urca</a:t>
            </a:r>
            <a:r>
              <a:rPr lang="en-AU" dirty="0"/>
              <a:t> processes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D396B-BEBC-42B0-B1A0-539A6AA9781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520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Choose to use EFT to remain model independent for DD comparison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Do assume Dirac fermion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D396B-BEBC-42B0-B1A0-539A6AA9781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267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AU" dirty="0"/>
              <a:t>Capture well established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Even in NS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Used to consider collapse to black hole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Recent interest in heating NS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AU" dirty="0"/>
              <a:t>What separates from other objects like the sun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Relativity (special and general)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Pauli-blocking (often approximated)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Interacting Baryons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AU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AU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AU" dirty="0"/>
              <a:t>Take NS in local neighbourhood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DM halo has MB </a:t>
            </a:r>
            <a:r>
              <a:rPr lang="en-AU" dirty="0" err="1"/>
              <a:t>dist</a:t>
            </a:r>
            <a:r>
              <a:rPr lang="en-AU" dirty="0"/>
              <a:t> with vel </a:t>
            </a:r>
            <a:r>
              <a:rPr lang="en-AU" dirty="0" err="1"/>
              <a:t>disp</a:t>
            </a:r>
            <a:r>
              <a:rPr lang="en-AU" dirty="0"/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NS moves with relative velocity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Infalling DM gets boosted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D396B-BEBC-42B0-B1A0-539A6AA9781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8387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AU" dirty="0"/>
              <a:t>Well established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AU" dirty="0"/>
              <a:t>What we require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AU" dirty="0"/>
              <a:t>Take NS in local neighbourhood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DM halo has MB </a:t>
            </a:r>
            <a:r>
              <a:rPr lang="en-AU" dirty="0" err="1"/>
              <a:t>dist</a:t>
            </a:r>
            <a:r>
              <a:rPr lang="en-AU" dirty="0"/>
              <a:t> with vel </a:t>
            </a:r>
            <a:r>
              <a:rPr lang="en-AU" dirty="0" err="1"/>
              <a:t>disp</a:t>
            </a:r>
            <a:r>
              <a:rPr lang="en-AU" dirty="0"/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NS moves with relative velocity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Infalling DM gets boosted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Leaves </a:t>
            </a:r>
            <a:r>
              <a:rPr lang="en-AU" dirty="0" err="1"/>
              <a:t>calulcation</a:t>
            </a:r>
            <a:r>
              <a:rPr lang="en-AU" dirty="0"/>
              <a:t> independent of initial velocity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D396B-BEBC-42B0-B1A0-539A6AA9781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3218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AU" dirty="0"/>
              <a:t>Well established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AU" dirty="0"/>
              <a:t>What we require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AU" dirty="0"/>
              <a:t>Take NS in local neighbourhood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DM halo has MB </a:t>
            </a:r>
            <a:r>
              <a:rPr lang="en-AU" dirty="0" err="1"/>
              <a:t>dist</a:t>
            </a:r>
            <a:r>
              <a:rPr lang="en-AU" dirty="0"/>
              <a:t> with vel </a:t>
            </a:r>
            <a:r>
              <a:rPr lang="en-AU" dirty="0" err="1"/>
              <a:t>disp</a:t>
            </a:r>
            <a:r>
              <a:rPr lang="en-AU" dirty="0"/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NS moves with relative velocity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Infalling DM gets boosted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Scatters with target and captured if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D396B-BEBC-42B0-B1A0-539A6AA9781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241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DM flux integrated over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Gravitational focusing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Interaction rate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Relativistic kinematics factor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Number density correction due to free fermi gas treatment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Cross section, particle physics input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Pauli blocking factor to account for empty final states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D396B-BEBC-42B0-B1A0-539A6AA9781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19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There is a maximum limit to the capture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Different </a:t>
            </a:r>
            <a:r>
              <a:rPr lang="en-AU" dirty="0" err="1"/>
              <a:t>scalings</a:t>
            </a:r>
            <a:r>
              <a:rPr lang="en-AU" dirty="0"/>
              <a:t> in different  mass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D396B-BEBC-42B0-B1A0-539A6AA9781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327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D69A-5FEC-453D-B64F-A26724966C7F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82DE-93F3-4F65-BF75-73D06531753B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4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7D5C-DA46-4F73-9D9C-0B17D38B44A9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AFF6-2AB8-4645-927A-11526F5BB7FF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9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D7FC-45C2-415B-B184-639F5CBD6FDD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F5C7-CCAA-40F3-960D-5C3A189BDAA0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9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4E20-F837-407D-95E5-5FD5B3CA0A68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5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8C6D-55DE-4C9B-8D8E-768EF6846F34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7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3669-569E-44CC-B7B4-B7651B48419B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BEC95D8B-A07C-4C1E-A636-157F60A490C1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8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33F16-0C04-4A5B-BDAC-651EE8E2360E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5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5A314068-770C-4F84-8EE6-AA6CF9D16E41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49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9" r:id="rId5"/>
    <p:sldLayoutId id="2147483743" r:id="rId6"/>
    <p:sldLayoutId id="2147483744" r:id="rId7"/>
    <p:sldLayoutId id="2147483745" r:id="rId8"/>
    <p:sldLayoutId id="2147483748" r:id="rId9"/>
    <p:sldLayoutId id="2147483746" r:id="rId10"/>
    <p:sldLayoutId id="214748374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0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hyperlink" Target="https://arxiv.org/abs/1903.0498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7F3E3C-0644-46F7-B20A-F0193B87F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46" b="25658"/>
          <a:stretch/>
        </p:blipFill>
        <p:spPr>
          <a:xfrm>
            <a:off x="-1572" y="7620"/>
            <a:ext cx="12192031" cy="4915066"/>
          </a:xfrm>
          <a:prstGeom prst="rect">
            <a:avLst/>
          </a:prstGeom>
        </p:spPr>
      </p:pic>
      <p:sp>
        <p:nvSpPr>
          <p:cNvPr id="34" name="Rectangle 27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E7D9A-3277-437D-8B9B-F84520113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AU" sz="4100" dirty="0">
                <a:solidFill>
                  <a:srgbClr val="FFFFFF"/>
                </a:solidFill>
              </a:rPr>
              <a:t>Improving Dark Matter Capture </a:t>
            </a:r>
            <a:br>
              <a:rPr lang="en-AU" sz="4100" dirty="0">
                <a:solidFill>
                  <a:srgbClr val="FFFFFF"/>
                </a:solidFill>
              </a:rPr>
            </a:br>
            <a:r>
              <a:rPr lang="en-AU" sz="4100" dirty="0">
                <a:solidFill>
                  <a:srgbClr val="FFFFFF"/>
                </a:solidFill>
              </a:rPr>
              <a:t>in Neutron Stars</a:t>
            </a:r>
            <a:br>
              <a:rPr lang="en-AU" sz="4100" dirty="0">
                <a:solidFill>
                  <a:srgbClr val="FFFFFF"/>
                </a:solidFill>
              </a:rPr>
            </a:br>
            <a:endParaRPr lang="en-AU" sz="4100" dirty="0">
              <a:solidFill>
                <a:srgbClr val="FFFFFF"/>
              </a:solidFill>
            </a:endParaRPr>
          </a:p>
        </p:txBody>
      </p:sp>
      <p:cxnSp>
        <p:nvCxnSpPr>
          <p:cNvPr id="35" name="Straight Connector 29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D8161-6C5F-4CFB-9C6B-032184F3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C462587-78CD-44D2-95A5-4A22FE43B5B1}"/>
              </a:ext>
            </a:extLst>
          </p:cNvPr>
          <p:cNvSpPr txBox="1">
            <a:spLocks/>
          </p:cNvSpPr>
          <p:nvPr/>
        </p:nvSpPr>
        <p:spPr>
          <a:xfrm>
            <a:off x="8147691" y="5243996"/>
            <a:ext cx="4048218" cy="145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AU" sz="1400" dirty="0">
                <a:solidFill>
                  <a:srgbClr val="FFFFFF"/>
                </a:solidFill>
              </a:rPr>
              <a:t>Michael Virgato</a:t>
            </a:r>
          </a:p>
          <a:p>
            <a:pPr>
              <a:lnSpc>
                <a:spcPct val="110000"/>
              </a:lnSpc>
            </a:pPr>
            <a:r>
              <a:rPr lang="en-GB" sz="1100" b="0" i="0" dirty="0">
                <a:effectLst/>
              </a:rPr>
              <a:t>Asia-Pacific Workshop on Particle Physics and Cosmology 2021</a:t>
            </a:r>
            <a:endParaRPr lang="en-AU" sz="1400" dirty="0"/>
          </a:p>
        </p:txBody>
      </p:sp>
      <p:pic>
        <p:nvPicPr>
          <p:cNvPr id="1026" name="Picture 2" descr="The University of Melbourne - Course Seeker">
            <a:extLst>
              <a:ext uri="{FF2B5EF4-FFF2-40B4-BE49-F238E27FC236}">
                <a16:creationId xmlns:a16="http://schemas.microsoft.com/office/drawing/2014/main" id="{0E89B749-081B-442F-8322-2121FF854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839" y="-6340"/>
            <a:ext cx="4412620" cy="146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BAB2D8-BF6C-40A8-AB4C-966E4AF86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7838" y="1467836"/>
            <a:ext cx="4414161" cy="1672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C4E6F5-243E-4D8D-9B53-7F0E5E3AF604}"/>
              </a:ext>
            </a:extLst>
          </p:cNvPr>
          <p:cNvSpPr txBox="1"/>
          <p:nvPr/>
        </p:nvSpPr>
        <p:spPr>
          <a:xfrm>
            <a:off x="202424" y="5995951"/>
            <a:ext cx="571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Based on works: N.F. Bell, G. Busoni,  S. Robles and MV: 2004.14888, 2010.13257</a:t>
            </a:r>
          </a:p>
          <a:p>
            <a:r>
              <a:rPr lang="en-AU" sz="1200" dirty="0"/>
              <a:t>	+ T.F. Motta and A Thomas: 2012.08918</a:t>
            </a:r>
          </a:p>
          <a:p>
            <a:r>
              <a:rPr lang="en-AU" sz="1200" dirty="0"/>
              <a:t>	    + F. </a:t>
            </a:r>
            <a:r>
              <a:rPr lang="en-AU" sz="1200" dirty="0" err="1"/>
              <a:t>Anzuini</a:t>
            </a:r>
            <a:r>
              <a:rPr lang="en-AU" sz="1200" dirty="0"/>
              <a:t>: 2108.02525</a:t>
            </a:r>
          </a:p>
        </p:txBody>
      </p:sp>
    </p:spTree>
    <p:extLst>
      <p:ext uri="{BB962C8B-B14F-4D97-AF65-F5344CB8AC3E}">
        <p14:creationId xmlns:p14="http://schemas.microsoft.com/office/powerpoint/2010/main" val="925346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203107-0A44-423F-AEC0-846B04B9A3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" y="0"/>
                <a:ext cx="3517567" cy="1365665"/>
              </a:xfrm>
            </p:spPr>
            <p:txBody>
              <a:bodyPr/>
              <a:lstStyle/>
              <a:p>
                <a:r>
                  <a:rPr lang="en-AU" dirty="0"/>
                  <a:t>Pauli Blocking </a:t>
                </a:r>
                <a:br>
                  <a:rPr lang="en-AU" dirty="0"/>
                </a:br>
                <a:r>
                  <a:rPr lang="en-AU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203107-0A44-423F-AEC0-846B04B9A3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0"/>
                <a:ext cx="3517567" cy="1365665"/>
              </a:xfrm>
              <a:blipFill>
                <a:blip r:embed="rId3"/>
                <a:stretch>
                  <a:fillRect l="-5199" b="-1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8BCE9F3-6715-409C-9324-384F060034AB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0" y="1528357"/>
                <a:ext cx="3517567" cy="3064505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Require momentum transfers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𝑖𝑛𝑖𝑡𝑖𝑎𝑙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AU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Only targets close to Fermi-Surface interact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Effect seen in radial profile of differential capture rate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8BCE9F3-6715-409C-9324-384F06003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0" y="1528357"/>
                <a:ext cx="3517567" cy="3064505"/>
              </a:xfrm>
              <a:blipFill>
                <a:blip r:embed="rId4"/>
                <a:stretch>
                  <a:fillRect l="-1560" t="-199" r="-1386" b="-2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71D21-71C8-4C9A-8369-2F22C33B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C34634B-968A-48B8-B49C-BBEFEB996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646" y="0"/>
            <a:ext cx="4260224" cy="34750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900F74-949D-407C-B249-4B37528110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84"/>
          <a:stretch/>
        </p:blipFill>
        <p:spPr>
          <a:xfrm>
            <a:off x="5984644" y="3475037"/>
            <a:ext cx="4230521" cy="3382963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13605A1-2E2F-4443-A548-FB7A4479B4C9}"/>
              </a:ext>
            </a:extLst>
          </p:cNvPr>
          <p:cNvCxnSpPr/>
          <p:nvPr/>
        </p:nvCxnSpPr>
        <p:spPr>
          <a:xfrm flipH="1">
            <a:off x="7878536" y="2139043"/>
            <a:ext cx="16900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BF31E6-B3CE-4157-93FA-17265FC2FDCE}"/>
                  </a:ext>
                </a:extLst>
              </p:cNvPr>
              <p:cNvSpPr txBox="1"/>
              <p:nvPr/>
            </p:nvSpPr>
            <p:spPr>
              <a:xfrm>
                <a:off x="7949320" y="1706500"/>
                <a:ext cx="15484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>
                    <a:solidFill>
                      <a:schemeClr val="accent1">
                        <a:lumMod val="75000"/>
                      </a:schemeClr>
                    </a:solidFill>
                  </a:rPr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A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BF31E6-B3CE-4157-93FA-17265FC2F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320" y="1706500"/>
                <a:ext cx="1548437" cy="369332"/>
              </a:xfrm>
              <a:prstGeom prst="rect">
                <a:avLst/>
              </a:prstGeom>
              <a:blipFill>
                <a:blip r:embed="rId7"/>
                <a:stretch>
                  <a:fillRect l="-3150" t="-8197" b="-262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C1B0C0A-3744-489B-8D55-D1ECDC6077D2}"/>
              </a:ext>
            </a:extLst>
          </p:cNvPr>
          <p:cNvSpPr txBox="1"/>
          <p:nvPr/>
        </p:nvSpPr>
        <p:spPr>
          <a:xfrm>
            <a:off x="4652608" y="6550223"/>
            <a:ext cx="3395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Bell, Busoni, Robles and MV </a:t>
            </a:r>
            <a:r>
              <a:rPr lang="en-AU" sz="1400" dirty="0"/>
              <a:t>2004.14888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456D4-95D9-4E41-93AF-08F1819FBC09}"/>
              </a:ext>
            </a:extLst>
          </p:cNvPr>
          <p:cNvSpPr txBox="1"/>
          <p:nvPr/>
        </p:nvSpPr>
        <p:spPr>
          <a:xfrm>
            <a:off x="167524" y="6446839"/>
            <a:ext cx="17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FFFFFF"/>
                </a:solidFill>
              </a:rPr>
              <a:t>Michael Virgato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698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86D9E69-D114-48B9-AD62-5F916B67278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720" y="32"/>
                <a:ext cx="3517567" cy="1281903"/>
              </a:xfrm>
            </p:spPr>
            <p:txBody>
              <a:bodyPr>
                <a:normAutofit fontScale="90000"/>
              </a:bodyPr>
              <a:lstStyle/>
              <a:p>
                <a:br>
                  <a:rPr lang="en-AU" dirty="0"/>
                </a:br>
                <a:r>
                  <a:rPr lang="en-AU" dirty="0"/>
                  <a:t>Multiple Scattering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86D9E69-D114-48B9-AD62-5F916B6727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720" y="32"/>
                <a:ext cx="3517567" cy="1281903"/>
              </a:xfrm>
              <a:blipFill>
                <a:blip r:embed="rId3"/>
                <a:stretch>
                  <a:fillRect l="-4333" r="-1560" b="-114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0B1D8CB-A15D-4EBC-99C8-75073A8CFB4A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9720" y="2038413"/>
                <a:ext cx="4489272" cy="3651948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Min. energy loss required not achieved in single scatter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Include factor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sz="20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AU" sz="2000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2000" dirty="0"/>
                  <a:t> in master equation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0B1D8CB-A15D-4EBC-99C8-75073A8CFB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9720" y="2038413"/>
                <a:ext cx="4489272" cy="3651948"/>
              </a:xfrm>
              <a:blipFill>
                <a:blip r:embed="rId4"/>
                <a:stretch>
                  <a:fillRect l="-1221" r="-4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C8D15-01FB-4F84-A62F-CB0F4C70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4B8298-7418-4715-9236-710D4B805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797" y="1064900"/>
            <a:ext cx="7429430" cy="47282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7FF6987-AA55-4A1D-A092-12B89461991F}"/>
              </a:ext>
            </a:extLst>
          </p:cNvPr>
          <p:cNvSpPr/>
          <p:nvPr/>
        </p:nvSpPr>
        <p:spPr>
          <a:xfrm>
            <a:off x="5677231" y="1224501"/>
            <a:ext cx="418769" cy="414263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B45D35-7B11-4C86-AD9D-C3E83655B100}"/>
                  </a:ext>
                </a:extLst>
              </p:cNvPr>
              <p:cNvSpPr txBox="1"/>
              <p:nvPr/>
            </p:nvSpPr>
            <p:spPr>
              <a:xfrm>
                <a:off x="5617617" y="558444"/>
                <a:ext cx="537996" cy="2844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B45D35-7B11-4C86-AD9D-C3E83655B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617" y="558444"/>
                <a:ext cx="537996" cy="284437"/>
              </a:xfrm>
              <a:prstGeom prst="rect">
                <a:avLst/>
              </a:prstGeom>
              <a:blipFill>
                <a:blip r:embed="rId6"/>
                <a:stretch>
                  <a:fillRect t="-17391" r="-22727" b="-1956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B8DF48E-F787-4E30-8C0F-54462F47FC4F}"/>
              </a:ext>
            </a:extLst>
          </p:cNvPr>
          <p:cNvSpPr txBox="1"/>
          <p:nvPr/>
        </p:nvSpPr>
        <p:spPr>
          <a:xfrm>
            <a:off x="5259249" y="5750637"/>
            <a:ext cx="554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Cumulative probability of capture after </a:t>
            </a:r>
            <a:r>
              <a:rPr lang="en-AU" i="1" dirty="0"/>
              <a:t>N </a:t>
            </a:r>
            <a:r>
              <a:rPr lang="en-AU" dirty="0"/>
              <a:t>interactions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AB1195-5F3E-4081-8CC6-E0DFD3DFB101}"/>
              </a:ext>
            </a:extLst>
          </p:cNvPr>
          <p:cNvCxnSpPr/>
          <p:nvPr/>
        </p:nvCxnSpPr>
        <p:spPr>
          <a:xfrm>
            <a:off x="5886615" y="938254"/>
            <a:ext cx="0" cy="28624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077EF4F-14A8-4DF6-A5A4-68A05637DFE0}"/>
              </a:ext>
            </a:extLst>
          </p:cNvPr>
          <p:cNvSpPr txBox="1"/>
          <p:nvPr/>
        </p:nvSpPr>
        <p:spPr>
          <a:xfrm>
            <a:off x="5025710" y="6321623"/>
            <a:ext cx="3395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Bell, Busoni, Robles and MV </a:t>
            </a:r>
            <a:r>
              <a:rPr lang="en-AU" sz="1400" dirty="0"/>
              <a:t>2004.14888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11504F-8184-4DE3-ADA4-2240D5E1ADC9}"/>
              </a:ext>
            </a:extLst>
          </p:cNvPr>
          <p:cNvSpPr txBox="1"/>
          <p:nvPr/>
        </p:nvSpPr>
        <p:spPr>
          <a:xfrm>
            <a:off x="167524" y="6446839"/>
            <a:ext cx="17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FFFFFF"/>
                </a:solidFill>
              </a:rPr>
              <a:t>Michael Virgato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4157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CE017ED-5EBD-477F-8EFA-60CCF59D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20568" cy="1630911"/>
          </a:xfrm>
        </p:spPr>
        <p:txBody>
          <a:bodyPr>
            <a:normAutofit/>
          </a:bodyPr>
          <a:lstStyle/>
          <a:p>
            <a:r>
              <a:rPr lang="en-AU" sz="3200" dirty="0"/>
              <a:t>Nucleon Form Factors and </a:t>
            </a:r>
            <a:br>
              <a:rPr lang="en-AU" sz="3200" dirty="0"/>
            </a:br>
            <a:r>
              <a:rPr lang="en-AU" sz="3200" dirty="0"/>
              <a:t>Strong Interactions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15D5BCC8-C4D8-4625-B3EF-99BF3AADBEE2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-1" y="1793603"/>
                <a:ext cx="3517567" cy="3509054"/>
              </a:xfrm>
            </p:spPr>
            <p:txBody>
              <a:bodyPr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1600" dirty="0"/>
                  <a:t>Nucleon form factors are momentum dependent:</a:t>
                </a:r>
                <a:br>
                  <a:rPr lang="en-AU" sz="16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AU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sz="16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AU" sz="16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AU" sz="1600" i="1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A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AU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AU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AU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AU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AU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1600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AU" sz="16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AU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AU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br>
                  <a:rPr lang="en-AU" sz="1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∼0.9 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AU" sz="1600" dirty="0"/>
                  <a:t> </a:t>
                </a:r>
                <a:br>
                  <a:rPr lang="en-AU" sz="1600" dirty="0"/>
                </a:br>
                <a:endParaRPr lang="en-AU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1600" dirty="0"/>
                  <a:t>Nucleons are strongly interacting:</a:t>
                </a:r>
                <a:br>
                  <a:rPr lang="en-AU" sz="1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p>
                    </m:sSubSup>
                  </m:oMath>
                </a14:m>
                <a:br>
                  <a:rPr lang="en-AU" sz="16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)→1</m:t>
                    </m:r>
                  </m:oMath>
                </a14:m>
                <a:endParaRPr lang="en-AU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1600" dirty="0"/>
                  <a:t>Note: QMC EoS used here, not BSk-24</a:t>
                </a:r>
                <a:br>
                  <a:rPr lang="en-AU" sz="1600" dirty="0"/>
                </a:br>
                <a:r>
                  <a:rPr lang="en-AU" sz="1400" dirty="0"/>
                  <a:t>(Motta et.al. 1904.03794)</a:t>
                </a:r>
                <a:endParaRPr lang="en-AU" sz="1600" dirty="0"/>
              </a:p>
              <a:p>
                <a:pPr lvl="1"/>
                <a:br>
                  <a:rPr lang="en-AU" sz="1000" dirty="0"/>
                </a:br>
                <a:endParaRPr lang="en-AU" sz="1000" dirty="0"/>
              </a:p>
            </p:txBody>
          </p:sp>
        </mc:Choice>
        <mc:Fallback xmlns="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15D5BCC8-C4D8-4625-B3EF-99BF3AADBE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-1" y="1793603"/>
                <a:ext cx="3517567" cy="3509054"/>
              </a:xfrm>
              <a:blipFill>
                <a:blip r:embed="rId3"/>
                <a:stretch>
                  <a:fillRect l="-693" b="-289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395D35-7B1A-448C-AC63-7AAC3A8F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80DD55-79CF-41A0-9EDA-4061054EB8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6"/>
          <a:stretch/>
        </p:blipFill>
        <p:spPr>
          <a:xfrm>
            <a:off x="4670676" y="394705"/>
            <a:ext cx="7289059" cy="6106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089101-71EB-4E0B-9261-98F84FD7A59B}"/>
              </a:ext>
            </a:extLst>
          </p:cNvPr>
          <p:cNvSpPr txBox="1"/>
          <p:nvPr/>
        </p:nvSpPr>
        <p:spPr>
          <a:xfrm>
            <a:off x="5017339" y="6524958"/>
            <a:ext cx="4670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Bell, Busoni, Motta, Robles, Thomas and MV </a:t>
            </a:r>
            <a:r>
              <a:rPr lang="en-AU" sz="1400" dirty="0"/>
              <a:t>2012.08918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922D3F-5B7C-4DB8-BE5D-FFA2C674AF99}"/>
              </a:ext>
            </a:extLst>
          </p:cNvPr>
          <p:cNvSpPr txBox="1"/>
          <p:nvPr/>
        </p:nvSpPr>
        <p:spPr>
          <a:xfrm>
            <a:off x="167524" y="6446839"/>
            <a:ext cx="17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FFFFFF"/>
                </a:solidFill>
              </a:rPr>
              <a:t>Michael Virgato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266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2C9B67-953D-4C51-B1A3-DD997A77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FF93BBAA-6737-4188-8DE0-70CBA0C9F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3" y="27020"/>
            <a:ext cx="8987518" cy="6331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868FF-4B8C-4F79-A90F-C5D5F385B47C}"/>
              </a:ext>
            </a:extLst>
          </p:cNvPr>
          <p:cNvSpPr txBox="1"/>
          <p:nvPr/>
        </p:nvSpPr>
        <p:spPr>
          <a:xfrm>
            <a:off x="167524" y="6446839"/>
            <a:ext cx="17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FFFFFF"/>
                </a:solidFill>
              </a:rPr>
              <a:t>Michael Virgato</a:t>
            </a:r>
          </a:p>
          <a:p>
            <a:endParaRPr lang="en-AU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8C6C5B1-B4D3-45D5-AB41-F118C8530757}"/>
              </a:ext>
            </a:extLst>
          </p:cNvPr>
          <p:cNvSpPr txBox="1">
            <a:spLocks/>
          </p:cNvSpPr>
          <p:nvPr/>
        </p:nvSpPr>
        <p:spPr>
          <a:xfrm>
            <a:off x="6931292" y="46038"/>
            <a:ext cx="5260708" cy="111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dirty="0"/>
              <a:t>Nucleon Threshold Cross Sections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2C4F7-7F44-486D-9CE8-37E4701B76A9}"/>
              </a:ext>
            </a:extLst>
          </p:cNvPr>
          <p:cNvSpPr txBox="1"/>
          <p:nvPr/>
        </p:nvSpPr>
        <p:spPr>
          <a:xfrm>
            <a:off x="7586155" y="6125880"/>
            <a:ext cx="4592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Anzuini</a:t>
            </a:r>
            <a:r>
              <a:rPr lang="en-GB" sz="1200" dirty="0"/>
              <a:t>, Bell, Busoni, Motta, Robles, Thomas  and MV </a:t>
            </a:r>
            <a:r>
              <a:rPr lang="en-AU" sz="1200" dirty="0"/>
              <a:t>2108.02525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C6447-9D6F-4D21-AA2B-AF54A91AFF43}"/>
              </a:ext>
            </a:extLst>
          </p:cNvPr>
          <p:cNvSpPr txBox="1"/>
          <p:nvPr/>
        </p:nvSpPr>
        <p:spPr>
          <a:xfrm>
            <a:off x="5260709" y="314414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F062B2-8E45-430D-A3F7-281B1618A1B3}"/>
              </a:ext>
            </a:extLst>
          </p:cNvPr>
          <p:cNvSpPr txBox="1"/>
          <p:nvPr/>
        </p:nvSpPr>
        <p:spPr>
          <a:xfrm>
            <a:off x="5322367" y="5267995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65FE3-8BD9-4578-A0E2-2E519E2DD08F}"/>
              </a:ext>
            </a:extLst>
          </p:cNvPr>
          <p:cNvSpPr txBox="1"/>
          <p:nvPr/>
        </p:nvSpPr>
        <p:spPr>
          <a:xfrm>
            <a:off x="937668" y="5267995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4842EE-DBFE-40E0-BE7D-4C648396CB60}"/>
                  </a:ext>
                </a:extLst>
              </p:cNvPr>
              <p:cNvSpPr txBox="1"/>
              <p:nvPr/>
            </p:nvSpPr>
            <p:spPr>
              <a:xfrm flipH="1">
                <a:off x="422131" y="217568"/>
                <a:ext cx="1526721" cy="94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Pauli Blocking: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∝1/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4842EE-DBFE-40E0-BE7D-4C648396C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2131" y="217568"/>
                <a:ext cx="1526721" cy="947888"/>
              </a:xfrm>
              <a:prstGeom prst="rect">
                <a:avLst/>
              </a:prstGeom>
              <a:blipFill>
                <a:blip r:embed="rId3"/>
                <a:stretch>
                  <a:fillRect l="-3187" t="-3226" b="-25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9339DD-F19F-4C50-A10E-5CB7AE6DBC55}"/>
                  </a:ext>
                </a:extLst>
              </p:cNvPr>
              <p:cNvSpPr txBox="1"/>
              <p:nvPr/>
            </p:nvSpPr>
            <p:spPr>
              <a:xfrm flipH="1">
                <a:off x="7635822" y="1115687"/>
                <a:ext cx="1344384" cy="2055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Multiple Scattering: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9339DD-F19F-4C50-A10E-5CB7AE6DB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35822" y="1115687"/>
                <a:ext cx="1344384" cy="2055884"/>
              </a:xfrm>
              <a:prstGeom prst="rect">
                <a:avLst/>
              </a:prstGeom>
              <a:blipFill>
                <a:blip r:embed="rId4"/>
                <a:stretch>
                  <a:fillRect l="-4091" t="-1187" r="-4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7D0773-3E03-4CC2-81DD-453ECDF6DD62}"/>
              </a:ext>
            </a:extLst>
          </p:cNvPr>
          <p:cNvCxnSpPr>
            <a:cxnSpLocks/>
          </p:cNvCxnSpPr>
          <p:nvPr/>
        </p:nvCxnSpPr>
        <p:spPr>
          <a:xfrm>
            <a:off x="1494064" y="604157"/>
            <a:ext cx="1551215" cy="408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CEFAC9-6777-4D58-B51F-2AE742AFD878}"/>
              </a:ext>
            </a:extLst>
          </p:cNvPr>
          <p:cNvCxnSpPr>
            <a:cxnSpLocks/>
          </p:cNvCxnSpPr>
          <p:nvPr/>
        </p:nvCxnSpPr>
        <p:spPr>
          <a:xfrm flipH="1" flipV="1">
            <a:off x="5981991" y="1159330"/>
            <a:ext cx="1653832" cy="432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40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9817-2158-45C6-B50A-F32D1733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51828"/>
            <a:ext cx="3517567" cy="1679772"/>
          </a:xfrm>
        </p:spPr>
        <p:txBody>
          <a:bodyPr/>
          <a:lstStyle/>
          <a:p>
            <a:r>
              <a:rPr lang="en-AU" dirty="0"/>
              <a:t>Nucleon Threshold Cross Sections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7CC54-2ABE-41F5-9845-B470F37B9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787440"/>
            <a:ext cx="3517567" cy="437595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 Dashed lines: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</a:rPr>
              <a:t>Free-Fermi Gas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</a:rPr>
              <a:t>No momentum dep. 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 Solid: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</a:rPr>
              <a:t>Interacting Baryons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</a:rPr>
              <a:t>Momentum dep. FF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1D9BD-C8F4-4C29-A2E2-6A7F6A29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65D30B9-8790-43AF-99C1-67F313CA9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077" y="891714"/>
            <a:ext cx="7538923" cy="5074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5B28C-8AC2-4FD4-9EB7-6B66E4D4ECCC}"/>
              </a:ext>
            </a:extLst>
          </p:cNvPr>
          <p:cNvSpPr txBox="1"/>
          <p:nvPr/>
        </p:nvSpPr>
        <p:spPr>
          <a:xfrm>
            <a:off x="167524" y="6446839"/>
            <a:ext cx="17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FFFFFF"/>
                </a:solidFill>
              </a:rPr>
              <a:t>Michael Virgato</a:t>
            </a:r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6E386-E799-4A12-89B7-EEAC134710FB}"/>
              </a:ext>
            </a:extLst>
          </p:cNvPr>
          <p:cNvSpPr txBox="1"/>
          <p:nvPr/>
        </p:nvSpPr>
        <p:spPr>
          <a:xfrm>
            <a:off x="7599268" y="6211640"/>
            <a:ext cx="4592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Anzuini</a:t>
            </a:r>
            <a:r>
              <a:rPr lang="en-GB" sz="1200" dirty="0"/>
              <a:t>, Bell, Busoni, Motta, Robles, Thomas  and MV </a:t>
            </a:r>
            <a:r>
              <a:rPr lang="en-AU" sz="1200" dirty="0"/>
              <a:t>2108.02525</a:t>
            </a:r>
          </a:p>
        </p:txBody>
      </p:sp>
    </p:spTree>
    <p:extLst>
      <p:ext uri="{BB962C8B-B14F-4D97-AF65-F5344CB8AC3E}">
        <p14:creationId xmlns:p14="http://schemas.microsoft.com/office/powerpoint/2010/main" val="261411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812A6-85C4-465A-A99E-CF6F334D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5F2D1-C777-44BB-9D54-FD09C188D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Neutron Stars offer unique laboratory to study Dark Matter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The capture rate is a key ingredient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We consistently incorporate important pieces of physics 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Neutron Star internal 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Relativistic Kinematics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Pauli Blocking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Multiple Scattering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Strong Interactions and Momentum dependent Form Factors (for baryons)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dirty="0"/>
          </a:p>
          <a:p>
            <a:pPr lvl="1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5BD17-25C8-468B-9AFE-DF62E84A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574F9-08F5-48CA-8DFF-300223B72429}"/>
              </a:ext>
            </a:extLst>
          </p:cNvPr>
          <p:cNvSpPr txBox="1"/>
          <p:nvPr/>
        </p:nvSpPr>
        <p:spPr>
          <a:xfrm>
            <a:off x="167524" y="6446839"/>
            <a:ext cx="17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FFFFFF"/>
                </a:solidFill>
              </a:rPr>
              <a:t>Michael Virgato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8376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7F3E3C-0644-46F7-B20A-F0193B87F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46" b="2565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407610C-A9F1-4E74-9EC3-CCD12EF4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/>
              <a:t>Thank you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A19F67-99A3-4918-B725-7DC506617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E19C4-7E13-4F00-A538-5AAA057BC984}"/>
              </a:ext>
            </a:extLst>
          </p:cNvPr>
          <p:cNvSpPr txBox="1"/>
          <p:nvPr/>
        </p:nvSpPr>
        <p:spPr>
          <a:xfrm>
            <a:off x="167524" y="6446839"/>
            <a:ext cx="17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FFFFFF"/>
                </a:solidFill>
              </a:rPr>
              <a:t>Michael Virgato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044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A467-CC00-49E6-9479-3DDFD73E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Neutron Stars as Probes for Dark Matter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CF2F48-1E7D-4831-ADA6-F12952D717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676312" cy="4176485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AU" sz="2000" dirty="0"/>
                  <a:t> Neutron Stars are highly efficient at capturing Dark Matter due to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Extreme densities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0.3</m:t>
                    </m:r>
                  </m:oMath>
                </a14:m>
                <a:r>
                  <a:rPr lang="en-AU" sz="2000" dirty="0"/>
                  <a:t> fm</a:t>
                </a:r>
                <a:r>
                  <a:rPr lang="en-AU" sz="2000" baseline="30000" dirty="0"/>
                  <a:t>-3</a:t>
                </a:r>
                <a:endParaRPr lang="en-AU" sz="20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Velocities boosted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~ 0.3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−0.7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AU" sz="20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AU" sz="2200" dirty="0"/>
                  <a:t> </a:t>
                </a:r>
                <a:r>
                  <a:rPr lang="en-AU" sz="2000" dirty="0"/>
                  <a:t>Treat spin-dependent/independent interactions agnostically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AU" sz="2000" dirty="0"/>
                  <a:t> Effectively wipes out velocity/momentum suppression in interactions</a:t>
                </a:r>
                <a:endParaRPr lang="en-AU" sz="20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AU" sz="2000" dirty="0"/>
                  <a:t> Capture + Annihilation will heat star to infra-red temperatures</a:t>
                </a:r>
                <a:br>
                  <a:rPr lang="en-AU" sz="2000" dirty="0"/>
                </a:br>
                <a:r>
                  <a:rPr lang="en-AU" sz="1200" dirty="0"/>
                  <a:t>(</a:t>
                </a:r>
                <a:r>
                  <a:rPr lang="en-AU" sz="1200" b="0" i="0" dirty="0">
                    <a:effectLst/>
                    <a:latin typeface="Lucida Grande"/>
                  </a:rPr>
                  <a:t>Baryakhtar</a:t>
                </a:r>
                <a:r>
                  <a:rPr lang="en-AU" sz="1200" dirty="0">
                    <a:solidFill>
                      <a:srgbClr val="000000"/>
                    </a:solidFill>
                    <a:latin typeface="Lucida Grande"/>
                  </a:rPr>
                  <a:t> et.al. </a:t>
                </a:r>
                <a:r>
                  <a:rPr lang="en-AU" sz="1200" dirty="0"/>
                  <a:t>1704.01577, Raj et.al. 1707.09442)</a:t>
                </a:r>
                <a:endParaRPr lang="en-AU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AU" sz="2000" dirty="0"/>
                  <a:t> Observations of old, cold Neutron Star can be used to set potential bounds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CF2F48-1E7D-4831-ADA6-F12952D717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676312" cy="4176485"/>
              </a:xfrm>
              <a:blipFill>
                <a:blip r:embed="rId3"/>
                <a:stretch>
                  <a:fillRect l="-1485" t="-1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86CA5-7947-4C85-A938-AAD43B2F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90028-A98A-44FB-B36A-2E4556C5793E}"/>
              </a:ext>
            </a:extLst>
          </p:cNvPr>
          <p:cNvSpPr txBox="1"/>
          <p:nvPr/>
        </p:nvSpPr>
        <p:spPr>
          <a:xfrm>
            <a:off x="167524" y="6446839"/>
            <a:ext cx="17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FFFFFF"/>
                </a:solidFill>
              </a:rPr>
              <a:t>Michael Virgato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69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3235E0-4E50-47B4-B360-95C264B079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AU" dirty="0"/>
                  <a:t>Neutron Star Model: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𝑁𝑝𝑒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AU" dirty="0"/>
                  <a:t> matter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3235E0-4E50-47B4-B360-95C264B07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03" b="-193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CE3E5F-DFB6-419A-8535-180171685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1221"/>
            <a:ext cx="10058400" cy="37608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Unified Equation of State for cold, non-accreting matter using Brussels-Montreal functionals </a:t>
            </a:r>
            <a:br>
              <a:rPr lang="en-AU" dirty="0"/>
            </a:br>
            <a:r>
              <a:rPr lang="en-AU" sz="1200" dirty="0"/>
              <a:t>(Pearson el.al. </a:t>
            </a:r>
            <a:r>
              <a:rPr lang="en-AU" sz="1200" b="0" dirty="0">
                <a:effectLst/>
              </a:rPr>
              <a:t>1903.04981)</a:t>
            </a:r>
            <a:endParaRPr lang="en-AU" b="0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Gives consistent description from crust to core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Authors provide helpful analytic fits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1AF7D-6165-4A05-B095-24F302E4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062BD48-4DF5-4A62-B121-0B76128D8345}"/>
              </a:ext>
            </a:extLst>
          </p:cNvPr>
          <p:cNvGraphicFramePr>
            <a:graphicFrameLocks noGrp="1"/>
          </p:cNvGraphicFramePr>
          <p:nvPr/>
        </p:nvGraphicFramePr>
        <p:xfrm>
          <a:off x="1096963" y="3668554"/>
          <a:ext cx="10058400" cy="640080"/>
        </p:xfrm>
        <a:graphic>
          <a:graphicData uri="http://schemas.openxmlformats.org/drawingml/2006/table">
            <a:tbl>
              <a:tblPr/>
              <a:tblGrid>
                <a:gridCol w="10058400">
                  <a:extLst>
                    <a:ext uri="{9D8B030D-6E8A-4147-A177-3AD203B41FA5}">
                      <a16:colId xmlns:a16="http://schemas.microsoft.com/office/drawing/2014/main" val="5838513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en-AU" b="0" u="sng" dirty="0">
                          <a:effectLst/>
                          <a:hlinkClick r:id="rId4"/>
                        </a:rPr>
                      </a:br>
                      <a:endParaRPr lang="en-AU" dirty="0">
                        <a:effectLst/>
                      </a:endParaRPr>
                    </a:p>
                  </a:txBody>
                  <a:tcPr marR="412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6235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3915EA7B-AD3C-4308-A66B-F6B37293F1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8889610"/>
                  </p:ext>
                </p:extLst>
              </p:nvPr>
            </p:nvGraphicFramePr>
            <p:xfrm>
              <a:off x="154214" y="3709372"/>
              <a:ext cx="7095670" cy="221405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19134">
                      <a:extLst>
                        <a:ext uri="{9D8B030D-6E8A-4147-A177-3AD203B41FA5}">
                          <a16:colId xmlns:a16="http://schemas.microsoft.com/office/drawing/2014/main" val="1550641842"/>
                        </a:ext>
                      </a:extLst>
                    </a:gridCol>
                    <a:gridCol w="1419134">
                      <a:extLst>
                        <a:ext uri="{9D8B030D-6E8A-4147-A177-3AD203B41FA5}">
                          <a16:colId xmlns:a16="http://schemas.microsoft.com/office/drawing/2014/main" val="1261837716"/>
                        </a:ext>
                      </a:extLst>
                    </a:gridCol>
                    <a:gridCol w="1419134">
                      <a:extLst>
                        <a:ext uri="{9D8B030D-6E8A-4147-A177-3AD203B41FA5}">
                          <a16:colId xmlns:a16="http://schemas.microsoft.com/office/drawing/2014/main" val="198874872"/>
                        </a:ext>
                      </a:extLst>
                    </a:gridCol>
                    <a:gridCol w="1419134">
                      <a:extLst>
                        <a:ext uri="{9D8B030D-6E8A-4147-A177-3AD203B41FA5}">
                          <a16:colId xmlns:a16="http://schemas.microsoft.com/office/drawing/2014/main" val="3862009825"/>
                        </a:ext>
                      </a:extLst>
                    </a:gridCol>
                    <a:gridCol w="1419134">
                      <a:extLst>
                        <a:ext uri="{9D8B030D-6E8A-4147-A177-3AD203B41FA5}">
                          <a16:colId xmlns:a16="http://schemas.microsoft.com/office/drawing/2014/main" val="3016015256"/>
                        </a:ext>
                      </a:extLst>
                    </a:gridCol>
                  </a:tblGrid>
                  <a:tr h="328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1" dirty="0"/>
                            <a:t>EoS config: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1" dirty="0"/>
                            <a:t>BSk24-1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1" dirty="0"/>
                            <a:t>BSk24-2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1" dirty="0"/>
                            <a:t>BSk24-3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1" dirty="0"/>
                            <a:t>BSk24-4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2079374"/>
                      </a:ext>
                    </a:extLst>
                  </a:tr>
                  <a:tr h="3332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AU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AU" b="0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AU" b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AU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AU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b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AU" b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AU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5.95×</m:t>
                                </m:r>
                                <m:sSup>
                                  <m:sSupPr>
                                    <m:ctrlPr>
                                      <a:rPr kumimoji="0" lang="en-A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A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A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7.76×</m:t>
                                </m:r>
                                <m:sSup>
                                  <m:sSupPr>
                                    <m:ctrlPr>
                                      <a:rPr kumimoji="0" lang="en-A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A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A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1.04×</m:t>
                                </m:r>
                                <m:sSup>
                                  <m:sSupPr>
                                    <m:ctrlPr>
                                      <a:rPr kumimoji="0" lang="en-A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A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A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1.42×</m:t>
                                </m:r>
                                <m:sSup>
                                  <m:sSupPr>
                                    <m:ctrlPr>
                                      <a:rPr kumimoji="0" lang="en-A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A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A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4838442"/>
                      </a:ext>
                    </a:extLst>
                  </a:tr>
                  <a:tr h="3401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AU" b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AU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bSup>
                                <m:r>
                                  <a:rPr lang="en-AU" b="0" smtClean="0">
                                    <a:latin typeface="Cambria Math" panose="02040503050406030204" pitchFamily="18" charset="0"/>
                                  </a:rPr>
                                  <m:t> ( </m:t>
                                </m:r>
                                <m:r>
                                  <a:rPr lang="en-AU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p>
                                  <m:sSup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b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AU" b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AU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0.330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0.430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0.594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0.670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22115"/>
                      </a:ext>
                    </a:extLst>
                  </a:tr>
                  <a:tr h="33847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AU" b="0" smtClean="0">
                                        <a:latin typeface="Cambria Math" panose="02040503050406030204" pitchFamily="18" charset="0"/>
                                      </a:rPr>
                                      <m:t>⋆</m:t>
                                    </m:r>
                                  </m:sub>
                                </m:sSub>
                                <m:r>
                                  <a:rPr lang="en-AU" b="0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AU" b="0" smtClean="0">
                                        <a:latin typeface="Cambria Math" panose="02040503050406030204" pitchFamily="18" charset="0"/>
                                      </a:rPr>
                                      <m:t>⊙</m:t>
                                    </m:r>
                                  </m:sub>
                                </m:sSub>
                                <m:r>
                                  <a:rPr lang="en-AU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1.000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1.500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1.900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2.160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8557579"/>
                      </a:ext>
                    </a:extLst>
                  </a:tr>
                  <a:tr h="3285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AU" b="0" smtClean="0">
                                        <a:latin typeface="Cambria Math" panose="02040503050406030204" pitchFamily="18" charset="0"/>
                                      </a:rPr>
                                      <m:t>⋆</m:t>
                                    </m:r>
                                  </m:sub>
                                </m:sSub>
                                <m:r>
                                  <a:rPr lang="en-AU" b="0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AU" b="0" smtClean="0">
                                    <a:latin typeface="Cambria Math" panose="02040503050406030204" pitchFamily="18" charset="0"/>
                                  </a:rPr>
                                  <m:t>𝑘𝑚</m:t>
                                </m:r>
                                <m:r>
                                  <a:rPr lang="en-AU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12.215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12.593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12.419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11.965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1311400"/>
                      </a:ext>
                    </a:extLst>
                  </a:tr>
                  <a:tr h="3285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AU" b="0" smtClean="0">
                                        <a:latin typeface="Cambria Math" panose="02040503050406030204" pitchFamily="18" charset="0"/>
                                      </a:rPr>
                                      <m:t>⋆</m:t>
                                    </m:r>
                                  </m:sub>
                                </m:sSub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0.763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0.648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0.548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A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0.467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78623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3915EA7B-AD3C-4308-A66B-F6B37293F1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8889610"/>
                  </p:ext>
                </p:extLst>
              </p:nvPr>
            </p:nvGraphicFramePr>
            <p:xfrm>
              <a:off x="154214" y="3709372"/>
              <a:ext cx="7095670" cy="221405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19134">
                      <a:extLst>
                        <a:ext uri="{9D8B030D-6E8A-4147-A177-3AD203B41FA5}">
                          <a16:colId xmlns:a16="http://schemas.microsoft.com/office/drawing/2014/main" val="1550641842"/>
                        </a:ext>
                      </a:extLst>
                    </a:gridCol>
                    <a:gridCol w="1419134">
                      <a:extLst>
                        <a:ext uri="{9D8B030D-6E8A-4147-A177-3AD203B41FA5}">
                          <a16:colId xmlns:a16="http://schemas.microsoft.com/office/drawing/2014/main" val="1261837716"/>
                        </a:ext>
                      </a:extLst>
                    </a:gridCol>
                    <a:gridCol w="1419134">
                      <a:extLst>
                        <a:ext uri="{9D8B030D-6E8A-4147-A177-3AD203B41FA5}">
                          <a16:colId xmlns:a16="http://schemas.microsoft.com/office/drawing/2014/main" val="198874872"/>
                        </a:ext>
                      </a:extLst>
                    </a:gridCol>
                    <a:gridCol w="1419134">
                      <a:extLst>
                        <a:ext uri="{9D8B030D-6E8A-4147-A177-3AD203B41FA5}">
                          <a16:colId xmlns:a16="http://schemas.microsoft.com/office/drawing/2014/main" val="3862009825"/>
                        </a:ext>
                      </a:extLst>
                    </a:gridCol>
                    <a:gridCol w="1419134">
                      <a:extLst>
                        <a:ext uri="{9D8B030D-6E8A-4147-A177-3AD203B41FA5}">
                          <a16:colId xmlns:a16="http://schemas.microsoft.com/office/drawing/2014/main" val="301601525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1" dirty="0"/>
                            <a:t>EoS config: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1" dirty="0"/>
                            <a:t>BSk24-1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1" dirty="0"/>
                            <a:t>BSk24-2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1" dirty="0"/>
                            <a:t>BSk24-3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1" dirty="0"/>
                            <a:t>BSk24-4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2079374"/>
                      </a:ext>
                    </a:extLst>
                  </a:tr>
                  <a:tr h="3688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04918" r="-400000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04918" r="-300000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104918" r="-200000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104918" r="-100000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104918" b="-4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838442"/>
                      </a:ext>
                    </a:extLst>
                  </a:tr>
                  <a:tr h="3702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04918" r="-400000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4918" r="-300000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204918" r="-200000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204918" r="-100000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204918" b="-3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22115"/>
                      </a:ext>
                    </a:extLst>
                  </a:tr>
                  <a:tr h="3777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300000" r="-400000" b="-2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300000" r="-300000" b="-2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300000" r="-200000" b="-2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300000" r="-100000" b="-2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300000" b="-2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855757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413333" r="-400000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413333" r="-300000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413333" r="-200000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413333" r="-100000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413333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13114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513333" r="-40000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513333" r="-30000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513333" r="-20000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513333" r="-10000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513333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7862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A1926E15-FDE6-46D3-AA05-75E1D184F7A2}"/>
              </a:ext>
            </a:extLst>
          </p:cNvPr>
          <p:cNvSpPr/>
          <p:nvPr/>
        </p:nvSpPr>
        <p:spPr>
          <a:xfrm>
            <a:off x="2938688" y="3709372"/>
            <a:ext cx="1526722" cy="22266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049-9C94-4971-88E7-E354F396252A}"/>
              </a:ext>
            </a:extLst>
          </p:cNvPr>
          <p:cNvSpPr txBox="1"/>
          <p:nvPr/>
        </p:nvSpPr>
        <p:spPr>
          <a:xfrm>
            <a:off x="3960886" y="6055162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Benchmark Config.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BC3340-EFC2-42C5-8B56-EA7ECA74D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990" y="3059667"/>
            <a:ext cx="5009063" cy="3180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7C6D19-F4E0-486A-B091-0522C0F99846}"/>
                  </a:ext>
                </a:extLst>
              </p:cNvPr>
              <p:cNvSpPr txBox="1"/>
              <p:nvPr/>
            </p:nvSpPr>
            <p:spPr>
              <a:xfrm>
                <a:off x="73479" y="6055162"/>
                <a:ext cx="2205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−…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7C6D19-F4E0-486A-B091-0522C0F9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9" y="6055162"/>
                <a:ext cx="220554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D32C8A-378D-4975-A3E7-33D97B08C362}"/>
              </a:ext>
            </a:extLst>
          </p:cNvPr>
          <p:cNvCxnSpPr>
            <a:stCxn id="18" idx="1"/>
            <a:endCxn id="16" idx="2"/>
          </p:cNvCxnSpPr>
          <p:nvPr/>
        </p:nvCxnSpPr>
        <p:spPr>
          <a:xfrm flipH="1" flipV="1">
            <a:off x="3702049" y="5923427"/>
            <a:ext cx="258837" cy="316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5BFE68-561F-4731-9844-409DBA135532}"/>
              </a:ext>
            </a:extLst>
          </p:cNvPr>
          <p:cNvCxnSpPr/>
          <p:nvPr/>
        </p:nvCxnSpPr>
        <p:spPr>
          <a:xfrm>
            <a:off x="628650" y="5936001"/>
            <a:ext cx="383721" cy="1790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D5CB740-B85A-4D4A-9572-8DA17E9A3679}"/>
              </a:ext>
            </a:extLst>
          </p:cNvPr>
          <p:cNvSpPr txBox="1"/>
          <p:nvPr/>
        </p:nvSpPr>
        <p:spPr>
          <a:xfrm>
            <a:off x="9302491" y="6147495"/>
            <a:ext cx="2930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Bell, Busoni, Robles and M V</a:t>
            </a:r>
            <a:r>
              <a:rPr lang="en-AU" sz="1200" dirty="0"/>
              <a:t>2010.13257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3894FC-43E5-43E9-87B4-BDE057342DED}"/>
              </a:ext>
            </a:extLst>
          </p:cNvPr>
          <p:cNvSpPr txBox="1"/>
          <p:nvPr/>
        </p:nvSpPr>
        <p:spPr>
          <a:xfrm>
            <a:off x="167524" y="6446839"/>
            <a:ext cx="17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FFFFFF"/>
                </a:solidFill>
              </a:rPr>
              <a:t>Michael Virgato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478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E4D2-DF84-42FF-ADA5-A9728291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Effective Field Theory for Dark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DEB8D-759D-49AD-BC2F-D7E6BCE8D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 Focus on Dimention-6 EFT operators for Dirac fermion DM</a:t>
            </a:r>
            <a:br>
              <a:rPr lang="en-AU" sz="2000" dirty="0"/>
            </a:br>
            <a:br>
              <a:rPr lang="en-AU" sz="2000" dirty="0"/>
            </a:br>
            <a:br>
              <a:rPr lang="en-AU" sz="2000" b="0" i="1" dirty="0">
                <a:latin typeface="Cambria Math" panose="02040503050406030204" pitchFamily="18" charset="0"/>
              </a:rPr>
            </a:br>
            <a:endParaRPr lang="en-A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DF507-5C40-4D47-863F-68E05ADF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2E21B3-F4EB-4EA8-AEED-428690E54E16}"/>
              </a:ext>
            </a:extLst>
          </p:cNvPr>
          <p:cNvSpPr txBox="1"/>
          <p:nvPr/>
        </p:nvSpPr>
        <p:spPr>
          <a:xfrm>
            <a:off x="7052064" y="3097877"/>
            <a:ext cx="465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AU" sz="1800" i="1" dirty="0">
                <a:latin typeface="Cambria Math" panose="02040503050406030204" pitchFamily="18" charset="0"/>
              </a:rPr>
            </a:b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5F5D8-2F56-4507-8EBF-DBDC4ABA7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873" y="3097877"/>
            <a:ext cx="2838596" cy="2292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A7735E-DA50-45EB-9985-1184EE16D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549" y="3097878"/>
            <a:ext cx="2724368" cy="23141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F45A11-CD83-4132-AB1C-04CF64948305}"/>
              </a:ext>
            </a:extLst>
          </p:cNvPr>
          <p:cNvSpPr txBox="1"/>
          <p:nvPr/>
        </p:nvSpPr>
        <p:spPr>
          <a:xfrm>
            <a:off x="167524" y="6446839"/>
            <a:ext cx="17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FFFFFF"/>
                </a:solidFill>
              </a:rPr>
              <a:t>Michael Virgato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32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5FBF-E515-48DE-AE1A-6EBBDD6C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7506"/>
            <a:ext cx="10058400" cy="1450757"/>
          </a:xfrm>
        </p:spPr>
        <p:txBody>
          <a:bodyPr/>
          <a:lstStyle/>
          <a:p>
            <a:r>
              <a:rPr lang="en-AU" dirty="0"/>
              <a:t>Dark Matter Capture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D8947-98E1-4B42-A056-279EFEE9F7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1066"/>
                <a:ext cx="10058400" cy="3760891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AU" dirty="0"/>
                  <a:t> DM capture in celestial bodies well established </a:t>
                </a:r>
                <a:br>
                  <a:rPr lang="en-AU" dirty="0"/>
                </a:br>
                <a:r>
                  <a:rPr lang="en-AU" sz="1200" dirty="0"/>
                  <a:t>(</a:t>
                </a:r>
                <a:r>
                  <a:rPr lang="en-GB" sz="1200" dirty="0"/>
                  <a:t>Press and </a:t>
                </a:r>
                <a:r>
                  <a:rPr lang="en-GB" sz="1200" dirty="0" err="1"/>
                  <a:t>Spergel</a:t>
                </a:r>
                <a:r>
                  <a:rPr lang="en-GB" sz="1200" dirty="0"/>
                  <a:t> ’85, </a:t>
                </a:r>
                <a:r>
                  <a:rPr lang="en-GB" sz="1200" dirty="0" err="1"/>
                  <a:t>Griest</a:t>
                </a:r>
                <a:r>
                  <a:rPr lang="en-GB" sz="1200" dirty="0"/>
                  <a:t> and Seckel ’86, Gould ’87, Goldman et.al. ’89, Gould ‘89</a:t>
                </a:r>
                <a:r>
                  <a:rPr lang="en-AU" sz="1200" dirty="0"/>
                  <a:t>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dirty="0"/>
                  <a:t>Including Multiple Scattering</a:t>
                </a:r>
                <a:br>
                  <a:rPr lang="en-AU" dirty="0"/>
                </a:br>
                <a:r>
                  <a:rPr lang="en-AU" sz="1200" dirty="0"/>
                  <a:t>(Bramante et.al. 1703.04043 , Dasgupta et.al. 1906.04204)</a:t>
                </a:r>
                <a:endParaRPr lang="en-AU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AU" b="0" dirty="0"/>
                  <a:t> NSs require: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dirty="0"/>
                  <a:t>Relativistic kinematics (targets and DM)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dirty="0"/>
                  <a:t>Correct treatment of degenerate targets</a:t>
                </a:r>
                <a:br>
                  <a:rPr lang="en-AU" b="0" dirty="0"/>
                </a:br>
                <a:r>
                  <a:rPr lang="en-AU" sz="1200" b="0" dirty="0"/>
                  <a:t>(</a:t>
                </a:r>
                <a:r>
                  <a:rPr lang="en-AU" sz="1200" b="0" dirty="0" err="1"/>
                  <a:t>Garani</a:t>
                </a:r>
                <a:r>
                  <a:rPr lang="en-AU" sz="1200" b="0" dirty="0"/>
                  <a:t> </a:t>
                </a:r>
                <a:r>
                  <a:rPr lang="en-AU" sz="1200" dirty="0"/>
                  <a:t>et.al 1812.08773)</a:t>
                </a:r>
                <a:r>
                  <a:rPr lang="en-AU" sz="180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dirty="0"/>
                  <a:t>Baryon strong interactions</a:t>
                </a:r>
                <a:endParaRPr lang="en-AU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AU" dirty="0"/>
                  <a:t> </a:t>
                </a:r>
                <a:r>
                  <a:rPr lang="en-A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Consider NS in Local neighbourhood: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Maxwell-Boltzmann velocity dispersion: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∼270 </m:t>
                    </m:r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AU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NS relative velocity to DM halo: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b>
                    </m:sSub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∼230 </m:t>
                    </m:r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AU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D8947-98E1-4B42-A056-279EFEE9F7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1066"/>
                <a:ext cx="10058400" cy="3760891"/>
              </a:xfrm>
              <a:blipFill>
                <a:blip r:embed="rId3"/>
                <a:stretch>
                  <a:fillRect l="-1273" t="-810" b="-97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3DEAB-B3F5-4EBE-8635-98447EF8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A6EEAB-2815-4E97-A132-DB3156C283EE}"/>
              </a:ext>
            </a:extLst>
          </p:cNvPr>
          <p:cNvSpPr/>
          <p:nvPr/>
        </p:nvSpPr>
        <p:spPr>
          <a:xfrm>
            <a:off x="6843527" y="4611471"/>
            <a:ext cx="1374889" cy="134258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0FB73C-55C1-45A7-9F44-7C6ED6A9C241}"/>
              </a:ext>
            </a:extLst>
          </p:cNvPr>
          <p:cNvSpPr/>
          <p:nvPr/>
        </p:nvSpPr>
        <p:spPr>
          <a:xfrm>
            <a:off x="9900518" y="4371358"/>
            <a:ext cx="269715" cy="256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449222-E2EC-497B-8929-9DCDED350813}"/>
                  </a:ext>
                </a:extLst>
              </p:cNvPr>
              <p:cNvSpPr txBox="1"/>
              <p:nvPr/>
            </p:nvSpPr>
            <p:spPr>
              <a:xfrm>
                <a:off x="7349030" y="5144263"/>
                <a:ext cx="3638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𝑵𝑺</m:t>
                      </m:r>
                    </m:oMath>
                  </m:oMathPara>
                </a14:m>
                <a:endParaRPr lang="en-AU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449222-E2EC-497B-8929-9DCDED35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030" y="5144263"/>
                <a:ext cx="363881" cy="276999"/>
              </a:xfrm>
              <a:prstGeom prst="rect">
                <a:avLst/>
              </a:prstGeom>
              <a:blipFill>
                <a:blip r:embed="rId4"/>
                <a:stretch>
                  <a:fillRect l="-15254" r="-16949" b="-111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E6D678-F86A-4BC8-986E-F423825DD200}"/>
                  </a:ext>
                </a:extLst>
              </p:cNvPr>
              <p:cNvSpPr txBox="1"/>
              <p:nvPr/>
            </p:nvSpPr>
            <p:spPr>
              <a:xfrm>
                <a:off x="10170233" y="4094359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𝝌</m:t>
                      </m:r>
                    </m:oMath>
                  </m:oMathPara>
                </a14:m>
                <a:endParaRPr lang="en-A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E6D678-F86A-4BC8-986E-F423825DD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233" y="4094359"/>
                <a:ext cx="209994" cy="276999"/>
              </a:xfrm>
              <a:prstGeom prst="rect">
                <a:avLst/>
              </a:prstGeom>
              <a:blipFill>
                <a:blip r:embed="rId5"/>
                <a:stretch>
                  <a:fillRect l="-22857" r="-25714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87E5D1-FCB2-4EB1-BFDC-435F051B3EC1}"/>
                  </a:ext>
                </a:extLst>
              </p:cNvPr>
              <p:cNvSpPr txBox="1"/>
              <p:nvPr/>
            </p:nvSpPr>
            <p:spPr>
              <a:xfrm>
                <a:off x="10275230" y="4701159"/>
                <a:ext cx="838691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A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A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87E5D1-FCB2-4EB1-BFDC-435F051B3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230" y="4701159"/>
                <a:ext cx="838691" cy="301557"/>
              </a:xfrm>
              <a:prstGeom prst="rect">
                <a:avLst/>
              </a:prstGeom>
              <a:blipFill>
                <a:blip r:embed="rId6"/>
                <a:stretch>
                  <a:fillRect l="-2920" r="-2190" b="-2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6CAA35D-F50F-4240-9B88-912B727D73F7}"/>
              </a:ext>
            </a:extLst>
          </p:cNvPr>
          <p:cNvSpPr txBox="1"/>
          <p:nvPr/>
        </p:nvSpPr>
        <p:spPr>
          <a:xfrm>
            <a:off x="167524" y="6446839"/>
            <a:ext cx="17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FFFFFF"/>
                </a:solidFill>
              </a:rPr>
              <a:t>Michael Virgato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68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5FBF-E515-48DE-AE1A-6EBBDD6C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7506"/>
            <a:ext cx="10058400" cy="1450757"/>
          </a:xfrm>
        </p:spPr>
        <p:txBody>
          <a:bodyPr/>
          <a:lstStyle/>
          <a:p>
            <a:r>
              <a:rPr lang="en-AU" dirty="0"/>
              <a:t>Dark Matter Capture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D8947-98E1-4B42-A056-279EFEE9F7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1066"/>
                <a:ext cx="10058400" cy="3760891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AU" dirty="0"/>
                  <a:t> DM capture in celestial bodies well established </a:t>
                </a:r>
                <a:br>
                  <a:rPr lang="en-AU" dirty="0"/>
                </a:br>
                <a:r>
                  <a:rPr lang="en-AU" sz="1200" dirty="0"/>
                  <a:t>(</a:t>
                </a:r>
                <a:r>
                  <a:rPr lang="en-GB" sz="1200" dirty="0"/>
                  <a:t>Press and </a:t>
                </a:r>
                <a:r>
                  <a:rPr lang="en-GB" sz="1200" dirty="0" err="1"/>
                  <a:t>Spergel</a:t>
                </a:r>
                <a:r>
                  <a:rPr lang="en-GB" sz="1200" dirty="0"/>
                  <a:t> ’85, </a:t>
                </a:r>
                <a:r>
                  <a:rPr lang="en-GB" sz="1200" dirty="0" err="1"/>
                  <a:t>Griest</a:t>
                </a:r>
                <a:r>
                  <a:rPr lang="en-GB" sz="1200" dirty="0"/>
                  <a:t> and Seckel ’86, Gould ’87, Goldman et.al. ’89, Gould ‘89</a:t>
                </a:r>
                <a:r>
                  <a:rPr lang="en-AU" sz="1200" dirty="0"/>
                  <a:t>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sz="1800" dirty="0"/>
                  <a:t>Including Multiple Scattering</a:t>
                </a:r>
                <a:br>
                  <a:rPr lang="en-AU" sz="1800" dirty="0"/>
                </a:br>
                <a:r>
                  <a:rPr lang="en-AU" sz="1300" dirty="0"/>
                  <a:t>(Bramante et.al. 1703.04043 , Dasgupta et.al. 1906.04204)</a:t>
                </a:r>
                <a:endParaRPr lang="en-AU" sz="17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AU" b="0" dirty="0"/>
                  <a:t> NSs require: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dirty="0"/>
                  <a:t>Relativistic kinematics (targets and DM)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dirty="0"/>
                  <a:t>Correct treatment of degenerate targets</a:t>
                </a:r>
                <a:br>
                  <a:rPr lang="en-AU" b="0" dirty="0"/>
                </a:br>
                <a:r>
                  <a:rPr lang="en-AU" sz="1200" dirty="0"/>
                  <a:t>(</a:t>
                </a:r>
                <a:r>
                  <a:rPr lang="en-AU" sz="1200" dirty="0" err="1"/>
                  <a:t>Garani</a:t>
                </a:r>
                <a:r>
                  <a:rPr lang="en-AU" sz="1200" dirty="0"/>
                  <a:t> et.al 1812.08773)</a:t>
                </a:r>
                <a:r>
                  <a:rPr lang="en-AU" sz="1800" dirty="0"/>
                  <a:t> </a:t>
                </a:r>
                <a:r>
                  <a:rPr lang="en-AU" b="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dirty="0"/>
                  <a:t>Baryon strong interactions</a:t>
                </a:r>
                <a:endParaRPr lang="en-AU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AU" dirty="0"/>
                  <a:t> </a:t>
                </a:r>
                <a:r>
                  <a:rPr lang="en-A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Consider NS in Local neighbourhood: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Maxwell-Boltzmann velocity dispersion: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∼270 </m:t>
                    </m:r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AU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NS relative velocity to DM halo: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b>
                    </m:sSub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∼230 </m:t>
                    </m:r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AU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dirty="0"/>
                  <a:t>DM boosted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AU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∼0.3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−0.7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AU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D8947-98E1-4B42-A056-279EFEE9F7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1066"/>
                <a:ext cx="10058400" cy="3760891"/>
              </a:xfrm>
              <a:blipFill>
                <a:blip r:embed="rId3"/>
                <a:stretch>
                  <a:fillRect l="-1091" t="-4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3DEAB-B3F5-4EBE-8635-98447EF8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A6EEAB-2815-4E97-A132-DB3156C283EE}"/>
              </a:ext>
            </a:extLst>
          </p:cNvPr>
          <p:cNvSpPr/>
          <p:nvPr/>
        </p:nvSpPr>
        <p:spPr>
          <a:xfrm>
            <a:off x="6843527" y="4611471"/>
            <a:ext cx="1374889" cy="134258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0FB73C-55C1-45A7-9F44-7C6ED6A9C241}"/>
              </a:ext>
            </a:extLst>
          </p:cNvPr>
          <p:cNvSpPr/>
          <p:nvPr/>
        </p:nvSpPr>
        <p:spPr>
          <a:xfrm>
            <a:off x="9900518" y="4371358"/>
            <a:ext cx="269715" cy="25655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449222-E2EC-497B-8929-9DCDED350813}"/>
                  </a:ext>
                </a:extLst>
              </p:cNvPr>
              <p:cNvSpPr txBox="1"/>
              <p:nvPr/>
            </p:nvSpPr>
            <p:spPr>
              <a:xfrm>
                <a:off x="7349030" y="5144263"/>
                <a:ext cx="3638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𝑵𝑺</m:t>
                      </m:r>
                    </m:oMath>
                  </m:oMathPara>
                </a14:m>
                <a:endParaRPr lang="en-AU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449222-E2EC-497B-8929-9DCDED35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030" y="5144263"/>
                <a:ext cx="363881" cy="276999"/>
              </a:xfrm>
              <a:prstGeom prst="rect">
                <a:avLst/>
              </a:prstGeom>
              <a:blipFill>
                <a:blip r:embed="rId4"/>
                <a:stretch>
                  <a:fillRect l="-15254" r="-16949" b="-111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E6D678-F86A-4BC8-986E-F423825DD200}"/>
                  </a:ext>
                </a:extLst>
              </p:cNvPr>
              <p:cNvSpPr txBox="1"/>
              <p:nvPr/>
            </p:nvSpPr>
            <p:spPr>
              <a:xfrm>
                <a:off x="10170233" y="4094359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𝝌</m:t>
                      </m:r>
                    </m:oMath>
                  </m:oMathPara>
                </a14:m>
                <a:endParaRPr lang="en-AU" b="1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E6D678-F86A-4BC8-986E-F423825DD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233" y="4094359"/>
                <a:ext cx="209994" cy="276999"/>
              </a:xfrm>
              <a:prstGeom prst="rect">
                <a:avLst/>
              </a:prstGeom>
              <a:blipFill>
                <a:blip r:embed="rId5"/>
                <a:stretch>
                  <a:fillRect l="-22857" r="-25714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87E5D1-FCB2-4EB1-BFDC-435F051B3EC1}"/>
                  </a:ext>
                </a:extLst>
              </p:cNvPr>
              <p:cNvSpPr txBox="1"/>
              <p:nvPr/>
            </p:nvSpPr>
            <p:spPr>
              <a:xfrm>
                <a:off x="10275230" y="4701159"/>
                <a:ext cx="838691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AU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AU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87E5D1-FCB2-4EB1-BFDC-435F051B3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230" y="4701159"/>
                <a:ext cx="838691" cy="301557"/>
              </a:xfrm>
              <a:prstGeom prst="rect">
                <a:avLst/>
              </a:prstGeom>
              <a:blipFill>
                <a:blip r:embed="rId6"/>
                <a:stretch>
                  <a:fillRect l="-2920" r="-2190" b="-2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471D836C-CA1E-4AC6-9AA9-0D84ABD0EEBD}"/>
              </a:ext>
            </a:extLst>
          </p:cNvPr>
          <p:cNvSpPr/>
          <p:nvPr/>
        </p:nvSpPr>
        <p:spPr>
          <a:xfrm>
            <a:off x="8185525" y="4572880"/>
            <a:ext cx="269715" cy="2565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2ED4C1-9958-4D16-9751-4E6B8081D094}"/>
                  </a:ext>
                </a:extLst>
              </p:cNvPr>
              <p:cNvSpPr txBox="1"/>
              <p:nvPr/>
            </p:nvSpPr>
            <p:spPr>
              <a:xfrm>
                <a:off x="8455240" y="4295881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𝝌</m:t>
                      </m:r>
                    </m:oMath>
                  </m:oMathPara>
                </a14:m>
                <a:endParaRPr lang="en-AU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2ED4C1-9958-4D16-9751-4E6B8081D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240" y="4295881"/>
                <a:ext cx="209994" cy="276999"/>
              </a:xfrm>
              <a:prstGeom prst="rect">
                <a:avLst/>
              </a:prstGeom>
              <a:blipFill>
                <a:blip r:embed="rId7"/>
                <a:stretch>
                  <a:fillRect l="-23529" r="-29412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AE946E-BC95-4A25-BAF1-35A356005D6A}"/>
                  </a:ext>
                </a:extLst>
              </p:cNvPr>
              <p:cNvSpPr txBox="1"/>
              <p:nvPr/>
            </p:nvSpPr>
            <p:spPr>
              <a:xfrm>
                <a:off x="8576902" y="4829438"/>
                <a:ext cx="811119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AE946E-BC95-4A25-BAF1-35A356005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902" y="4829438"/>
                <a:ext cx="811119" cy="301557"/>
              </a:xfrm>
              <a:prstGeom prst="rect">
                <a:avLst/>
              </a:prstGeom>
              <a:blipFill>
                <a:blip r:embed="rId8"/>
                <a:stretch>
                  <a:fillRect l="-3008" b="-2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00BCD5-FC39-467B-9A34-21A3C3849CD9}"/>
              </a:ext>
            </a:extLst>
          </p:cNvPr>
          <p:cNvCxnSpPr>
            <a:cxnSpLocks/>
          </p:cNvCxnSpPr>
          <p:nvPr/>
        </p:nvCxnSpPr>
        <p:spPr>
          <a:xfrm flipH="1">
            <a:off x="8576902" y="4499637"/>
            <a:ext cx="1192049" cy="201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FE6EF90-6453-4A02-A4D1-D5DDE2F226FD}"/>
              </a:ext>
            </a:extLst>
          </p:cNvPr>
          <p:cNvSpPr txBox="1"/>
          <p:nvPr/>
        </p:nvSpPr>
        <p:spPr>
          <a:xfrm>
            <a:off x="167524" y="6446839"/>
            <a:ext cx="17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FFFFFF"/>
                </a:solidFill>
              </a:rPr>
              <a:t>Michael Virgato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05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5FBF-E515-48DE-AE1A-6EBBDD6C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7506"/>
            <a:ext cx="10058400" cy="1450757"/>
          </a:xfrm>
        </p:spPr>
        <p:txBody>
          <a:bodyPr/>
          <a:lstStyle/>
          <a:p>
            <a:r>
              <a:rPr lang="en-AU" dirty="0"/>
              <a:t>Dark Matter Capture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D8947-98E1-4B42-A056-279EFEE9F7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1066"/>
                <a:ext cx="10058400" cy="3760891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AU" dirty="0"/>
                  <a:t> DM capture in celestial bodies well established </a:t>
                </a:r>
                <a:br>
                  <a:rPr lang="en-AU" dirty="0"/>
                </a:br>
                <a:r>
                  <a:rPr lang="en-AU" sz="1200" dirty="0"/>
                  <a:t>(</a:t>
                </a:r>
                <a:r>
                  <a:rPr lang="en-GB" sz="1200" dirty="0"/>
                  <a:t>Press and </a:t>
                </a:r>
                <a:r>
                  <a:rPr lang="en-GB" sz="1200" dirty="0" err="1"/>
                  <a:t>Spergel</a:t>
                </a:r>
                <a:r>
                  <a:rPr lang="en-GB" sz="1200" dirty="0"/>
                  <a:t> ’85, </a:t>
                </a:r>
                <a:r>
                  <a:rPr lang="en-GB" sz="1200" dirty="0" err="1"/>
                  <a:t>Griest</a:t>
                </a:r>
                <a:r>
                  <a:rPr lang="en-GB" sz="1200" dirty="0"/>
                  <a:t> and Seckel ’86, Gould ’87, Goldman et.al. ’89, Gould ‘89</a:t>
                </a:r>
                <a:r>
                  <a:rPr lang="en-AU" sz="1200" dirty="0"/>
                  <a:t>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sz="1800" dirty="0"/>
                  <a:t>Including Multiple Scattering</a:t>
                </a:r>
                <a:br>
                  <a:rPr lang="en-AU" sz="1800" dirty="0"/>
                </a:br>
                <a:r>
                  <a:rPr lang="en-AU" sz="1300" dirty="0"/>
                  <a:t>(Bramante et.al. 1703.04043 , Dasgupta et.al. 1906.04204)</a:t>
                </a:r>
                <a:endParaRPr lang="en-AU" sz="1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AU" b="0" dirty="0"/>
                  <a:t> NSs require: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dirty="0"/>
                  <a:t>Relativistic kinematics (targets and DM)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dirty="0"/>
                  <a:t>Correct treatment of degenerate targets</a:t>
                </a:r>
                <a:br>
                  <a:rPr lang="en-AU" dirty="0"/>
                </a:br>
                <a:r>
                  <a:rPr lang="en-AU" sz="1200" dirty="0"/>
                  <a:t>(</a:t>
                </a:r>
                <a:r>
                  <a:rPr lang="en-AU" sz="1200" dirty="0" err="1"/>
                  <a:t>Garani</a:t>
                </a:r>
                <a:r>
                  <a:rPr lang="en-AU" sz="1200" dirty="0"/>
                  <a:t> et.al 1812.08773)</a:t>
                </a:r>
                <a:r>
                  <a:rPr lang="en-AU" sz="1800" dirty="0"/>
                  <a:t> </a:t>
                </a:r>
                <a:r>
                  <a:rPr lang="en-AU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dirty="0"/>
                  <a:t>Baryon strong interactions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AU" dirty="0"/>
                  <a:t> </a:t>
                </a:r>
                <a:r>
                  <a:rPr lang="en-A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Consider NS in Local neighbourhood: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Maxwell-Boltzmann velocity dispersion: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∼270 </m:t>
                    </m:r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AU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NS relative velocity to DM halo: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b>
                    </m:sSub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∼230 </m:t>
                    </m:r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AU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AU" dirty="0"/>
                  <a:t>DM boosted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AU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∼0.7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AU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D8947-98E1-4B42-A056-279EFEE9F7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1066"/>
                <a:ext cx="10058400" cy="3760891"/>
              </a:xfrm>
              <a:blipFill>
                <a:blip r:embed="rId3"/>
                <a:stretch>
                  <a:fillRect l="-1091" t="-4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3DEAB-B3F5-4EBE-8635-98447EF8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A6EEAB-2815-4E97-A132-DB3156C283EE}"/>
              </a:ext>
            </a:extLst>
          </p:cNvPr>
          <p:cNvSpPr/>
          <p:nvPr/>
        </p:nvSpPr>
        <p:spPr>
          <a:xfrm>
            <a:off x="6843527" y="4611471"/>
            <a:ext cx="1374889" cy="134258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0FB73C-55C1-45A7-9F44-7C6ED6A9C241}"/>
              </a:ext>
            </a:extLst>
          </p:cNvPr>
          <p:cNvSpPr/>
          <p:nvPr/>
        </p:nvSpPr>
        <p:spPr>
          <a:xfrm>
            <a:off x="9900518" y="4371358"/>
            <a:ext cx="269715" cy="25655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449222-E2EC-497B-8929-9DCDED350813}"/>
                  </a:ext>
                </a:extLst>
              </p:cNvPr>
              <p:cNvSpPr txBox="1"/>
              <p:nvPr/>
            </p:nvSpPr>
            <p:spPr>
              <a:xfrm>
                <a:off x="7349030" y="5144263"/>
                <a:ext cx="3638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𝑵𝑺</m:t>
                      </m:r>
                    </m:oMath>
                  </m:oMathPara>
                </a14:m>
                <a:endParaRPr lang="en-AU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449222-E2EC-497B-8929-9DCDED35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030" y="5144263"/>
                <a:ext cx="363881" cy="276999"/>
              </a:xfrm>
              <a:prstGeom prst="rect">
                <a:avLst/>
              </a:prstGeom>
              <a:blipFill>
                <a:blip r:embed="rId4"/>
                <a:stretch>
                  <a:fillRect l="-15254" r="-16949" b="-111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E6D678-F86A-4BC8-986E-F423825DD200}"/>
                  </a:ext>
                </a:extLst>
              </p:cNvPr>
              <p:cNvSpPr txBox="1"/>
              <p:nvPr/>
            </p:nvSpPr>
            <p:spPr>
              <a:xfrm>
                <a:off x="10170233" y="4094359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𝝌</m:t>
                      </m:r>
                    </m:oMath>
                  </m:oMathPara>
                </a14:m>
                <a:endParaRPr lang="en-AU" b="1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E6D678-F86A-4BC8-986E-F423825DD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233" y="4094359"/>
                <a:ext cx="209994" cy="276999"/>
              </a:xfrm>
              <a:prstGeom prst="rect">
                <a:avLst/>
              </a:prstGeom>
              <a:blipFill>
                <a:blip r:embed="rId5"/>
                <a:stretch>
                  <a:fillRect l="-22857" r="-25714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87E5D1-FCB2-4EB1-BFDC-435F051B3EC1}"/>
                  </a:ext>
                </a:extLst>
              </p:cNvPr>
              <p:cNvSpPr txBox="1"/>
              <p:nvPr/>
            </p:nvSpPr>
            <p:spPr>
              <a:xfrm>
                <a:off x="10275230" y="4701159"/>
                <a:ext cx="838691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AU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AU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87E5D1-FCB2-4EB1-BFDC-435F051B3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230" y="4701159"/>
                <a:ext cx="838691" cy="301557"/>
              </a:xfrm>
              <a:prstGeom prst="rect">
                <a:avLst/>
              </a:prstGeom>
              <a:blipFill>
                <a:blip r:embed="rId6"/>
                <a:stretch>
                  <a:fillRect l="-2920" r="-2190" b="-2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471D836C-CA1E-4AC6-9AA9-0D84ABD0EEBD}"/>
              </a:ext>
            </a:extLst>
          </p:cNvPr>
          <p:cNvSpPr/>
          <p:nvPr/>
        </p:nvSpPr>
        <p:spPr>
          <a:xfrm>
            <a:off x="8185525" y="4572880"/>
            <a:ext cx="269715" cy="25655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2">
                  <a:lumMod val="9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2ED4C1-9958-4D16-9751-4E6B8081D094}"/>
                  </a:ext>
                </a:extLst>
              </p:cNvPr>
              <p:cNvSpPr txBox="1"/>
              <p:nvPr/>
            </p:nvSpPr>
            <p:spPr>
              <a:xfrm>
                <a:off x="8455240" y="4295881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𝝌</m:t>
                      </m:r>
                    </m:oMath>
                  </m:oMathPara>
                </a14:m>
                <a:endParaRPr lang="en-AU" b="1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2ED4C1-9958-4D16-9751-4E6B8081D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240" y="4295881"/>
                <a:ext cx="209994" cy="276999"/>
              </a:xfrm>
              <a:prstGeom prst="rect">
                <a:avLst/>
              </a:prstGeom>
              <a:blipFill>
                <a:blip r:embed="rId7"/>
                <a:stretch>
                  <a:fillRect l="-23529" r="-29412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AE946E-BC95-4A25-BAF1-35A356005D6A}"/>
                  </a:ext>
                </a:extLst>
              </p:cNvPr>
              <p:cNvSpPr txBox="1"/>
              <p:nvPr/>
            </p:nvSpPr>
            <p:spPr>
              <a:xfrm>
                <a:off x="6991649" y="4835957"/>
                <a:ext cx="819135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AU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AE946E-BC95-4A25-BAF1-35A356005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649" y="4835957"/>
                <a:ext cx="819135" cy="301557"/>
              </a:xfrm>
              <a:prstGeom prst="rect">
                <a:avLst/>
              </a:prstGeom>
              <a:blipFill>
                <a:blip r:embed="rId8"/>
                <a:stretch>
                  <a:fillRect l="-2985" b="-2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00BCD5-FC39-467B-9A34-21A3C3849CD9}"/>
              </a:ext>
            </a:extLst>
          </p:cNvPr>
          <p:cNvCxnSpPr>
            <a:cxnSpLocks/>
          </p:cNvCxnSpPr>
          <p:nvPr/>
        </p:nvCxnSpPr>
        <p:spPr>
          <a:xfrm flipH="1">
            <a:off x="8576902" y="4499637"/>
            <a:ext cx="1192049" cy="201522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6398BA7-CA58-4069-B0ED-3A00A4952AB6}"/>
              </a:ext>
            </a:extLst>
          </p:cNvPr>
          <p:cNvSpPr/>
          <p:nvPr/>
        </p:nvSpPr>
        <p:spPr>
          <a:xfrm>
            <a:off x="7397209" y="4626611"/>
            <a:ext cx="269715" cy="256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2">
                  <a:lumMod val="9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5BFDF7-86B0-499C-92A6-FEF925C69C99}"/>
                  </a:ext>
                </a:extLst>
              </p:cNvPr>
              <p:cNvSpPr txBox="1"/>
              <p:nvPr/>
            </p:nvSpPr>
            <p:spPr>
              <a:xfrm>
                <a:off x="7666924" y="4349612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𝝌</m:t>
                      </m:r>
                    </m:oMath>
                  </m:oMathPara>
                </a14:m>
                <a:endParaRPr lang="en-AU" b="1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5BFDF7-86B0-499C-92A6-FEF925C69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924" y="4349612"/>
                <a:ext cx="209994" cy="276999"/>
              </a:xfrm>
              <a:prstGeom prst="rect">
                <a:avLst/>
              </a:prstGeom>
              <a:blipFill>
                <a:blip r:embed="rId9"/>
                <a:stretch>
                  <a:fillRect l="-26471" r="-26471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856D41-555A-4D14-A774-170B233B3B55}"/>
              </a:ext>
            </a:extLst>
          </p:cNvPr>
          <p:cNvCxnSpPr/>
          <p:nvPr/>
        </p:nvCxnSpPr>
        <p:spPr>
          <a:xfrm flipH="1">
            <a:off x="7771921" y="4701159"/>
            <a:ext cx="339267" cy="53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9170574-4897-449D-8179-238156F2803C}"/>
              </a:ext>
            </a:extLst>
          </p:cNvPr>
          <p:cNvSpPr txBox="1"/>
          <p:nvPr/>
        </p:nvSpPr>
        <p:spPr>
          <a:xfrm>
            <a:off x="167524" y="6446839"/>
            <a:ext cx="17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FFFFFF"/>
                </a:solidFill>
              </a:rPr>
              <a:t>Michael Virgato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0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978996-45D5-4F6B-AB94-6EB6F7FEA5AC}"/>
              </a:ext>
            </a:extLst>
          </p:cNvPr>
          <p:cNvSpPr/>
          <p:nvPr/>
        </p:nvSpPr>
        <p:spPr>
          <a:xfrm>
            <a:off x="8833758" y="4039794"/>
            <a:ext cx="1428749" cy="28868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B5C9B84-D956-4BA0-A41A-DB2D7AD24283}"/>
              </a:ext>
            </a:extLst>
          </p:cNvPr>
          <p:cNvSpPr/>
          <p:nvPr/>
        </p:nvSpPr>
        <p:spPr>
          <a:xfrm>
            <a:off x="6095999" y="3680916"/>
            <a:ext cx="1986644" cy="83973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52E141E-F60C-49EA-AD33-AF750121E72C}"/>
              </a:ext>
            </a:extLst>
          </p:cNvPr>
          <p:cNvSpPr/>
          <p:nvPr/>
        </p:nvSpPr>
        <p:spPr>
          <a:xfrm>
            <a:off x="3989205" y="4043623"/>
            <a:ext cx="465364" cy="29391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50F5005-31FE-4684-9965-7C177B910762}"/>
              </a:ext>
            </a:extLst>
          </p:cNvPr>
          <p:cNvSpPr/>
          <p:nvPr/>
        </p:nvSpPr>
        <p:spPr>
          <a:xfrm>
            <a:off x="5663154" y="3176742"/>
            <a:ext cx="492579" cy="2836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DCD25D1-DD9F-453B-8EB9-BF955A12AA29}"/>
              </a:ext>
            </a:extLst>
          </p:cNvPr>
          <p:cNvSpPr/>
          <p:nvPr/>
        </p:nvSpPr>
        <p:spPr>
          <a:xfrm>
            <a:off x="4490352" y="3854957"/>
            <a:ext cx="848265" cy="585344"/>
          </a:xfrm>
          <a:prstGeom prst="rect">
            <a:avLst/>
          </a:prstGeom>
          <a:solidFill>
            <a:srgbClr val="47C985"/>
          </a:solidFill>
          <a:ln>
            <a:solidFill>
              <a:srgbClr val="47C9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A5B0191-C668-4A37-A134-7BCB61829AF5}"/>
              </a:ext>
            </a:extLst>
          </p:cNvPr>
          <p:cNvSpPr/>
          <p:nvPr/>
        </p:nvSpPr>
        <p:spPr>
          <a:xfrm>
            <a:off x="2408331" y="2545603"/>
            <a:ext cx="1969198" cy="1027933"/>
          </a:xfrm>
          <a:prstGeom prst="rect">
            <a:avLst/>
          </a:prstGeom>
          <a:solidFill>
            <a:srgbClr val="FC9696"/>
          </a:solidFill>
          <a:ln>
            <a:solidFill>
              <a:srgbClr val="FC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6969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BEACAB9-06AE-453A-8936-4B40AFEEFACB}"/>
              </a:ext>
            </a:extLst>
          </p:cNvPr>
          <p:cNvSpPr/>
          <p:nvPr/>
        </p:nvSpPr>
        <p:spPr>
          <a:xfrm>
            <a:off x="5380264" y="2613074"/>
            <a:ext cx="1072245" cy="468760"/>
          </a:xfrm>
          <a:prstGeom prst="rect">
            <a:avLst/>
          </a:prstGeom>
          <a:solidFill>
            <a:srgbClr val="FC9696"/>
          </a:solidFill>
          <a:ln>
            <a:solidFill>
              <a:srgbClr val="FC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696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D8947-98E1-4B42-A056-279EFEE9F7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3760891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AU" dirty="0"/>
                  <a:t>Total capture rate is then</a:t>
                </a:r>
                <a:br>
                  <a:rPr lang="en-AU" dirty="0"/>
                </a:b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sub>
                        </m:sSub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𝐸𝑟𝑓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rad>
                        <m:f>
                          <m:f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</m:e>
                    </m:d>
                    <m:nary>
                      <m:nary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b>
                        </m:sSub>
                      </m:sup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den>
                    </m:f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br>
                  <a:rPr lang="en-AU" b="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</m:nary>
                    <m:r>
                      <a:rPr lang="en-AU" b="0" i="1" smtClean="0">
                        <a:latin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𝑑𝑐𝑜𝑠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num>
                          <m:den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den>
                        </m:f>
                      </m:e>
                    </m:rad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𝐹𝐷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)(1−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𝐹𝐷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AU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D8947-98E1-4B42-A056-279EFEE9F7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3760891"/>
              </a:xfrm>
              <a:blipFill>
                <a:blip r:embed="rId3"/>
                <a:stretch>
                  <a:fillRect l="-1273" t="-1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EC75FBF-E515-48DE-AE1A-6EBBDD6C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7506"/>
            <a:ext cx="10058400" cy="1450757"/>
          </a:xfrm>
        </p:spPr>
        <p:txBody>
          <a:bodyPr/>
          <a:lstStyle/>
          <a:p>
            <a:r>
              <a:rPr lang="en-AU" dirty="0"/>
              <a:t>Capture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3DEAB-B3F5-4EBE-8635-98447EF8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52CA07-1647-4D1E-BCD8-3EACFE0EADFB}"/>
                  </a:ext>
                </a:extLst>
              </p:cNvPr>
              <p:cNvSpPr txBox="1"/>
              <p:nvPr/>
            </p:nvSpPr>
            <p:spPr>
              <a:xfrm>
                <a:off x="9043158" y="2146815"/>
                <a:ext cx="2809205" cy="1254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>
                    <a:latin typeface="Cambria Math" panose="02040503050406030204" pitchFamily="18" charset="0"/>
                  </a:rPr>
                  <a:t>Simplifying functions:</a:t>
                </a:r>
                <a:endParaRPr lang="en-AU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−4</m:t>
                          </m:r>
                          <m:sSubSup>
                            <m:sSubSup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  <m:sup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52CA07-1647-4D1E-BCD8-3EACFE0EA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158" y="2146815"/>
                <a:ext cx="2809205" cy="1254318"/>
              </a:xfrm>
              <a:prstGeom prst="rect">
                <a:avLst/>
              </a:prstGeom>
              <a:blipFill>
                <a:blip r:embed="rId4"/>
                <a:stretch>
                  <a:fillRect l="-1735" t="-29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F3AC358-8417-4B4F-9DC7-93D37B6BB5F1}"/>
              </a:ext>
            </a:extLst>
          </p:cNvPr>
          <p:cNvSpPr txBox="1"/>
          <p:nvPr/>
        </p:nvSpPr>
        <p:spPr>
          <a:xfrm>
            <a:off x="9767751" y="4605377"/>
            <a:ext cx="196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92D050"/>
                </a:solidFill>
              </a:rPr>
              <a:t>Pauli Blocking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DDB81E-1B46-44A0-B3C2-5135735D2810}"/>
              </a:ext>
            </a:extLst>
          </p:cNvPr>
          <p:cNvSpPr txBox="1"/>
          <p:nvPr/>
        </p:nvSpPr>
        <p:spPr>
          <a:xfrm>
            <a:off x="5641522" y="4921259"/>
            <a:ext cx="251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C000"/>
                </a:solidFill>
              </a:rPr>
              <a:t>Relativistic</a:t>
            </a:r>
            <a:r>
              <a:rPr lang="en-AU" dirty="0"/>
              <a:t> </a:t>
            </a:r>
            <a:r>
              <a:rPr lang="en-AU" dirty="0">
                <a:solidFill>
                  <a:srgbClr val="FFC000"/>
                </a:solidFill>
              </a:rPr>
              <a:t>kinematics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AED80A-3715-4DE8-9781-B379C1B63751}"/>
                  </a:ext>
                </a:extLst>
              </p:cNvPr>
              <p:cNvSpPr txBox="1"/>
              <p:nvPr/>
            </p:nvSpPr>
            <p:spPr>
              <a:xfrm>
                <a:off x="1715046" y="4487873"/>
                <a:ext cx="2604407" cy="124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>
                    <a:solidFill>
                      <a:srgbClr val="00B0F0"/>
                    </a:solidFill>
                  </a:rPr>
                  <a:t>Number density correction: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AU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𝑓𝑟𝑒𝑒</m:t>
                            </m:r>
                          </m:sub>
                        </m:sSub>
                      </m:den>
                    </m:f>
                  </m:oMath>
                </a14:m>
                <a:endParaRPr lang="en-AU" b="0" dirty="0">
                  <a:solidFill>
                    <a:srgbClr val="00B0F0"/>
                  </a:solidFill>
                </a:endParaRPr>
              </a:p>
              <a:p>
                <a:r>
                  <a:rPr lang="en-AU" sz="1200" dirty="0">
                    <a:solidFill>
                      <a:srgbClr val="00B0F0"/>
                    </a:solidFill>
                  </a:rPr>
                  <a:t>(</a:t>
                </a:r>
                <a:r>
                  <a:rPr lang="en-AU" sz="1200" dirty="0" err="1">
                    <a:solidFill>
                      <a:srgbClr val="00B0F0"/>
                    </a:solidFill>
                  </a:rPr>
                  <a:t>Garani</a:t>
                </a:r>
                <a:r>
                  <a:rPr lang="en-AU" sz="1200" dirty="0">
                    <a:solidFill>
                      <a:srgbClr val="00B0F0"/>
                    </a:solidFill>
                  </a:rPr>
                  <a:t> et al. 1812.08773)</a:t>
                </a:r>
              </a:p>
              <a:p>
                <a:r>
                  <a:rPr lang="en-AU" sz="1200" dirty="0">
                    <a:solidFill>
                      <a:srgbClr val="00B0F0"/>
                    </a:solidFill>
                  </a:rPr>
                  <a:t>( </a:t>
                </a:r>
                <a14:m>
                  <m:oMath xmlns:m="http://schemas.openxmlformats.org/officeDocument/2006/math">
                    <m:r>
                      <a:rPr lang="en-AU" sz="1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AU" sz="1400" dirty="0">
                    <a:solidFill>
                      <a:srgbClr val="00B0F0"/>
                    </a:solidFill>
                  </a:rPr>
                  <a:t> for interacting baryons)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AED80A-3715-4DE8-9781-B379C1B63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046" y="4487873"/>
                <a:ext cx="2604407" cy="1245919"/>
              </a:xfrm>
              <a:prstGeom prst="rect">
                <a:avLst/>
              </a:prstGeom>
              <a:blipFill>
                <a:blip r:embed="rId5"/>
                <a:stretch>
                  <a:fillRect l="-1869" t="-1951" b="-43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8FF32E6-A3EA-4AA8-BE66-25A4568E1305}"/>
              </a:ext>
            </a:extLst>
          </p:cNvPr>
          <p:cNvSpPr txBox="1"/>
          <p:nvPr/>
        </p:nvSpPr>
        <p:spPr>
          <a:xfrm>
            <a:off x="4365715" y="2146937"/>
            <a:ext cx="101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94949"/>
                </a:solidFill>
              </a:rPr>
              <a:t>DM flux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E4CA17-D6B4-43EB-85C0-9474EB2EA40E}"/>
              </a:ext>
            </a:extLst>
          </p:cNvPr>
          <p:cNvSpPr txBox="1"/>
          <p:nvPr/>
        </p:nvSpPr>
        <p:spPr>
          <a:xfrm>
            <a:off x="7211374" y="2894539"/>
            <a:ext cx="144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Gravitational Focusing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76C8F07D-9275-4D7D-B487-60D1978B8883}"/>
              </a:ext>
            </a:extLst>
          </p:cNvPr>
          <p:cNvCxnSpPr>
            <a:cxnSpLocks/>
          </p:cNvCxnSpPr>
          <p:nvPr/>
        </p:nvCxnSpPr>
        <p:spPr>
          <a:xfrm flipV="1">
            <a:off x="5821130" y="3340696"/>
            <a:ext cx="1268191" cy="22820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ECF285-E489-4B8F-9F06-AC6C7F4EE4B6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3886200" y="2331603"/>
            <a:ext cx="479515" cy="184666"/>
          </a:xfrm>
          <a:prstGeom prst="straightConnector1">
            <a:avLst/>
          </a:prstGeom>
          <a:ln>
            <a:solidFill>
              <a:srgbClr val="FF69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5557EDA-6A15-430B-ADE3-2FBFA201BEFB}"/>
              </a:ext>
            </a:extLst>
          </p:cNvPr>
          <p:cNvCxnSpPr>
            <a:cxnSpLocks/>
            <a:endCxn id="24" idx="3"/>
          </p:cNvCxnSpPr>
          <p:nvPr/>
        </p:nvCxnSpPr>
        <p:spPr>
          <a:xfrm flipH="1" flipV="1">
            <a:off x="5380264" y="2331603"/>
            <a:ext cx="261258" cy="303874"/>
          </a:xfrm>
          <a:prstGeom prst="straightConnector1">
            <a:avLst/>
          </a:prstGeom>
          <a:ln>
            <a:solidFill>
              <a:srgbClr val="FF69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B76BDED-9D6A-4AED-843C-93F759151878}"/>
              </a:ext>
            </a:extLst>
          </p:cNvPr>
          <p:cNvCxnSpPr>
            <a:cxnSpLocks/>
          </p:cNvCxnSpPr>
          <p:nvPr/>
        </p:nvCxnSpPr>
        <p:spPr>
          <a:xfrm flipH="1">
            <a:off x="3531957" y="4328474"/>
            <a:ext cx="689930" cy="46156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D578C4-BD8A-43E1-AEB0-784003CF7588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9413421" y="4328474"/>
            <a:ext cx="354330" cy="46156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5B068E4-0440-476D-A10F-27A923F38BA0}"/>
              </a:ext>
            </a:extLst>
          </p:cNvPr>
          <p:cNvCxnSpPr/>
          <p:nvPr/>
        </p:nvCxnSpPr>
        <p:spPr>
          <a:xfrm flipH="1">
            <a:off x="7274379" y="4659878"/>
            <a:ext cx="81642" cy="36783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332D380-C54C-4671-A9E3-860FCBAD9CA6}"/>
              </a:ext>
            </a:extLst>
          </p:cNvPr>
          <p:cNvSpPr txBox="1"/>
          <p:nvPr/>
        </p:nvSpPr>
        <p:spPr>
          <a:xfrm>
            <a:off x="4221887" y="5450451"/>
            <a:ext cx="1532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47C985"/>
                </a:solidFill>
              </a:rPr>
              <a:t>Differential </a:t>
            </a:r>
            <a:br>
              <a:rPr lang="en-AU" dirty="0">
                <a:solidFill>
                  <a:srgbClr val="47C985"/>
                </a:solidFill>
              </a:rPr>
            </a:br>
            <a:r>
              <a:rPr lang="en-AU" dirty="0">
                <a:solidFill>
                  <a:srgbClr val="47C985"/>
                </a:solidFill>
              </a:rPr>
              <a:t>cross section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D0965DB-3648-4D7E-9BE2-DB6FE9B43E82}"/>
              </a:ext>
            </a:extLst>
          </p:cNvPr>
          <p:cNvCxnSpPr/>
          <p:nvPr/>
        </p:nvCxnSpPr>
        <p:spPr>
          <a:xfrm>
            <a:off x="4776107" y="4555671"/>
            <a:ext cx="0" cy="837799"/>
          </a:xfrm>
          <a:prstGeom prst="straightConnector1">
            <a:avLst/>
          </a:prstGeom>
          <a:ln>
            <a:solidFill>
              <a:srgbClr val="47C9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B8B1C4-AAC2-4F10-9D59-9CFD99484928}"/>
              </a:ext>
            </a:extLst>
          </p:cNvPr>
          <p:cNvSpPr txBox="1"/>
          <p:nvPr/>
        </p:nvSpPr>
        <p:spPr>
          <a:xfrm>
            <a:off x="204343" y="3619314"/>
            <a:ext cx="183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Interaction Rate: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0E0FBC-5AFD-4F50-ABA3-5DDE6C2FE82B}"/>
              </a:ext>
            </a:extLst>
          </p:cNvPr>
          <p:cNvSpPr txBox="1"/>
          <p:nvPr/>
        </p:nvSpPr>
        <p:spPr>
          <a:xfrm>
            <a:off x="8774802" y="5992106"/>
            <a:ext cx="3395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Bell, Busoni, Robles and MV </a:t>
            </a:r>
            <a:r>
              <a:rPr lang="en-AU" sz="1400" dirty="0"/>
              <a:t>2004.14888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A08759-9C03-4036-A401-8B8B1CC357AA}"/>
              </a:ext>
            </a:extLst>
          </p:cNvPr>
          <p:cNvSpPr txBox="1"/>
          <p:nvPr/>
        </p:nvSpPr>
        <p:spPr>
          <a:xfrm>
            <a:off x="167524" y="6446839"/>
            <a:ext cx="17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FFFFFF"/>
                </a:solidFill>
              </a:rPr>
              <a:t>Michael Virgato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779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E04B-09E9-473D-B0BD-BA028E76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Geometric Limit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047A13-8BEE-4B29-A120-91E9B42824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4240348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AU" sz="2000" dirty="0"/>
                  <a:t> Maximum rate of capture given by geometric limit</a:t>
                </a:r>
                <a:br>
                  <a:rPr lang="en-AU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𝑔𝑒𝑜𝑚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∼3.84×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AU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AU" sz="2000" dirty="0"/>
                  <a:t> Corresponds to cross sections above a threshold value</a:t>
                </a:r>
                <a:br>
                  <a:rPr lang="en-AU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begChr m:val="{"/>
                        <m:endChr m:val=""/>
                        <m:ctrlPr>
                          <a:rPr lang="en-AU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𝑟𝑒𝑓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sub>
                            </m:s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e>
                          <m:e>
                            <m:sSub>
                              <m:sSubPr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𝑟𝑒𝑓</m:t>
                                </m:r>
                              </m:sub>
                            </m:s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&lt; 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sub>
                            </m:s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e>
                          <m:e>
                            <m:sSub>
                              <m:sSubPr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𝑟𝑒𝑓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</m:den>
                            </m:f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p>
                              <m:sSupPr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br>
                  <a:rPr lang="en-AU" sz="2000" b="0" dirty="0"/>
                </a:br>
                <a:br>
                  <a:rPr lang="en-AU" sz="2000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n-AU" sz="2000" i="1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−45</m:t>
                        </m:r>
                      </m:sup>
                    </m:sSup>
                    <m:r>
                      <a:rPr lang="en-AU" sz="2000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AU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AU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AU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047A13-8BEE-4B29-A120-91E9B42824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4240348"/>
              </a:xfrm>
              <a:blipFill>
                <a:blip r:embed="rId3"/>
                <a:stretch>
                  <a:fillRect l="-1333" t="-71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B4895-3319-439B-BE28-2B9C5F9B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F9966-40C8-4A15-966C-82790FC98B32}"/>
              </a:ext>
            </a:extLst>
          </p:cNvPr>
          <p:cNvSpPr txBox="1"/>
          <p:nvPr/>
        </p:nvSpPr>
        <p:spPr>
          <a:xfrm>
            <a:off x="8598010" y="3987437"/>
            <a:ext cx="25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Pauli Blocking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403D4-8233-4578-AB7A-17ADCDBB16AA}"/>
              </a:ext>
            </a:extLst>
          </p:cNvPr>
          <p:cNvSpPr txBox="1"/>
          <p:nvPr/>
        </p:nvSpPr>
        <p:spPr>
          <a:xfrm>
            <a:off x="8598010" y="4483912"/>
            <a:ext cx="25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Intermediate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024E2-CDBD-4A78-9A4E-F69C5493DF4B}"/>
              </a:ext>
            </a:extLst>
          </p:cNvPr>
          <p:cNvSpPr txBox="1"/>
          <p:nvPr/>
        </p:nvSpPr>
        <p:spPr>
          <a:xfrm>
            <a:off x="8598010" y="5001518"/>
            <a:ext cx="25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Multi-scatter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75F27-5817-4B62-9110-8B9EDEE84FBB}"/>
              </a:ext>
            </a:extLst>
          </p:cNvPr>
          <p:cNvSpPr txBox="1"/>
          <p:nvPr/>
        </p:nvSpPr>
        <p:spPr>
          <a:xfrm>
            <a:off x="167524" y="6446839"/>
            <a:ext cx="174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FFFFFF"/>
                </a:solidFill>
              </a:rPr>
              <a:t>Michael Virgato</a:t>
            </a:r>
          </a:p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92233-2398-4BD0-B1C5-A7B15D000218}"/>
              </a:ext>
            </a:extLst>
          </p:cNvPr>
          <p:cNvSpPr txBox="1"/>
          <p:nvPr/>
        </p:nvSpPr>
        <p:spPr>
          <a:xfrm>
            <a:off x="9800658" y="5721200"/>
            <a:ext cx="2710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/>
              <a:t>(Raj et.al. 1707.09442)</a:t>
            </a:r>
          </a:p>
        </p:txBody>
      </p:sp>
    </p:spTree>
    <p:extLst>
      <p:ext uri="{BB962C8B-B14F-4D97-AF65-F5344CB8AC3E}">
        <p14:creationId xmlns:p14="http://schemas.microsoft.com/office/powerpoint/2010/main" val="6014397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2E41"/>
      </a:dk2>
      <a:lt2>
        <a:srgbClr val="E2E8E3"/>
      </a:lt2>
      <a:accent1>
        <a:srgbClr val="E729D5"/>
      </a:accent1>
      <a:accent2>
        <a:srgbClr val="9717D5"/>
      </a:accent2>
      <a:accent3>
        <a:srgbClr val="6132E8"/>
      </a:accent3>
      <a:accent4>
        <a:srgbClr val="2F4AD9"/>
      </a:accent4>
      <a:accent5>
        <a:srgbClr val="2996E7"/>
      </a:accent5>
      <a:accent6>
        <a:srgbClr val="14B6B7"/>
      </a:accent6>
      <a:hlink>
        <a:srgbClr val="4578C1"/>
      </a:hlink>
      <a:folHlink>
        <a:srgbClr val="7F7F7F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13069</TotalTime>
  <Words>1631</Words>
  <Application>Microsoft Office PowerPoint</Application>
  <PresentationFormat>Widescreen</PresentationFormat>
  <Paragraphs>310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Nova</vt:lpstr>
      <vt:lpstr>Arial Nova Light</vt:lpstr>
      <vt:lpstr>Calibri</vt:lpstr>
      <vt:lpstr>Cambria Math</vt:lpstr>
      <vt:lpstr>Lucida Grande</vt:lpstr>
      <vt:lpstr>RetrospectVTI</vt:lpstr>
      <vt:lpstr>Improving Dark Matter Capture  in Neutron Stars </vt:lpstr>
      <vt:lpstr>Neutron Stars as Probes for Dark Matter</vt:lpstr>
      <vt:lpstr>Neutron Star Model: Npeμ matter</vt:lpstr>
      <vt:lpstr>Effective Field Theory for Dark Matter</vt:lpstr>
      <vt:lpstr>Dark Matter Capture Process</vt:lpstr>
      <vt:lpstr>Dark Matter Capture Process</vt:lpstr>
      <vt:lpstr>Dark Matter Capture Process</vt:lpstr>
      <vt:lpstr>Capture Rate</vt:lpstr>
      <vt:lpstr>Geometric Limit </vt:lpstr>
      <vt:lpstr>Pauli Blocking  (m_χ&lt;1 GeV)</vt:lpstr>
      <vt:lpstr> Multiple Scattering (m_χ&gt;10^6  GeV )</vt:lpstr>
      <vt:lpstr>Nucleon Form Factors and  Strong Interactions</vt:lpstr>
      <vt:lpstr>PowerPoint Presentation</vt:lpstr>
      <vt:lpstr>Nucleon Threshold Cross Sections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Matter in Neutron Stars</dc:title>
  <dc:creator>Michael Virgato</dc:creator>
  <cp:lastModifiedBy>Michael Virgato</cp:lastModifiedBy>
  <cp:revision>497</cp:revision>
  <dcterms:created xsi:type="dcterms:W3CDTF">2019-11-10T02:02:53Z</dcterms:created>
  <dcterms:modified xsi:type="dcterms:W3CDTF">2021-08-06T06:03:38Z</dcterms:modified>
</cp:coreProperties>
</file>