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f8c0a54d3_2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cf8c0a54d3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c4e977e28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fc4e977e2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f8c0a54d3_2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cf8c0a54d3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f8c0a54d3_2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cf8c0a54d3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c4e977e28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c4e977e28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c4e977e28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c4e977e28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c4e977e2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c4e977e2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c4e977e28_0_2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fc4e977e28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c4e977e28_0_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fc4e977e28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c4e977e28_0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fc4e977e2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f8c0a54d3_2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cf8c0a54d3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c4e977e2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fc4e977e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f8c0a54d3_2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cf8c0a54d3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8c0a54d3_2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cf8c0a54d3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8c0a54d3_2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cf8c0a54d3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f8c0a54d3_2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cf8c0a54d3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f8c0a54d3_2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cf8c0a54d3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c4e977e28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fc4e977e2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c4e977e28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fc4e977e2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c4e977e28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fc4e977e2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Google Shape;67;p14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5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b="0"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7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3" type="body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19"/>
          <p:cNvSpPr txBox="1"/>
          <p:nvPr>
            <p:ph idx="4" type="body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1" type="ftr"/>
          </p:nvPr>
        </p:nvSpPr>
        <p:spPr>
          <a:xfrm>
            <a:off x="3600450" y="4844839"/>
            <a:ext cx="348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/>
          <p:nvPr>
            <p:ph idx="2" type="pic"/>
          </p:nvPr>
        </p:nvSpPr>
        <p:spPr>
          <a:xfrm>
            <a:off x="11" y="0"/>
            <a:ext cx="9144000" cy="36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 rot="5400000">
            <a:off x="5370450" y="1484383"/>
            <a:ext cx="43182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 rot="5400000">
            <a:off x="1369875" y="-430217"/>
            <a:ext cx="43182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ctrTitle"/>
          </p:nvPr>
        </p:nvSpPr>
        <p:spPr>
          <a:xfrm>
            <a:off x="1492724" y="412600"/>
            <a:ext cx="66588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Helvetica Neue"/>
              <a:buNone/>
            </a:pPr>
            <a:r>
              <a:rPr lang="en" sz="3200">
                <a:latin typeface="Helvetica Neue"/>
                <a:ea typeface="Helvetica Neue"/>
                <a:cs typeface="Helvetica Neue"/>
                <a:sym typeface="Helvetica Neue"/>
              </a:rPr>
              <a:t>Cloud Cooling Bounds on Intermediate Mass and Light Primordial Black Holes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1031215" y="2258226"/>
            <a:ext cx="3030000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Philip Lu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Seoul National University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26-28</a:t>
            </a: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818727" y="3607350"/>
            <a:ext cx="1818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221482" y="2027188"/>
            <a:ext cx="3596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arXiv:2007.02213​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arXiv:2009.11837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arXiv:2105.06099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arXiv:2111.08699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4"/>
          <p:cNvSpPr txBox="1"/>
          <p:nvPr>
            <p:ph idx="4294967295" type="body"/>
          </p:nvPr>
        </p:nvSpPr>
        <p:spPr>
          <a:xfrm>
            <a:off x="571500" y="1580775"/>
            <a:ext cx="58044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Friction force:</a:t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Gaseous medium vs collisionless</a:t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Low power</a:t>
            </a:r>
            <a:endParaRPr sz="1800"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9564" y="1320125"/>
            <a:ext cx="3098172" cy="302294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1330488" y="610873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Dynamical Friction</a:t>
            </a:r>
            <a:endParaRPr sz="1100"/>
          </a:p>
        </p:txBody>
      </p:sp>
      <p:sp>
        <p:nvSpPr>
          <p:cNvPr id="246" name="Google Shape;246;p34"/>
          <p:cNvSpPr txBox="1"/>
          <p:nvPr/>
        </p:nvSpPr>
        <p:spPr>
          <a:xfrm>
            <a:off x="5545439" y="4224482"/>
            <a:ext cx="2220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Ostriker 1999</a:t>
            </a:r>
            <a:endParaRPr sz="1100"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714" y="1376555"/>
            <a:ext cx="1958268" cy="7103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1391540" y="415284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Heating Contributions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9190" y="1052776"/>
            <a:ext cx="3881860" cy="32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275" y="1162984"/>
            <a:ext cx="3736914" cy="310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1525562" y="17476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Constraints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1882"/>
          <a:stretch/>
        </p:blipFill>
        <p:spPr>
          <a:xfrm>
            <a:off x="1866592" y="705763"/>
            <a:ext cx="5558760" cy="40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/>
        </p:nvSpPr>
        <p:spPr>
          <a:xfrm>
            <a:off x="7425350" y="39420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arXiv:2007.02213​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arXiv:2009.11837</a:t>
            </a:r>
            <a:endParaRPr/>
          </a:p>
        </p:txBody>
      </p:sp>
      <p:sp>
        <p:nvSpPr>
          <p:cNvPr id="266" name="Google Shape;266;p36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/>
        </p:nvSpPr>
        <p:spPr>
          <a:xfrm>
            <a:off x="1525562" y="17476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Spinning PBH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523844" y="925391"/>
            <a:ext cx="41418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decreases Innermost Stable Circular Orbit (ISCO) radius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plasma temperature resulting in higher accretion disk emission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Blandford-Znajek jets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aseline="-25000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3" name="Google Shape;273;p37"/>
          <p:cNvSpPr txBox="1"/>
          <p:nvPr/>
        </p:nvSpPr>
        <p:spPr>
          <a:xfrm>
            <a:off x="4941550" y="3745600"/>
            <a:ext cx="482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Blandford and Znajek 1977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044" y="858165"/>
            <a:ext cx="4173556" cy="293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25" y="1057488"/>
            <a:ext cx="4542775" cy="30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1525562" y="17476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Winds and Jets as Outflows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784425" y="38923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Volodymyr Takhistov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325" y="1795375"/>
            <a:ext cx="1750000" cy="5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 txBox="1"/>
          <p:nvPr/>
        </p:nvSpPr>
        <p:spPr>
          <a:xfrm>
            <a:off x="5103800" y="1057500"/>
            <a:ext cx="36738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Parameterized emission with efficiency factor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Magnetically Arrested Disk (MAD) suggest 𝜖</a:t>
            </a:r>
            <a:r>
              <a:rPr baseline="-25000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 (high eff.)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Outflows from Quasars suggest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𝜖</a:t>
            </a:r>
            <a:r>
              <a:rPr baseline="-25000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=0.005 (low eff.)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factors from duty cycles, heating efficiency implicitly included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8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8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/>
        </p:nvSpPr>
        <p:spPr>
          <a:xfrm>
            <a:off x="1525537" y="5561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 Heating Limits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637" y="586625"/>
            <a:ext cx="5794724" cy="4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7347250" y="4254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arXiv:2111.08699</a:t>
            </a:r>
            <a:endParaRPr/>
          </a:p>
        </p:txBody>
      </p:sp>
      <p:sp>
        <p:nvSpPr>
          <p:cNvPr id="295" name="Google Shape;295;p39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9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1256621" y="460469"/>
            <a:ext cx="6360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to Evaporating PBHs</a:t>
            </a:r>
            <a:endParaRPr sz="1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diagram&#10;&#10;Description automatically generated" id="303" name="Google Shape;30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327" y="1109525"/>
            <a:ext cx="5423769" cy="341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/>
        </p:nvSpPr>
        <p:spPr>
          <a:xfrm>
            <a:off x="591670" y="1411941"/>
            <a:ext cx="33954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bound for light PBH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similar cloud cooling argument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Assumed positrons/electrons were permanently trapped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reanalyzed and included spin.</a:t>
            </a:r>
            <a:endParaRPr sz="1100"/>
          </a:p>
        </p:txBody>
      </p:sp>
      <p:sp>
        <p:nvSpPr>
          <p:cNvPr id="305" name="Google Shape;305;p40"/>
          <p:cNvSpPr txBox="1"/>
          <p:nvPr/>
        </p:nvSpPr>
        <p:spPr>
          <a:xfrm>
            <a:off x="4363571" y="4329952"/>
            <a:ext cx="237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taken from Kim 2020</a:t>
            </a:r>
            <a:endParaRPr sz="1100"/>
          </a:p>
        </p:txBody>
      </p:sp>
      <p:sp>
        <p:nvSpPr>
          <p:cNvPr id="306" name="Google Shape;306;p40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41"/>
          <p:cNvSpPr txBox="1"/>
          <p:nvPr/>
        </p:nvSpPr>
        <p:spPr>
          <a:xfrm>
            <a:off x="1391540" y="626909"/>
            <a:ext cx="6360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Hawking Evaporation</a:t>
            </a:r>
            <a:endParaRPr sz="1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, letter&#10;&#10;Description automatically generated" id="313" name="Google Shape;31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760" y="2193949"/>
            <a:ext cx="3466578" cy="747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314" name="Google Shape;31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350" y="1320626"/>
            <a:ext cx="4157075" cy="30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315" name="Google Shape;31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6" y="3323335"/>
            <a:ext cx="308296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 txBox="1"/>
          <p:nvPr/>
        </p:nvSpPr>
        <p:spPr>
          <a:xfrm>
            <a:off x="4725444" y="1601766"/>
            <a:ext cx="3411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 blackbody emission for non-spinning PBH</a:t>
            </a:r>
            <a:endParaRPr sz="1100"/>
          </a:p>
        </p:txBody>
      </p:sp>
      <p:sp>
        <p:nvSpPr>
          <p:cNvPr id="317" name="Google Shape;317;p41"/>
          <p:cNvSpPr txBox="1"/>
          <p:nvPr/>
        </p:nvSpPr>
        <p:spPr>
          <a:xfrm>
            <a:off x="4725462" y="2990177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temperature:</a:t>
            </a:r>
            <a:endParaRPr sz="1100"/>
          </a:p>
        </p:txBody>
      </p:sp>
      <p:sp>
        <p:nvSpPr>
          <p:cNvPr id="318" name="Google Shape;318;p41"/>
          <p:cNvSpPr txBox="1"/>
          <p:nvPr/>
        </p:nvSpPr>
        <p:spPr>
          <a:xfrm>
            <a:off x="881425" y="4273225"/>
            <a:ext cx="526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MacGibbon and Webber 1990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1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1737584" y="235093"/>
            <a:ext cx="6360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 PBH Constraints</a:t>
            </a:r>
            <a:endParaRPr sz="1100"/>
          </a:p>
        </p:txBody>
      </p:sp>
      <p:pic>
        <p:nvPicPr>
          <p:cNvPr descr="Chart&#10;&#10;Description automatically generated" id="326" name="Google Shape;3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485" y="648162"/>
            <a:ext cx="5642974" cy="404289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7274550" y="4195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arXiv:2105.06099</a:t>
            </a:r>
            <a:endParaRPr/>
          </a:p>
        </p:txBody>
      </p:sp>
      <p:sp>
        <p:nvSpPr>
          <p:cNvPr id="328" name="Google Shape;328;p42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43"/>
          <p:cNvSpPr txBox="1"/>
          <p:nvPr/>
        </p:nvSpPr>
        <p:spPr>
          <a:xfrm>
            <a:off x="1208359" y="269996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1275375" y="874808"/>
            <a:ext cx="64344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New competitive bound on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intermediate mass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cloud cooling. This bound is cosmology independent and complementary to other bounds.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Spinning black holes have increased emissions resulting in more stringent bounds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Outflows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winds or jets can form shocks, efficiently heating the jets.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the assumption of ion trapping, the bound on light PBH from Hawking evaporation is much weaker than previously claimed.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3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1283515" y="238961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PBH Bounds</a:t>
            </a:r>
            <a:endParaRPr sz="1100"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12" y="704139"/>
            <a:ext cx="6691082" cy="401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7705473" y="4364825"/>
            <a:ext cx="1438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 et al. 2020</a:t>
            </a:r>
            <a:endParaRPr sz="1100"/>
          </a:p>
        </p:txBody>
      </p:sp>
      <p:sp>
        <p:nvSpPr>
          <p:cNvPr id="160" name="Google Shape;160;p26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1283515" y="736134"/>
            <a:ext cx="6360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 PBH Constraints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3267635" y="1815352"/>
            <a:ext cx="340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1" i="0" sz="45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4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idx="4294967295" type="body"/>
          </p:nvPr>
        </p:nvSpPr>
        <p:spPr>
          <a:xfrm>
            <a:off x="699247" y="1441147"/>
            <a:ext cx="58044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 sz="1500"/>
              <a:t>Thermal Equilibrium</a:t>
            </a:r>
            <a:endParaRPr b="1" sz="1100"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300"/>
              <a:t>Require heating rate equal to cooling rate</a:t>
            </a:r>
            <a:endParaRPr sz="1300"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300"/>
              <a:t>Ignore heating from standard sources</a:t>
            </a:r>
            <a:endParaRPr sz="13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rPr b="1" lang="en" sz="1500"/>
              <a:t>Total heating (PBH) vs local heating (particle DM)</a:t>
            </a:r>
            <a:endParaRPr b="1" sz="1100"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025" y="3095812"/>
            <a:ext cx="1801077" cy="6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283515" y="587184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PBH</a:t>
            </a: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Heating</a:t>
            </a: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Constraint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734" y="3179875"/>
            <a:ext cx="2052335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0927" y="1824205"/>
            <a:ext cx="2156621" cy="66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4900925" y="1441150"/>
            <a:ext cx="30798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PBH allowed fraction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limit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6353735" y="4074459"/>
            <a:ext cx="2057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Bhoonah et al. 2018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Wadekar and Farrar 2019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8"/>
          <p:cNvSpPr txBox="1"/>
          <p:nvPr>
            <p:ph idx="4294967295" type="body"/>
          </p:nvPr>
        </p:nvSpPr>
        <p:spPr>
          <a:xfrm>
            <a:off x="699247" y="1441147"/>
            <a:ext cx="58044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/>
              <a:t>Dwarf Galaxy</a:t>
            </a:r>
            <a:endParaRPr b="1" sz="1100"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Well-studied and modeled</a:t>
            </a:r>
            <a:endParaRPr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No significant star formation</a:t>
            </a:r>
            <a:endParaRPr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No coherent rotation detected</a:t>
            </a:r>
            <a:endParaRPr/>
          </a:p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500"/>
          </a:p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 sz="1500"/>
              <a:t>Properties</a:t>
            </a:r>
            <a:endParaRPr b="1" sz="1200"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Average DM density: 1.75 GeV/cm^3</a:t>
            </a:r>
            <a:endParaRPr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Average H1 density: 0.07 GeV/cm^3</a:t>
            </a:r>
            <a:endParaRPr/>
          </a:p>
          <a:p>
            <a:pPr indent="-24765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400"/>
              <a:t>Velocity dispersion: 7 km/s</a:t>
            </a:r>
            <a:endParaRPr/>
          </a:p>
          <a:p>
            <a:pPr indent="-165100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t/>
            </a:r>
            <a:endParaRPr sz="14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5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100"/>
          </a:p>
        </p:txBody>
      </p:sp>
      <p:sp>
        <p:nvSpPr>
          <p:cNvPr id="180" name="Google Shape;180;p28"/>
          <p:cNvSpPr txBox="1"/>
          <p:nvPr/>
        </p:nvSpPr>
        <p:spPr>
          <a:xfrm>
            <a:off x="1290141" y="54123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System: Leo 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6625405" y="4047356"/>
            <a:ext cx="2057400" cy="500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Wadekar and Farrar 2019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Faerman et al. 2013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941" y="1309951"/>
            <a:ext cx="4492929" cy="2764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1393118" y="430812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Cooling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6349775" y="3872725"/>
            <a:ext cx="2229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Wadekar and Farrar 2019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2020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631" y="1326621"/>
            <a:ext cx="5295765" cy="301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427" y="2139093"/>
            <a:ext cx="191452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3115" y="3105233"/>
            <a:ext cx="2228850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>
            <a:off x="6040677" y="1703539"/>
            <a:ext cx="2057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 rate: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038231" y="2679688"/>
            <a:ext cx="2057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 Function: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1249625" y="3945775"/>
            <a:ext cx="191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Kim 2020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0"/>
          <p:cNvSpPr txBox="1"/>
          <p:nvPr>
            <p:ph idx="4294967295" type="body"/>
          </p:nvPr>
        </p:nvSpPr>
        <p:spPr>
          <a:xfrm>
            <a:off x="1099575" y="1524750"/>
            <a:ext cx="58044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85000" lnSpcReduction="20000"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r>
              <a:rPr b="1" lang="en" sz="2100">
                <a:solidFill>
                  <a:srgbClr val="00B0F0"/>
                </a:solidFill>
              </a:rPr>
              <a:t>Accretion disk luminosity</a:t>
            </a:r>
            <a:endParaRPr sz="2100">
              <a:solidFill>
                <a:srgbClr val="00B0F0"/>
              </a:solidFill>
            </a:endParaRPr>
          </a:p>
          <a:p>
            <a:pPr indent="-353852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700"/>
              <a:t>Bondi-Hoyle accretion</a:t>
            </a:r>
            <a:endParaRPr sz="1700"/>
          </a:p>
          <a:p>
            <a:pPr indent="-353853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700"/>
              <a:t>ADAF</a:t>
            </a:r>
            <a:endParaRPr sz="1100"/>
          </a:p>
          <a:p>
            <a:pPr indent="-353853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700"/>
              <a:t>Thin disk</a:t>
            </a:r>
            <a:endParaRPr sz="1100"/>
          </a:p>
          <a:p>
            <a:pPr indent="-353853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700"/>
              <a:t>Optical Depth</a:t>
            </a:r>
            <a:endParaRPr sz="11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83606"/>
              <a:buNone/>
            </a:pPr>
            <a:r>
              <a:rPr b="1" lang="en" sz="2152">
                <a:solidFill>
                  <a:srgbClr val="00B0F0"/>
                </a:solidFill>
              </a:rPr>
              <a:t>Winds</a:t>
            </a:r>
            <a:endParaRPr b="1" sz="2152">
              <a:solidFill>
                <a:srgbClr val="00B0F0"/>
              </a:solidFill>
            </a:endParaRPr>
          </a:p>
          <a:p>
            <a:pPr indent="-252253" lvl="0" marL="355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700"/>
              <a:t>Stopping Power</a:t>
            </a:r>
            <a:endParaRPr sz="11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1800">
              <a:solidFill>
                <a:srgbClr val="00B0F0"/>
              </a:solidFill>
            </a:endParaRPr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83606"/>
              <a:buNone/>
            </a:pPr>
            <a:r>
              <a:rPr b="1" lang="en" sz="2152">
                <a:solidFill>
                  <a:srgbClr val="00B0F0"/>
                </a:solidFill>
              </a:rPr>
              <a:t>Dynamical Friction</a:t>
            </a:r>
            <a:endParaRPr b="1" sz="2152">
              <a:solidFill>
                <a:srgbClr val="00B0F0"/>
              </a:solidFill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1393118" y="603045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Heating Processes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03554"/>
            <a:ext cx="4371350" cy="31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298" y="1320125"/>
            <a:ext cx="3797006" cy="313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1283515" y="736134"/>
            <a:ext cx="6360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Advection Dominated Accretion Flow (ADAF)</a:t>
            </a:r>
            <a:endParaRPr sz="1100"/>
          </a:p>
        </p:txBody>
      </p:sp>
      <p:sp>
        <p:nvSpPr>
          <p:cNvPr id="214" name="Google Shape;214;p31"/>
          <p:cNvSpPr txBox="1"/>
          <p:nvPr/>
        </p:nvSpPr>
        <p:spPr>
          <a:xfrm>
            <a:off x="4972725" y="1369050"/>
            <a:ext cx="30075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Zone Model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components: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 synchrotron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Non-thermal synchrotron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Compton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Bremsstrahlung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1283515" y="4215468"/>
            <a:ext cx="1220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Yuan et al. 2003</a:t>
            </a:r>
            <a:endParaRPr sz="1100"/>
          </a:p>
        </p:txBody>
      </p:sp>
      <p:sp>
        <p:nvSpPr>
          <p:cNvPr id="216" name="Google Shape;216;p31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2"/>
          <p:cNvSpPr txBox="1"/>
          <p:nvPr/>
        </p:nvSpPr>
        <p:spPr>
          <a:xfrm>
            <a:off x="1290239" y="440299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 disk (α-disk)</a:t>
            </a:r>
            <a:endParaRPr sz="1100"/>
          </a:p>
        </p:txBody>
      </p:sp>
      <p:sp>
        <p:nvSpPr>
          <p:cNvPr id="223" name="Google Shape;223;p32"/>
          <p:cNvSpPr txBox="1"/>
          <p:nvPr/>
        </p:nvSpPr>
        <p:spPr>
          <a:xfrm>
            <a:off x="6568321" y="4464632"/>
            <a:ext cx="1714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Pringle 1981</a:t>
            </a:r>
            <a:endParaRPr sz="1100"/>
          </a:p>
        </p:txBody>
      </p:sp>
      <p:pic>
        <p:nvPicPr>
          <p:cNvPr descr="Diagram&#10;&#10;Description automatically generated"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147" y="971851"/>
            <a:ext cx="4619064" cy="34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484094" y="1273341"/>
            <a:ext cx="41418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large accretion rate to form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conversion of mass into radiation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of emission between T</a:t>
            </a:r>
            <a:r>
              <a:rPr baseline="-25000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</a:t>
            </a:r>
            <a:r>
              <a:rPr baseline="-25000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Peaks at 10s of eV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modeled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066118" y="5636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3"/>
          <p:cNvSpPr txBox="1"/>
          <p:nvPr>
            <p:ph idx="4294967295" type="body"/>
          </p:nvPr>
        </p:nvSpPr>
        <p:spPr>
          <a:xfrm>
            <a:off x="5440947" y="1319493"/>
            <a:ext cx="33063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700"/>
              <a:t>Power-law inflow:</a:t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r>
              <a:rPr lang="en" sz="1700"/>
              <a:t>Corresponding Outflow</a:t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0" lvl="0" marL="10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r>
              <a:rPr lang="en" sz="1700"/>
              <a:t>Estimate wind energy as fraction of binding energy</a:t>
            </a:r>
            <a:endParaRPr sz="1700"/>
          </a:p>
        </p:txBody>
      </p:sp>
      <p:sp>
        <p:nvSpPr>
          <p:cNvPr id="233" name="Google Shape;233;p33"/>
          <p:cNvSpPr txBox="1"/>
          <p:nvPr/>
        </p:nvSpPr>
        <p:spPr>
          <a:xfrm>
            <a:off x="1323856" y="440299"/>
            <a:ext cx="6360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Winds</a:t>
            </a:r>
            <a:endParaRPr sz="1100"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596" y="1148044"/>
            <a:ext cx="4843462" cy="319829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1451021" y="3996718"/>
            <a:ext cx="1335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Yuan et al. 2013</a:t>
            </a:r>
            <a:endParaRPr sz="1100"/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2467" y="1727306"/>
            <a:ext cx="2193132" cy="57550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idx="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