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94" r:id="rId3"/>
    <p:sldId id="392" r:id="rId4"/>
    <p:sldId id="393" r:id="rId5"/>
    <p:sldId id="396" r:id="rId6"/>
    <p:sldId id="416" r:id="rId7"/>
    <p:sldId id="398" r:id="rId8"/>
    <p:sldId id="400" r:id="rId9"/>
    <p:sldId id="399" r:id="rId10"/>
    <p:sldId id="404" r:id="rId11"/>
    <p:sldId id="401" r:id="rId12"/>
    <p:sldId id="318" r:id="rId13"/>
    <p:sldId id="381" r:id="rId14"/>
    <p:sldId id="376" r:id="rId15"/>
    <p:sldId id="377" r:id="rId16"/>
    <p:sldId id="378" r:id="rId17"/>
    <p:sldId id="418" r:id="rId18"/>
    <p:sldId id="386" r:id="rId19"/>
    <p:sldId id="382" r:id="rId20"/>
    <p:sldId id="362" r:id="rId21"/>
    <p:sldId id="423" r:id="rId22"/>
    <p:sldId id="379" r:id="rId23"/>
    <p:sldId id="265" r:id="rId24"/>
    <p:sldId id="263" r:id="rId25"/>
    <p:sldId id="264" r:id="rId26"/>
    <p:sldId id="266" r:id="rId27"/>
    <p:sldId id="268" r:id="rId28"/>
    <p:sldId id="273" r:id="rId29"/>
    <p:sldId id="272" r:id="rId30"/>
    <p:sldId id="424" r:id="rId31"/>
    <p:sldId id="419" r:id="rId32"/>
    <p:sldId id="420" r:id="rId33"/>
    <p:sldId id="421" r:id="rId34"/>
    <p:sldId id="271" r:id="rId35"/>
    <p:sldId id="270" r:id="rId36"/>
    <p:sldId id="353" r:id="rId37"/>
    <p:sldId id="384" r:id="rId38"/>
    <p:sldId id="357" r:id="rId39"/>
    <p:sldId id="363" r:id="rId40"/>
    <p:sldId id="360" r:id="rId41"/>
    <p:sldId id="387" r:id="rId42"/>
    <p:sldId id="361" r:id="rId43"/>
    <p:sldId id="364" r:id="rId44"/>
    <p:sldId id="261" r:id="rId45"/>
    <p:sldId id="269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 Yin" initials="LY" lastIdx="1" clrIdx="0">
    <p:extLst>
      <p:ext uri="{19B8F6BF-5375-455C-9EA6-DF929625EA0E}">
        <p15:presenceInfo xmlns:p15="http://schemas.microsoft.com/office/powerpoint/2012/main" userId="3f89dacf57fe30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8DC7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2T01:46:28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01F6-461E-4B8C-92F5-0D8B84598083}" type="datetimeFigureOut">
              <a:rPr lang="zh-CN" altLang="en-US" smtClean="0"/>
              <a:t>2022/8/2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4CE9A-F21E-4F4F-8E59-BE43008890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92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人类总想理解宇宙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A073F-F092-48C7-BB90-8A36114E6F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45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achieve this goal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A073F-F092-48C7-BB90-8A36114E6FF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28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距离除以速度，年龄。 速度</a:t>
            </a:r>
            <a:r>
              <a:rPr lang="en-US" altLang="zh-CN" dirty="0"/>
              <a:t> </a:t>
            </a:r>
            <a:r>
              <a:rPr lang="en-US" altLang="zh-CN" dirty="0" err="1"/>
              <a:t>propotional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A073F-F092-48C7-BB90-8A36114E6FF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162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detailed information of Robertson, </a:t>
            </a:r>
            <a:r>
              <a:rPr lang="en-US" altLang="zh-CN" dirty="0" err="1"/>
              <a:t>baade</a:t>
            </a:r>
            <a:r>
              <a:rPr lang="en-US" altLang="zh-CN" dirty="0"/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II STARS      accurate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精确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A073F-F092-48C7-BB90-8A36114E6FF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58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查一下三个模型哪里不同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4CE9A-F21E-4F4F-8E59-BE430088901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493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4CE9A-F21E-4F4F-8E59-BE430088901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734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14CE9A-F21E-4F4F-8E59-BE430088901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09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CE6157-075C-4D0D-BAFB-06D970816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1D62127-82A8-450C-AC36-92DE97985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EFC44F-6768-4968-B634-109FFD1F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3BB6-C69B-444A-982F-418A8C8AA45E}" type="datetimeFigureOut">
              <a:rPr lang="zh-CN" altLang="en-US" smtClean="0"/>
              <a:t>2022/8/2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EA4EE3-5BCD-4D8F-BDB6-75C34B64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342044-3424-4FF4-AFBF-0B0E193E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27BC-7484-4452-B557-49FFBC0F00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09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306A41-1EEF-471A-AFF6-B1503D3BC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6D9054-7316-4A97-A893-541AD4B3E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2393C3-CC14-4EE9-B661-4D1A6BDF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3BB6-C69B-444A-982F-418A8C8AA45E}" type="datetimeFigureOut">
              <a:rPr lang="zh-CN" altLang="en-US" smtClean="0"/>
              <a:t>2022/8/2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E36ED9-D2F1-4411-9F4A-F0A041DD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F7F34A-8EFE-4D0F-B140-94C2FFAD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27BC-7484-4452-B557-49FFBC0F00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54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92DE58D-17D1-4DC9-AE25-D91A72BBC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C28EF9B-C85D-4BAD-9645-FA0C96F84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D2115E-2AD0-40D3-8186-F62A3835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3BB6-C69B-444A-982F-418A8C8AA45E}" type="datetimeFigureOut">
              <a:rPr lang="zh-CN" altLang="en-US" smtClean="0"/>
              <a:t>2022/8/2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8E458E-98A2-45F0-A814-38E19DD8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E852FE-40B2-46A1-835E-FEE4A6927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27BC-7484-4452-B557-49FFBC0F00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2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84110E-25C6-4A3E-B455-DC5F081B2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E2AB18-5796-49A7-B6D8-CA698050A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32EEB6-F99F-479B-8464-BE7C3EA82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3BB6-C69B-444A-982F-418A8C8AA45E}" type="datetimeFigureOut">
              <a:rPr lang="zh-CN" altLang="en-US" smtClean="0"/>
              <a:t>2022/8/2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FAFCCC-C65A-446A-BE1D-C50C94CF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47DC66-57FC-4624-ADFF-004CCA71A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27BC-7484-4452-B557-49FFBC0F00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54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AEF196-C724-4522-BC60-63DED0C98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1919F6-2011-436C-8186-4FF03D289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08FC3E-4639-4DA3-9929-E6CE3E91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3BB6-C69B-444A-982F-418A8C8AA45E}" type="datetimeFigureOut">
              <a:rPr lang="zh-CN" altLang="en-US" smtClean="0"/>
              <a:t>2022/8/2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288AB2-2640-47E0-8259-231A24AA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C5FD02-DF08-431A-AE12-B1A61810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27BC-7484-4452-B557-49FFBC0F00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74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350E28-EE55-4D8A-888E-7BAF0FC38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3D05B9-C247-4D9A-A309-770ECA24E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2BF1FA-7AA5-4B41-833E-8CC788C5A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BBB798-A370-47B2-9442-FF39CE08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3BB6-C69B-444A-982F-418A8C8AA45E}" type="datetimeFigureOut">
              <a:rPr lang="zh-CN" altLang="en-US" smtClean="0"/>
              <a:t>2022/8/2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DB728B-5588-4A4C-A063-26E4555C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A72190-32C3-41F1-81CD-E2B7818C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27BC-7484-4452-B557-49FFBC0F00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77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02008-24FD-466D-847F-C6E55CA25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DAD07BB-F61E-49D5-A36F-183E14BDC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AD0995-1B7D-4F36-A3F8-FB62B70DE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2255FED-C19B-401E-BC33-F24696F28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EB246E7-4ADF-4B71-811F-E79FA446D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B479A6C-D754-4B4D-8594-81BB9D1B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3BB6-C69B-444A-982F-418A8C8AA45E}" type="datetimeFigureOut">
              <a:rPr lang="zh-CN" altLang="en-US" smtClean="0"/>
              <a:t>2022/8/2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586450-646B-4710-9BCF-6040D373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90C74DC-9B54-4595-B8B8-911904B1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27BC-7484-4452-B557-49FFBC0F00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03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1B98B6-29EC-434E-B6C8-CA9D72876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95D0100-6B5B-463F-B742-BB6C2D21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3BB6-C69B-444A-982F-418A8C8AA45E}" type="datetimeFigureOut">
              <a:rPr lang="zh-CN" altLang="en-US" smtClean="0"/>
              <a:t>2022/8/2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DD5C47-5C24-4533-AE75-1EEA498C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6DA99D-EC09-4943-AE69-10EB37D3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27BC-7484-4452-B557-49FFBC0F00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312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393BFA-C0A0-4E03-AFEC-72E4897C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3BB6-C69B-444A-982F-418A8C8AA45E}" type="datetimeFigureOut">
              <a:rPr lang="zh-CN" altLang="en-US" smtClean="0"/>
              <a:t>2022/8/2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63901F-DCC5-4C35-AC55-98F52770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37B6B9-EA6A-4FE0-BE9E-EED22F93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27BC-7484-4452-B557-49FFBC0F00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35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66B076-F352-4AFB-BA15-E5A64266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8D416B-E42C-475D-9A8C-9EB9E7F1E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823935-663A-4D19-8313-53CF3EE22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3FF885-01DC-461F-9BA1-B07EB881B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3BB6-C69B-444A-982F-418A8C8AA45E}" type="datetimeFigureOut">
              <a:rPr lang="zh-CN" altLang="en-US" smtClean="0"/>
              <a:t>2022/8/2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CBC950-8602-4838-915E-B3F28D5CB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4FDE2F-71A3-4329-AA0C-EAD40D69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27BC-7484-4452-B557-49FFBC0F00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85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9F84E5-5D61-4562-A975-168D2C23B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1D1A9EE-9BB7-4AFC-98B1-44BEB54A8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03CC63-A8DD-4B29-AECB-7D45A73FA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F3090B-16BF-493E-9AAE-2C789042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3BB6-C69B-444A-982F-418A8C8AA45E}" type="datetimeFigureOut">
              <a:rPr lang="zh-CN" altLang="en-US" smtClean="0"/>
              <a:t>2022/8/2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63B255-0CC2-46AE-82A8-DC9473FD9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5D872B-003F-49AA-B3BA-72EC0DF2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427BC-7484-4452-B557-49FFBC0F00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94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2EA33C2-E86F-4FD1-8FA8-7E9B4C45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758FB8-4F14-4A50-AB44-D3F023B9B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1BEF8-EC47-4A2E-AE2D-2A839AA86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E3BB6-C69B-444A-982F-418A8C8AA45E}" type="datetimeFigureOut">
              <a:rPr lang="zh-CN" altLang="en-US" smtClean="0"/>
              <a:t>2022/8/2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4D3CA7-9B00-4E8A-84DD-846DBEC84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B0D53D-B728-4050-95AF-7CBDB101E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27BC-7484-4452-B557-49FFBC0F00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8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customXml" Target="../ink/ink1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72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4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png"/><Relationship Id="rId7" Type="http://schemas.openxmlformats.org/officeDocument/2006/relationships/image" Target="../media/image2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90.png"/><Relationship Id="rId5" Type="http://schemas.openxmlformats.org/officeDocument/2006/relationships/image" Target="../media/image87.png"/><Relationship Id="rId10" Type="http://schemas.openxmlformats.org/officeDocument/2006/relationships/image" Target="../media/image146.png"/><Relationship Id="rId4" Type="http://schemas.openxmlformats.org/officeDocument/2006/relationships/image" Target="../media/image86.png"/><Relationship Id="rId9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1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7.png"/><Relationship Id="rId12" Type="http://schemas.openxmlformats.org/officeDocument/2006/relationships/image" Target="../media/image11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44.png"/><Relationship Id="rId4" Type="http://schemas.openxmlformats.org/officeDocument/2006/relationships/image" Target="../media/image103.png"/><Relationship Id="rId9" Type="http://schemas.openxmlformats.org/officeDocument/2006/relationships/image" Target="../media/image109.png"/><Relationship Id="rId14" Type="http://schemas.openxmlformats.org/officeDocument/2006/relationships/image" Target="../media/image1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453821-5CE4-4A31-B17D-E45CB4FBFCBB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175863" y="618441"/>
                <a:ext cx="11840272" cy="95252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151515"/>
                    </a:solidFill>
                    <a:latin typeface="Gill Sans"/>
                  </a:rPr>
                  <a:t>The present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15151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solidFill>
                              <a:srgbClr val="151515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>
                            <a:solidFill>
                              <a:srgbClr val="151515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151515"/>
                    </a:solidFill>
                    <a:latin typeface="Gill Sans"/>
                  </a:rPr>
                  <a:t> tension in cosmology</a:t>
                </a:r>
                <a:endParaRPr lang="zh-CN" altLang="en-US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453821-5CE4-4A31-B17D-E45CB4FBF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75863" y="618441"/>
                <a:ext cx="11840272" cy="952520"/>
              </a:xfrm>
              <a:blipFill>
                <a:blip r:embed="rId2"/>
                <a:stretch>
                  <a:fillRect l="-2214" t="-24841" r="-2163" b="-433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副标题 2">
            <a:extLst>
              <a:ext uri="{FF2B5EF4-FFF2-40B4-BE49-F238E27FC236}">
                <a16:creationId xmlns:a16="http://schemas.microsoft.com/office/drawing/2014/main" id="{057943CA-7133-4790-9BF4-BDDC4CDE9DB8}"/>
              </a:ext>
            </a:extLst>
          </p:cNvPr>
          <p:cNvSpPr txBox="1">
            <a:spLocks/>
          </p:cNvSpPr>
          <p:nvPr/>
        </p:nvSpPr>
        <p:spPr>
          <a:xfrm>
            <a:off x="2895600" y="4979263"/>
            <a:ext cx="6400800" cy="1682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dirty="0"/>
              <a:t>Lu Yin </a:t>
            </a:r>
          </a:p>
          <a:p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</a:rPr>
              <a:t>CQUeST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zh-CN" sz="4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bg2">
                    <a:lumMod val="50000"/>
                  </a:schemeClr>
                </a:solidFill>
              </a:rPr>
              <a:t>Sogang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 University</a:t>
            </a:r>
          </a:p>
        </p:txBody>
      </p:sp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C0DE3C09-81DD-4BF6-A55B-FB7BF707F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83" y="5131997"/>
            <a:ext cx="2404369" cy="6886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CD48FCF-FDD4-419D-9544-05B583C06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616" y="6083647"/>
            <a:ext cx="2404368" cy="71054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2172594-8D9B-487F-A585-F92DEDDB5AB0}"/>
              </a:ext>
            </a:extLst>
          </p:cNvPr>
          <p:cNvSpPr txBox="1"/>
          <p:nvPr/>
        </p:nvSpPr>
        <p:spPr>
          <a:xfrm>
            <a:off x="-638576" y="6472505"/>
            <a:ext cx="4747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2">
                    <a:lumMod val="75000"/>
                  </a:schemeClr>
                </a:solidFill>
              </a:rPr>
              <a:t>Seminar: </a:t>
            </a:r>
            <a:r>
              <a:rPr lang="en-US" altLang="zh-CN" sz="16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ource-serif-pro"/>
              </a:rPr>
              <a:t>Yonsei University 2022/08/02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图片 7" descr="图片包含 游戏机, 桌子, 床, 标志&#10;&#10;描述已自动生成">
            <a:extLst>
              <a:ext uri="{FF2B5EF4-FFF2-40B4-BE49-F238E27FC236}">
                <a16:creationId xmlns:a16="http://schemas.microsoft.com/office/drawing/2014/main" id="{50D76251-67FE-4156-5327-B28F1EA1E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33" y="1570961"/>
            <a:ext cx="6302733" cy="326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3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FD9EF-8091-48B6-ABC9-0270AF3D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35E37A-EFAB-4070-AC3B-AE0C71B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9CEE74-7F27-4A1A-A536-1EEE0F270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65" y="835534"/>
            <a:ext cx="1858205" cy="18930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5E53BA-4E41-4936-8903-7B4AF1ACC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68470" y="298222"/>
            <a:ext cx="3246695" cy="1883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F3F2F01-71C8-4CB8-9110-B94E04BBA1FF}"/>
              </a:ext>
            </a:extLst>
          </p:cNvPr>
          <p:cNvSpPr txBox="1"/>
          <p:nvPr/>
        </p:nvSpPr>
        <p:spPr>
          <a:xfrm>
            <a:off x="4903449" y="657875"/>
            <a:ext cx="2842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I also think the Universe should be stable </a:t>
            </a:r>
          </a:p>
          <a:p>
            <a:pPr algn="ctr"/>
            <a:r>
              <a:rPr lang="en-US" altLang="zh-CN" sz="2000" dirty="0"/>
              <a:t>( in 1917)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27DD73-CEAB-4BCA-A537-B107ED3D382B}"/>
              </a:ext>
            </a:extLst>
          </p:cNvPr>
          <p:cNvSpPr txBox="1"/>
          <p:nvPr/>
        </p:nvSpPr>
        <p:spPr>
          <a:xfrm>
            <a:off x="7990598" y="2703170"/>
            <a:ext cx="185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Albert Einstein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F75082-1AC0-4682-8504-4F4FD173C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835" y="3964296"/>
            <a:ext cx="1475558" cy="213333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FF38E7C-3E2F-4638-A33D-A7F83902170C}"/>
              </a:ext>
            </a:extLst>
          </p:cNvPr>
          <p:cNvSpPr txBox="1"/>
          <p:nvPr/>
        </p:nvSpPr>
        <p:spPr>
          <a:xfrm>
            <a:off x="8148836" y="6050146"/>
            <a:ext cx="181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Edwin Hubble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A98ADF0-C94C-4867-A7FA-671441D7E8C9}"/>
              </a:ext>
            </a:extLst>
          </p:cNvPr>
          <p:cNvSpPr/>
          <p:nvPr/>
        </p:nvSpPr>
        <p:spPr>
          <a:xfrm rot="2081606">
            <a:off x="5370144" y="952884"/>
            <a:ext cx="2189263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AD4C8B2-DAB7-4C2A-870E-93E2119D6204}"/>
              </a:ext>
            </a:extLst>
          </p:cNvPr>
          <p:cNvSpPr/>
          <p:nvPr/>
        </p:nvSpPr>
        <p:spPr>
          <a:xfrm rot="19616228">
            <a:off x="5380638" y="943034"/>
            <a:ext cx="2210466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 descr="人的脸&#10;&#10;描述已自动生成">
            <a:extLst>
              <a:ext uri="{FF2B5EF4-FFF2-40B4-BE49-F238E27FC236}">
                <a16:creationId xmlns:a16="http://schemas.microsoft.com/office/drawing/2014/main" id="{34ADC78B-CA35-4628-A535-5C4793B9CA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97" y="855914"/>
            <a:ext cx="1844824" cy="184482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61373A4-89A4-4250-BB0B-E4B29C5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03228">
            <a:off x="5193521" y="1529110"/>
            <a:ext cx="3067925" cy="1748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D2379FE2-73CB-4C4D-9D60-C4D238E0C778}"/>
              </a:ext>
            </a:extLst>
          </p:cNvPr>
          <p:cNvSpPr txBox="1"/>
          <p:nvPr/>
        </p:nvSpPr>
        <p:spPr>
          <a:xfrm>
            <a:off x="4944640" y="1988841"/>
            <a:ext cx="3400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Really the </a:t>
            </a:r>
          </a:p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biggest blunder in my life</a:t>
            </a:r>
          </a:p>
          <a:p>
            <a:pPr algn="ctr"/>
            <a:r>
              <a:rPr lang="en-US" altLang="zh-CN" sz="2000" dirty="0"/>
              <a:t>(in 1931)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433000C0-84EC-4B4C-8A17-3A044B9E7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266" y="3068960"/>
            <a:ext cx="1889409" cy="157371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ACC4D8A-7FB3-4664-8CFD-758099F33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8356">
            <a:off x="3368461" y="2948881"/>
            <a:ext cx="2355649" cy="1325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ED866E-7418-4465-BEFB-BDEAD74A3A00}"/>
              </a:ext>
            </a:extLst>
          </p:cNvPr>
          <p:cNvSpPr txBox="1"/>
          <p:nvPr/>
        </p:nvSpPr>
        <p:spPr>
          <a:xfrm>
            <a:off x="2260428" y="4617728"/>
            <a:ext cx="197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Georges </a:t>
            </a:r>
            <a:r>
              <a:rPr lang="en-US" altLang="zh-CN" dirty="0" err="1"/>
              <a:t>Lemaître</a:t>
            </a:r>
            <a:endParaRPr lang="zh-CN" alt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A1A4A9B5-090A-4CD2-9875-E6AAEAB93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4047" flipH="1">
            <a:off x="6743383" y="3862604"/>
            <a:ext cx="1434868" cy="106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44A64F16-DECB-4F53-9918-541F4F398BE1}"/>
              </a:ext>
            </a:extLst>
          </p:cNvPr>
          <p:cNvSpPr txBox="1"/>
          <p:nvPr/>
        </p:nvSpPr>
        <p:spPr>
          <a:xfrm>
            <a:off x="6893390" y="4106565"/>
            <a:ext cx="2259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Shut up!</a:t>
            </a:r>
          </a:p>
          <a:p>
            <a:pPr algn="ctr"/>
            <a:endParaRPr lang="en-US" altLang="zh-CN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62D2EA8-1A6F-4D9C-9BC2-DBF375BB5FDA}"/>
              </a:ext>
            </a:extLst>
          </p:cNvPr>
          <p:cNvSpPr txBox="1"/>
          <p:nvPr/>
        </p:nvSpPr>
        <p:spPr>
          <a:xfrm>
            <a:off x="3758676" y="3009114"/>
            <a:ext cx="2259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I discovered </a:t>
            </a:r>
          </a:p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earlier than Hubble</a:t>
            </a:r>
          </a:p>
          <a:p>
            <a:pPr algn="ctr"/>
            <a:endParaRPr lang="en-US" altLang="zh-CN" sz="2000" dirty="0"/>
          </a:p>
        </p:txBody>
      </p:sp>
      <p:pic>
        <p:nvPicPr>
          <p:cNvPr id="7" name="图片 6" descr="人的照片上写着字&#10;&#10;描述已自动生成">
            <a:extLst>
              <a:ext uri="{FF2B5EF4-FFF2-40B4-BE49-F238E27FC236}">
                <a16:creationId xmlns:a16="http://schemas.microsoft.com/office/drawing/2014/main" id="{CC7824DD-2E50-497E-AA71-CDAB360D78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241" y="5270964"/>
            <a:ext cx="2053041" cy="154241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B02CA52-F4B5-4638-A013-512431E2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3694">
            <a:off x="4134403" y="5174307"/>
            <a:ext cx="3313198" cy="1706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070C5BCD-F3BE-417D-8EA4-3B741BD3DC08}"/>
              </a:ext>
            </a:extLst>
          </p:cNvPr>
          <p:cNvSpPr txBox="1"/>
          <p:nvPr/>
        </p:nvSpPr>
        <p:spPr>
          <a:xfrm>
            <a:off x="4585078" y="5340688"/>
            <a:ext cx="2735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accelerated expanding</a:t>
            </a:r>
          </a:p>
          <a:p>
            <a:r>
              <a:rPr lang="en-US" altLang="zh-CN" sz="2000" dirty="0"/>
              <a:t>accelerated expanding</a:t>
            </a:r>
          </a:p>
          <a:p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accelerated expanding</a:t>
            </a:r>
          </a:p>
        </p:txBody>
      </p:sp>
    </p:spTree>
    <p:extLst>
      <p:ext uri="{BB962C8B-B14F-4D97-AF65-F5344CB8AC3E}">
        <p14:creationId xmlns:p14="http://schemas.microsoft.com/office/powerpoint/2010/main" val="426996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FD9EF-8091-48B6-ABC9-0270AF3D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35E37A-EFAB-4070-AC3B-AE0C71B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9CEE74-7F27-4A1A-A536-1EEE0F270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65" y="835534"/>
            <a:ext cx="1858205" cy="18930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5E53BA-4E41-4936-8903-7B4AF1ACC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68470" y="298222"/>
            <a:ext cx="3246695" cy="1883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F3F2F01-71C8-4CB8-9110-B94E04BBA1FF}"/>
              </a:ext>
            </a:extLst>
          </p:cNvPr>
          <p:cNvSpPr txBox="1"/>
          <p:nvPr/>
        </p:nvSpPr>
        <p:spPr>
          <a:xfrm>
            <a:off x="4903449" y="657875"/>
            <a:ext cx="2842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I also think the Universe should be stable </a:t>
            </a:r>
          </a:p>
          <a:p>
            <a:pPr algn="ctr"/>
            <a:r>
              <a:rPr lang="en-US" altLang="zh-CN" sz="2000" dirty="0"/>
              <a:t>( in 1917)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27DD73-CEAB-4BCA-A537-B107ED3D382B}"/>
              </a:ext>
            </a:extLst>
          </p:cNvPr>
          <p:cNvSpPr txBox="1"/>
          <p:nvPr/>
        </p:nvSpPr>
        <p:spPr>
          <a:xfrm>
            <a:off x="7990598" y="2703170"/>
            <a:ext cx="185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Albert Einstein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F75082-1AC0-4682-8504-4F4FD173C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835" y="4355332"/>
            <a:ext cx="1475558" cy="213333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FF38E7C-3E2F-4638-A33D-A7F83902170C}"/>
              </a:ext>
            </a:extLst>
          </p:cNvPr>
          <p:cNvSpPr txBox="1"/>
          <p:nvPr/>
        </p:nvSpPr>
        <p:spPr>
          <a:xfrm>
            <a:off x="8184233" y="6424187"/>
            <a:ext cx="177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Edwin Hubble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A98ADF0-C94C-4867-A7FA-671441D7E8C9}"/>
              </a:ext>
            </a:extLst>
          </p:cNvPr>
          <p:cNvSpPr/>
          <p:nvPr/>
        </p:nvSpPr>
        <p:spPr>
          <a:xfrm rot="2081606">
            <a:off x="5370144" y="952884"/>
            <a:ext cx="2189263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AD4C8B2-DAB7-4C2A-870E-93E2119D6204}"/>
              </a:ext>
            </a:extLst>
          </p:cNvPr>
          <p:cNvSpPr/>
          <p:nvPr/>
        </p:nvSpPr>
        <p:spPr>
          <a:xfrm rot="19616228">
            <a:off x="5380638" y="943034"/>
            <a:ext cx="2210466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 descr="人的脸&#10;&#10;描述已自动生成">
            <a:extLst>
              <a:ext uri="{FF2B5EF4-FFF2-40B4-BE49-F238E27FC236}">
                <a16:creationId xmlns:a16="http://schemas.microsoft.com/office/drawing/2014/main" id="{34ADC78B-CA35-4628-A535-5C4793B9CA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97" y="855914"/>
            <a:ext cx="1844824" cy="184482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61373A4-89A4-4250-BB0B-E4B29C5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03228">
            <a:off x="5193521" y="1958870"/>
            <a:ext cx="3067925" cy="17483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D2379FE2-73CB-4C4D-9D60-C4D238E0C778}"/>
              </a:ext>
            </a:extLst>
          </p:cNvPr>
          <p:cNvSpPr txBox="1"/>
          <p:nvPr/>
        </p:nvSpPr>
        <p:spPr>
          <a:xfrm>
            <a:off x="4944640" y="2438957"/>
            <a:ext cx="3400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Really the </a:t>
            </a:r>
          </a:p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biggest blunder in my life</a:t>
            </a:r>
          </a:p>
          <a:p>
            <a:pPr algn="ctr"/>
            <a:r>
              <a:rPr lang="en-US" altLang="zh-CN" sz="2000" dirty="0"/>
              <a:t>(in 1931)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433000C0-84EC-4B4C-8A17-3A044B9E7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02" y="3446228"/>
            <a:ext cx="1889409" cy="157371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ACC4D8A-7FB3-4664-8CFD-758099F33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201">
            <a:off x="3530128" y="3785608"/>
            <a:ext cx="2038560" cy="1325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ED866E-7418-4465-BEFB-BDEAD74A3A00}"/>
              </a:ext>
            </a:extLst>
          </p:cNvPr>
          <p:cNvSpPr txBox="1"/>
          <p:nvPr/>
        </p:nvSpPr>
        <p:spPr>
          <a:xfrm>
            <a:off x="2246201" y="5032870"/>
            <a:ext cx="197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Georges Lemaître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CFC17CA-7DC6-4076-8352-0FFC9E854BAA}"/>
              </a:ext>
            </a:extLst>
          </p:cNvPr>
          <p:cNvSpPr txBox="1"/>
          <p:nvPr/>
        </p:nvSpPr>
        <p:spPr>
          <a:xfrm>
            <a:off x="3773725" y="3977986"/>
            <a:ext cx="2259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I discovered </a:t>
            </a:r>
          </a:p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earlier than you</a:t>
            </a:r>
          </a:p>
          <a:p>
            <a:pPr algn="ctr"/>
            <a:endParaRPr lang="en-US" altLang="zh-CN" sz="2000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A1A4A9B5-090A-4CD2-9875-E6AAEAB93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4047" flipH="1">
            <a:off x="6488773" y="4761693"/>
            <a:ext cx="1434868" cy="106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44A64F16-DECB-4F53-9918-541F4F398BE1}"/>
              </a:ext>
            </a:extLst>
          </p:cNvPr>
          <p:cNvSpPr txBox="1"/>
          <p:nvPr/>
        </p:nvSpPr>
        <p:spPr>
          <a:xfrm>
            <a:off x="6591365" y="4988013"/>
            <a:ext cx="2259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Shut up!</a:t>
            </a:r>
          </a:p>
          <a:p>
            <a:pPr algn="ctr"/>
            <a:endParaRPr lang="en-US" altLang="zh-CN" sz="2000" dirty="0"/>
          </a:p>
        </p:txBody>
      </p:sp>
      <p:sp>
        <p:nvSpPr>
          <p:cNvPr id="6" name="流程图: 过程 5">
            <a:extLst>
              <a:ext uri="{FF2B5EF4-FFF2-40B4-BE49-F238E27FC236}">
                <a16:creationId xmlns:a16="http://schemas.microsoft.com/office/drawing/2014/main" id="{12574F80-84BC-4922-80E8-C213E5740559}"/>
              </a:ext>
            </a:extLst>
          </p:cNvPr>
          <p:cNvSpPr/>
          <p:nvPr/>
        </p:nvSpPr>
        <p:spPr bwMode="invGray">
          <a:xfrm>
            <a:off x="0" y="-132178"/>
            <a:ext cx="12192000" cy="7161578"/>
          </a:xfrm>
          <a:prstGeom prst="flowChartProcess">
            <a:avLst/>
          </a:prstGeom>
          <a:gradFill flip="none" rotWithShape="1">
            <a:gsLst>
              <a:gs pos="4000">
                <a:schemeClr val="accent1">
                  <a:lumMod val="36000"/>
                  <a:lumOff val="64000"/>
                  <a:alpha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237A1DA-571F-4B91-B3F3-92F3BA3BA805}"/>
              </a:ext>
            </a:extLst>
          </p:cNvPr>
          <p:cNvSpPr txBox="1"/>
          <p:nvPr/>
        </p:nvSpPr>
        <p:spPr>
          <a:xfrm>
            <a:off x="3526858" y="3906508"/>
            <a:ext cx="66289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/>
              <a:t>Now, questions: </a:t>
            </a:r>
          </a:p>
          <a:p>
            <a:endParaRPr lang="en-US" altLang="zh-CN" sz="2800" b="1" i="1" dirty="0"/>
          </a:p>
          <a:p>
            <a:r>
              <a:rPr lang="en-US" altLang="zh-CN" sz="2800" b="1" i="1" dirty="0"/>
              <a:t>What is the value of Hubble parameter?</a:t>
            </a:r>
          </a:p>
          <a:p>
            <a:endParaRPr lang="en-US" altLang="zh-CN" sz="2800" b="1" i="1" dirty="0"/>
          </a:p>
          <a:p>
            <a:r>
              <a:rPr lang="en-US" altLang="zh-CN" sz="2800" b="1" i="1" dirty="0"/>
              <a:t>How fast is the Universe expanding now?</a:t>
            </a:r>
            <a:endParaRPr lang="zh-CN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39533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DF9F2-B361-49A8-9C30-A49D784C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History of the Hubble constant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内容占位符 4" descr="图片包含 地图, 文字&#10;&#10;描述已自动生成">
            <a:extLst>
              <a:ext uri="{FF2B5EF4-FFF2-40B4-BE49-F238E27FC236}">
                <a16:creationId xmlns:a16="http://schemas.microsoft.com/office/drawing/2014/main" id="{B01C66C2-CB13-4417-8641-3F1943914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628801"/>
            <a:ext cx="6408712" cy="4764621"/>
          </a:xfr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1276DD3C-0A43-45E9-926C-B2533C56C1D9}"/>
              </a:ext>
            </a:extLst>
          </p:cNvPr>
          <p:cNvSpPr/>
          <p:nvPr/>
        </p:nvSpPr>
        <p:spPr>
          <a:xfrm>
            <a:off x="9192344" y="1556792"/>
            <a:ext cx="288032" cy="4896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E95D618-B99D-421C-ACE5-FC2E74CB6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502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FD28F5-6B01-4998-A9C6-33B46AB88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818" y="4380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Potential new physics beyond ΛCDM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1C96406-9629-423D-8073-EEC5EBD73EE5}"/>
              </a:ext>
            </a:extLst>
          </p:cNvPr>
          <p:cNvSpPr txBox="1"/>
          <p:nvPr/>
        </p:nvSpPr>
        <p:spPr>
          <a:xfrm>
            <a:off x="957957" y="1508595"/>
            <a:ext cx="49372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altLang="zh-CN" sz="2000" dirty="0">
                <a:latin typeface="Abadi" panose="020B0604020202020204" pitchFamily="34" charset="0"/>
              </a:rPr>
              <a:t>A different equation state of dark energy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altLang="zh-CN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zh-CN" altLang="en-US" sz="2000" dirty="0">
                <a:latin typeface="Abadi" panose="020B0604020202020204" pitchFamily="34" charset="0"/>
              </a:rPr>
              <a:t>Another relativistic species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zh-CN" altLang="en-US" sz="2000" dirty="0">
                <a:latin typeface="Abadi" panose="020B0604020202020204" pitchFamily="34" charset="0"/>
              </a:rPr>
              <a:t>(e.g.,additional neutrino or dark radiation)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altLang="zh-CN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dirty="0">
                <a:latin typeface="Abadi" panose="020B0604020202020204" pitchFamily="34" charset="0"/>
              </a:rPr>
              <a:t>Non-zero spatial curvature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zh-CN" altLang="en-US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zh-CN" altLang="en-US" sz="2000" dirty="0">
                <a:latin typeface="Abadi" panose="020B0604020202020204" pitchFamily="34" charset="0"/>
              </a:rPr>
              <a:t>A decaying relic massive dark matter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zh-CN" altLang="en-US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altLang="zh-CN" sz="2000" dirty="0">
                <a:latin typeface="Abadi" panose="020B0604020202020204" pitchFamily="34" charset="0"/>
              </a:rPr>
              <a:t>Early dark energy</a:t>
            </a:r>
            <a:endParaRPr lang="zh-CN" altLang="en-US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zh-CN" altLang="en-US" sz="20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zh-CN" altLang="en-US" sz="2000" dirty="0"/>
          </a:p>
        </p:txBody>
      </p:sp>
      <p:pic>
        <p:nvPicPr>
          <p:cNvPr id="5" name="图片 4" descr="手机屏幕截图&#10;&#10;描述已自动生成">
            <a:extLst>
              <a:ext uri="{FF2B5EF4-FFF2-40B4-BE49-F238E27FC236}">
                <a16:creationId xmlns:a16="http://schemas.microsoft.com/office/drawing/2014/main" id="{05A4DCFD-A320-4793-94BF-D2A94E036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19" y="1014984"/>
            <a:ext cx="5038940" cy="5614416"/>
          </a:xfrm>
          <a:prstGeom prst="rect">
            <a:avLst/>
          </a:prstGeom>
          <a:noFill/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0E85BA-AF10-4CC4-894E-91CBCE46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C913308-F349-4B6D-A68A-DD1791B4A57B}" type="slidenum">
              <a:rPr lang="zh-CN" altLang="en-US" smtClean="0"/>
              <a:pPr>
                <a:spcAft>
                  <a:spcPts val="600"/>
                </a:spcAft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078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11EBEEC-3AF7-4550-BCC3-F56BDBCC58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31504" y="-99392"/>
                <a:ext cx="8229600" cy="1143000"/>
              </a:xfrm>
            </p:spPr>
            <p:txBody>
              <a:bodyPr/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from CMB and Planck</a:t>
                </a:r>
                <a:endParaRPr lang="zh-CN" alt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11EBEEC-3AF7-4550-BCC3-F56BDBCC58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31504" y="-99392"/>
                <a:ext cx="8229600" cy="1143000"/>
              </a:xfr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内容占位符 8" descr="图片包含 屏幕截图&#10;&#10;描述已自动生成">
            <a:extLst>
              <a:ext uri="{FF2B5EF4-FFF2-40B4-BE49-F238E27FC236}">
                <a16:creationId xmlns:a16="http://schemas.microsoft.com/office/drawing/2014/main" id="{4FA2EB3F-0CC1-4C92-9E63-BF8A5753C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41" y="871494"/>
            <a:ext cx="7913119" cy="5986506"/>
          </a:xfr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33A699-9D3A-4DB2-A051-90EF08A4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41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AC1AED-B79D-40B9-9612-48C1257DF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内容占位符 8" descr="图片包含 屏幕截图&#10;&#10;描述已自动生成">
            <a:extLst>
              <a:ext uri="{FF2B5EF4-FFF2-40B4-BE49-F238E27FC236}">
                <a16:creationId xmlns:a16="http://schemas.microsoft.com/office/drawing/2014/main" id="{B241F58C-A6D2-4C9E-BFC8-519D62B89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38" y="222293"/>
            <a:ext cx="8753242" cy="6612584"/>
          </a:xfr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333004-5F90-4FD3-92AF-FD501066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278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6DA5F-8990-4F1F-AFE0-5566E973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图片包含 屏幕截图&#10;&#10;描述已自动生成">
            <a:extLst>
              <a:ext uri="{FF2B5EF4-FFF2-40B4-BE49-F238E27FC236}">
                <a16:creationId xmlns:a16="http://schemas.microsoft.com/office/drawing/2014/main" id="{52E56D0A-B1EE-4F7F-AC16-EBA3507BC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319015"/>
            <a:ext cx="8632477" cy="6525395"/>
          </a:xfr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E93007-83C4-4F96-B5AB-573BE9D6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C1C7C5C-D138-4074-A4B1-A726C58EE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241" y="5015992"/>
            <a:ext cx="4225019" cy="179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02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FD28F5-6B01-4998-A9C6-33B46AB88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818" y="4380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Potential new physics beyond ΛCDM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1C96406-9629-423D-8073-EEC5EBD73EE5}"/>
              </a:ext>
            </a:extLst>
          </p:cNvPr>
          <p:cNvSpPr txBox="1"/>
          <p:nvPr/>
        </p:nvSpPr>
        <p:spPr>
          <a:xfrm>
            <a:off x="957957" y="1508595"/>
            <a:ext cx="49372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altLang="zh-CN" sz="2000" dirty="0">
                <a:latin typeface="Abadi" panose="020B0604020202020204" pitchFamily="34" charset="0"/>
              </a:rPr>
              <a:t>A different equation state of dark energy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altLang="zh-CN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zh-CN" altLang="en-US" sz="2000" dirty="0">
                <a:latin typeface="Abadi" panose="020B0604020202020204" pitchFamily="34" charset="0"/>
              </a:rPr>
              <a:t>Another relativistic species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zh-CN" altLang="en-US" sz="2000" dirty="0">
                <a:latin typeface="Abadi" panose="020B0604020202020204" pitchFamily="34" charset="0"/>
              </a:rPr>
              <a:t>(e.g.,additional neutrino or dark radiation)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altLang="zh-CN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dirty="0">
                <a:latin typeface="Abadi" panose="020B0604020202020204" pitchFamily="34" charset="0"/>
              </a:rPr>
              <a:t>Non-zero spatial curvature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zh-CN" altLang="en-US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zh-CN" altLang="en-US" sz="2000" dirty="0">
                <a:latin typeface="Abadi" panose="020B0604020202020204" pitchFamily="34" charset="0"/>
              </a:rPr>
              <a:t>A decaying relic massive dark matter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zh-CN" altLang="en-US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altLang="zh-CN" sz="2000" dirty="0">
                <a:latin typeface="Abadi" panose="020B0604020202020204" pitchFamily="34" charset="0"/>
              </a:rPr>
              <a:t>Early dark energy</a:t>
            </a:r>
            <a:endParaRPr lang="zh-CN" altLang="en-US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zh-CN" altLang="en-US" sz="20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zh-CN" altLang="en-US" sz="2000" dirty="0"/>
          </a:p>
        </p:txBody>
      </p:sp>
      <p:pic>
        <p:nvPicPr>
          <p:cNvPr id="5" name="图片 4" descr="手机屏幕截图&#10;&#10;描述已自动生成">
            <a:extLst>
              <a:ext uri="{FF2B5EF4-FFF2-40B4-BE49-F238E27FC236}">
                <a16:creationId xmlns:a16="http://schemas.microsoft.com/office/drawing/2014/main" id="{05A4DCFD-A320-4793-94BF-D2A94E036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19" y="1014984"/>
            <a:ext cx="5038940" cy="5614416"/>
          </a:xfrm>
          <a:prstGeom prst="rect">
            <a:avLst/>
          </a:prstGeom>
          <a:noFill/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0E85BA-AF10-4CC4-894E-91CBCE46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C913308-F349-4B6D-A68A-DD1791B4A57B}" type="slidenum">
              <a:rPr lang="zh-CN" altLang="en-US" smtClean="0"/>
              <a:pPr>
                <a:spcAft>
                  <a:spcPts val="600"/>
                </a:spcAft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878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FA445B85-4EF0-4AF1-A934-799146C58E11}"/>
              </a:ext>
            </a:extLst>
          </p:cNvPr>
          <p:cNvSpPr/>
          <p:nvPr/>
        </p:nvSpPr>
        <p:spPr>
          <a:xfrm>
            <a:off x="7659488" y="4556148"/>
            <a:ext cx="2396952" cy="2185221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内容占位符 5" descr="图片包含 游戏机, 钟表, 桌子&#10;&#10;描述已自动生成">
            <a:extLst>
              <a:ext uri="{FF2B5EF4-FFF2-40B4-BE49-F238E27FC236}">
                <a16:creationId xmlns:a16="http://schemas.microsoft.com/office/drawing/2014/main" id="{1D4BC15B-70C8-433A-996E-EA4E39D03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53" y="3602437"/>
            <a:ext cx="5050904" cy="739639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81B417-9A65-498B-AC45-523DF674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36B420B-3C86-4E8F-9520-A550DBFE2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996" y="4491218"/>
            <a:ext cx="3444091" cy="17258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149A7C2-EEE9-4251-A4CB-B832D9713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891" y="4869160"/>
            <a:ext cx="2314748" cy="3122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E3E74B9-28B8-4C51-8056-0C60B067F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075" y="5301208"/>
            <a:ext cx="1800200" cy="366764"/>
          </a:xfrm>
          <a:prstGeom prst="rect">
            <a:avLst/>
          </a:prstGeom>
        </p:spPr>
      </p:pic>
      <p:sp>
        <p:nvSpPr>
          <p:cNvPr id="10" name="标题 5">
            <a:extLst>
              <a:ext uri="{FF2B5EF4-FFF2-40B4-BE49-F238E27FC236}">
                <a16:creationId xmlns:a16="http://schemas.microsoft.com/office/drawing/2014/main" id="{C6661CAD-CD20-431D-8E75-AEC999379A13}"/>
              </a:ext>
            </a:extLst>
          </p:cNvPr>
          <p:cNvSpPr txBox="1">
            <a:spLocks/>
          </p:cNvSpPr>
          <p:nvPr/>
        </p:nvSpPr>
        <p:spPr>
          <a:xfrm>
            <a:off x="1581912" y="-145970"/>
            <a:ext cx="9478981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Release the H0 tension from the Generalized </a:t>
            </a:r>
            <a:r>
              <a:rPr lang="en-US" altLang="zh-CN" sz="40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Proca</a:t>
            </a:r>
            <a:r>
              <a:rPr lang="en-US" altLang="zh-CN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model</a:t>
            </a:r>
            <a:endParaRPr lang="zh-CN" alt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DF426BF-F503-450F-94D2-1104BCBC7D3C}"/>
              </a:ext>
            </a:extLst>
          </p:cNvPr>
          <p:cNvSpPr txBox="1"/>
          <p:nvPr/>
        </p:nvSpPr>
        <p:spPr>
          <a:xfrm>
            <a:off x="2258834" y="2991629"/>
            <a:ext cx="375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The GP action is given by,</a:t>
            </a:r>
            <a:endParaRPr lang="zh-CN" altLang="en-US" sz="24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B470530-2C10-49CD-BF91-E12EDB7B83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1" y="5802463"/>
            <a:ext cx="1966131" cy="3353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81F1361-DB95-49DB-B485-30F4FE0959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249" y="6266701"/>
            <a:ext cx="1926082" cy="31223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483ED7D-3A96-4CE8-9193-CF7FF8F38251}"/>
              </a:ext>
            </a:extLst>
          </p:cNvPr>
          <p:cNvSpPr/>
          <p:nvPr/>
        </p:nvSpPr>
        <p:spPr>
          <a:xfrm>
            <a:off x="2155235" y="1060191"/>
            <a:ext cx="8712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zh-CN" sz="1400" dirty="0">
                <a:solidFill>
                  <a:srgbClr val="F79646">
                    <a:lumMod val="75000"/>
                  </a:srgbClr>
                </a:solidFill>
                <a:latin typeface="Calisto MT" pitchFamily="18" charset="0"/>
              </a:rPr>
              <a:t>[Based on: Antonio De Felice, Chao-</a:t>
            </a:r>
            <a:r>
              <a:rPr lang="en-US" altLang="zh-CN" sz="1400" dirty="0" err="1">
                <a:solidFill>
                  <a:srgbClr val="F79646">
                    <a:lumMod val="75000"/>
                  </a:srgbClr>
                </a:solidFill>
                <a:latin typeface="Calisto MT" pitchFamily="18" charset="0"/>
              </a:rPr>
              <a:t>Qiang</a:t>
            </a:r>
            <a:r>
              <a:rPr lang="en-US" altLang="zh-CN" sz="1400" dirty="0">
                <a:solidFill>
                  <a:srgbClr val="F79646">
                    <a:lumMod val="75000"/>
                  </a:srgbClr>
                </a:solidFill>
                <a:latin typeface="Calisto MT" pitchFamily="18" charset="0"/>
              </a:rPr>
              <a:t> </a:t>
            </a:r>
            <a:r>
              <a:rPr lang="en-US" altLang="zh-CN" sz="1400" dirty="0" err="1">
                <a:solidFill>
                  <a:srgbClr val="F79646">
                    <a:lumMod val="75000"/>
                  </a:srgbClr>
                </a:solidFill>
                <a:latin typeface="Calisto MT" pitchFamily="18" charset="0"/>
              </a:rPr>
              <a:t>Geng</a:t>
            </a:r>
            <a:r>
              <a:rPr lang="en-US" altLang="zh-CN" sz="1400" dirty="0">
                <a:solidFill>
                  <a:srgbClr val="F79646">
                    <a:lumMod val="75000"/>
                  </a:srgbClr>
                </a:solidFill>
                <a:latin typeface="Calisto MT" pitchFamily="18" charset="0"/>
              </a:rPr>
              <a:t>, </a:t>
            </a:r>
            <a:r>
              <a:rPr lang="en-US" altLang="zh-CN" sz="1400" dirty="0" err="1">
                <a:solidFill>
                  <a:srgbClr val="F79646">
                    <a:lumMod val="75000"/>
                  </a:srgbClr>
                </a:solidFill>
                <a:latin typeface="Calisto MT" pitchFamily="18" charset="0"/>
              </a:rPr>
              <a:t>Masroor</a:t>
            </a:r>
            <a:r>
              <a:rPr lang="en-US" altLang="zh-CN" sz="1400" dirty="0">
                <a:solidFill>
                  <a:srgbClr val="F79646">
                    <a:lumMod val="75000"/>
                  </a:srgbClr>
                </a:solidFill>
                <a:latin typeface="Calisto MT" pitchFamily="18" charset="0"/>
              </a:rPr>
              <a:t> C. P and </a:t>
            </a:r>
            <a:r>
              <a:rPr lang="en-US" altLang="zh-CN" sz="1400" b="1" u="sng" dirty="0">
                <a:solidFill>
                  <a:srgbClr val="F79646">
                    <a:lumMod val="75000"/>
                  </a:srgbClr>
                </a:solidFill>
                <a:latin typeface="Calisto MT" pitchFamily="18" charset="0"/>
              </a:rPr>
              <a:t>Lu Yin</a:t>
            </a:r>
            <a:r>
              <a:rPr lang="en-US" altLang="zh-CN" sz="1400" dirty="0">
                <a:solidFill>
                  <a:srgbClr val="F79646">
                    <a:lumMod val="75000"/>
                  </a:srgbClr>
                </a:solidFill>
                <a:latin typeface="Calisto MT" pitchFamily="18" charset="0"/>
              </a:rPr>
              <a:t>,  </a:t>
            </a:r>
            <a:r>
              <a:rPr lang="de-DE" altLang="zh-CN" sz="1400" dirty="0">
                <a:solidFill>
                  <a:srgbClr val="F79646">
                    <a:lumMod val="75000"/>
                  </a:srgbClr>
                </a:solidFill>
                <a:latin typeface="Calisto MT" pitchFamily="18" charset="0"/>
              </a:rPr>
              <a:t>JCAP. 08 (2020) 038</a:t>
            </a:r>
            <a:r>
              <a:rPr lang="en-US" altLang="zh-CN" sz="1400" dirty="0">
                <a:solidFill>
                  <a:srgbClr val="F79646">
                    <a:lumMod val="75000"/>
                  </a:srgbClr>
                </a:solidFill>
                <a:latin typeface="Calisto MT" pitchFamily="18" charset="0"/>
              </a:rPr>
              <a:t>]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96507B6-1541-44D2-B303-C5DE5916711A}"/>
              </a:ext>
            </a:extLst>
          </p:cNvPr>
          <p:cNvSpPr/>
          <p:nvPr/>
        </p:nvSpPr>
        <p:spPr>
          <a:xfrm>
            <a:off x="2311083" y="1659634"/>
            <a:ext cx="6495093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Dubai" panose="020B0503030403030204" pitchFamily="34" charset="-78"/>
              </a:rPr>
              <a:t>Q:</a:t>
            </a:r>
            <a:r>
              <a:rPr lang="en-US" altLang="zh-CN" sz="2000" dirty="0">
                <a:latin typeface="Bahnschrift" panose="020B0502040204020203" pitchFamily="34" charset="0"/>
                <a:cs typeface="Dubai" panose="020B0503030403030204" pitchFamily="34" charset="-78"/>
              </a:rPr>
              <a:t>  </a:t>
            </a:r>
            <a:r>
              <a:rPr lang="en-US" altLang="zh-CN" sz="2000" dirty="0">
                <a:solidFill>
                  <a:schemeClr val="tx1"/>
                </a:solidFill>
                <a:latin typeface="Bahnschrift" panose="020B0502040204020203" pitchFamily="34" charset="0"/>
                <a:cs typeface="Dubai" panose="020B0503030403030204" pitchFamily="34" charset="-78"/>
              </a:rPr>
              <a:t>Why is Generalized </a:t>
            </a:r>
            <a:r>
              <a:rPr lang="en-US" altLang="zh-CN" sz="2000" dirty="0" err="1">
                <a:solidFill>
                  <a:schemeClr val="tx1"/>
                </a:solidFill>
                <a:latin typeface="Bahnschrift" panose="020B0502040204020203" pitchFamily="34" charset="0"/>
                <a:cs typeface="Dubai" panose="020B0503030403030204" pitchFamily="34" charset="-78"/>
              </a:rPr>
              <a:t>Proca</a:t>
            </a:r>
            <a:r>
              <a:rPr lang="en-US" altLang="zh-CN" sz="2000" dirty="0">
                <a:solidFill>
                  <a:schemeClr val="tx1"/>
                </a:solidFill>
                <a:latin typeface="Bahnschrift" panose="020B0502040204020203" pitchFamily="34" charset="0"/>
                <a:cs typeface="Dubai" panose="020B0503030403030204" pitchFamily="34" charset="-78"/>
              </a:rPr>
              <a:t> theory?</a:t>
            </a:r>
            <a:endParaRPr lang="en-US" altLang="zh-CN" sz="2000" dirty="0">
              <a:solidFill>
                <a:srgbClr val="00B050"/>
              </a:solidFill>
              <a:latin typeface="Bahnschrift" panose="020B0502040204020203" pitchFamily="34" charset="0"/>
              <a:cs typeface="Dubai" panose="020B0503030403030204" pitchFamily="34" charset="-78"/>
            </a:endParaRPr>
          </a:p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Dubai" panose="020B0503030403030204" pitchFamily="34" charset="-78"/>
              </a:rPr>
              <a:t>A: </a:t>
            </a:r>
            <a:r>
              <a:rPr lang="en-US" altLang="zh-CN" sz="2000" dirty="0">
                <a:latin typeface="Bahnschrift" panose="020B0502040204020203" pitchFamily="34" charset="0"/>
                <a:cs typeface="Dubai" panose="020B0503030403030204" pitchFamily="34" charset="-78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Bahnschrift" panose="020B0502040204020203" pitchFamily="34" charset="0"/>
                <a:cs typeface="Dubai" panose="020B0503030403030204" pitchFamily="34" charset="-78"/>
              </a:rPr>
              <a:t>It is a good way to make a </a:t>
            </a:r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" panose="020B0502040204020203" pitchFamily="34" charset="0"/>
                <a:cs typeface="Dubai" panose="020B0503030403030204" pitchFamily="34" charset="-78"/>
              </a:rPr>
              <a:t>U(1) breaking</a:t>
            </a:r>
            <a:r>
              <a:rPr lang="en-US" altLang="zh-CN" sz="2000" dirty="0">
                <a:latin typeface="Bahnschrift" panose="020B0502040204020203" pitchFamily="34" charset="0"/>
                <a:cs typeface="Dubai" panose="020B0503030403030204" pitchFamily="34" charset="-78"/>
              </a:rPr>
              <a:t> 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Dubai" panose="020B0503030403030204" pitchFamily="34" charset="-78"/>
              </a:rPr>
              <a:t>vector field </a:t>
            </a:r>
          </a:p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Bahnschrift" panose="020B0502040204020203" pitchFamily="34" charset="0"/>
                <a:cs typeface="Dubai" panose="020B0503030403030204" pitchFamily="34" charset="-78"/>
              </a:rPr>
              <a:t>     </a:t>
            </a:r>
            <a:r>
              <a:rPr lang="en-US" altLang="zh-CN" sz="2000" dirty="0">
                <a:solidFill>
                  <a:schemeClr val="tx1"/>
                </a:solidFill>
                <a:latin typeface="Bahnschrift" panose="020B0502040204020203" pitchFamily="34" charset="0"/>
                <a:cs typeface="Dubai" panose="020B0503030403030204" pitchFamily="34" charset="-78"/>
              </a:rPr>
              <a:t>a Dark Energy candidate</a:t>
            </a:r>
            <a:r>
              <a:rPr lang="en-US" altLang="zh-CN" sz="2000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6356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70EB7B-4160-414C-8C2B-27D7FE98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BF5074-42F1-4A92-B4F5-6E5EB4EE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913308-F349-4B6D-A68A-DD1791B4A57B}" type="slidenum">
              <a:rPr lang="zh-CN" altLang="en-US" smtClean="0"/>
              <a:pPr>
                <a:spcAft>
                  <a:spcPts val="600"/>
                </a:spcAft>
              </a:pPr>
              <a:t>19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9D020B76-89F1-4EC4-8463-F86A76BA745A}"/>
              </a:ext>
            </a:extLst>
          </p:cNvPr>
          <p:cNvSpPr txBox="1">
            <a:spLocks/>
          </p:cNvSpPr>
          <p:nvPr/>
        </p:nvSpPr>
        <p:spPr>
          <a:xfrm>
            <a:off x="1703512" y="2380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dark energy equation of state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3D2CFE0-E06E-46EC-A4F9-B8BE5AA13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079" y="4162284"/>
            <a:ext cx="3862068" cy="74026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A77E5F-D0BE-4094-879B-776BA9B82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762" y="2279428"/>
            <a:ext cx="2615411" cy="5913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2646E9-6D02-44EA-9821-4102FE688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853" y="1268760"/>
            <a:ext cx="4491135" cy="42111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4ACDB7F-6A92-4B9A-A143-DBA17C552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5092" y="5802604"/>
            <a:ext cx="3843063" cy="6713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A4947C5-9F5E-4F99-A383-C237D1D4ABD7}"/>
                  </a:ext>
                </a:extLst>
              </p:cNvPr>
              <p:cNvSpPr txBox="1"/>
              <p:nvPr/>
            </p:nvSpPr>
            <p:spPr>
              <a:xfrm>
                <a:off x="6466676" y="3336476"/>
                <a:ext cx="44085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If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dirty="0"/>
                  <a:t>, the model comes to </a:t>
                </a:r>
                <a:r>
                  <a:rPr lang="en-US" altLang="zh-CN" dirty="0" err="1"/>
                  <a:t>Galileon</a:t>
                </a:r>
                <a:r>
                  <a:rPr lang="en-US" altLang="zh-CN" dirty="0"/>
                  <a:t> model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A4947C5-9F5E-4F99-A383-C237D1D4A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676" y="3336476"/>
                <a:ext cx="4408538" cy="646331"/>
              </a:xfrm>
              <a:prstGeom prst="rect">
                <a:avLst/>
              </a:prstGeom>
              <a:blipFill>
                <a:blip r:embed="rId6"/>
                <a:stretch>
                  <a:fillRect l="-1245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A6290A04-B89E-4B16-A875-688F3AA9C0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6811" y="2343454"/>
            <a:ext cx="648072" cy="46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盘子里有食物&#10;&#10;描述已自动生成">
            <a:extLst>
              <a:ext uri="{FF2B5EF4-FFF2-40B4-BE49-F238E27FC236}">
                <a16:creationId xmlns:a16="http://schemas.microsoft.com/office/drawing/2014/main" id="{1B04CF03-CE6C-4DB3-8DB5-59B30BB59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3132879"/>
            <a:ext cx="2571750" cy="17811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93FD9EF-8091-48B6-ABC9-0270AF3D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长发的人&#10;&#10;描述已自动生成">
            <a:extLst>
              <a:ext uri="{FF2B5EF4-FFF2-40B4-BE49-F238E27FC236}">
                <a16:creationId xmlns:a16="http://schemas.microsoft.com/office/drawing/2014/main" id="{9CBB0B5B-8314-4FEF-B524-68B9EB582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25" y="1208041"/>
            <a:ext cx="1819275" cy="2505075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35E37A-EFAB-4070-AC3B-AE0C71B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8CF64B-6D03-467D-9E1B-024D2198D2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745" y="1066543"/>
            <a:ext cx="3639627" cy="1767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DE3E72F-E697-4B33-B144-F57B13E068EA}"/>
              </a:ext>
            </a:extLst>
          </p:cNvPr>
          <p:cNvSpPr txBox="1"/>
          <p:nvPr/>
        </p:nvSpPr>
        <p:spPr>
          <a:xfrm>
            <a:off x="4254669" y="1441430"/>
            <a:ext cx="2842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I think the Universe should be stable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4EA110-9DEF-4E3A-92E1-D87E68ACFAB3}"/>
              </a:ext>
            </a:extLst>
          </p:cNvPr>
          <p:cNvSpPr txBox="1"/>
          <p:nvPr/>
        </p:nvSpPr>
        <p:spPr>
          <a:xfrm>
            <a:off x="2279576" y="37685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Isaac Newton</a:t>
            </a:r>
            <a:endParaRPr lang="zh-CN" altLang="en-US" dirty="0"/>
          </a:p>
        </p:txBody>
      </p:sp>
      <p:pic>
        <p:nvPicPr>
          <p:cNvPr id="15" name="图片 14" descr="图片包含 物体, 星星, 游戏机, 灯光&#10;&#10;描述已自动生成">
            <a:extLst>
              <a:ext uri="{FF2B5EF4-FFF2-40B4-BE49-F238E27FC236}">
                <a16:creationId xmlns:a16="http://schemas.microsoft.com/office/drawing/2014/main" id="{DD352BF6-4276-4531-9D7D-EB57D94068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3132879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10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3D1125E-572D-4858-9BDA-E2F9F283E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528" y="1772817"/>
            <a:ext cx="3888432" cy="3741951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E902A1-4DC6-4645-B838-2F5F710A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897F69-599A-43E5-8A61-A091DFD0D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772816"/>
            <a:ext cx="3968584" cy="3741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6839E1C-4A0A-4C28-A02A-0179BFAB9FBB}"/>
                  </a:ext>
                </a:extLst>
              </p:cNvPr>
              <p:cNvSpPr txBox="1"/>
              <p:nvPr/>
            </p:nvSpPr>
            <p:spPr>
              <a:xfrm>
                <a:off x="2207568" y="5661249"/>
                <a:ext cx="8172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the GP model is able to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measurements compatible at 2-sigma with the MCMC results.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6839E1C-4A0A-4C28-A02A-0179BFAB9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5661249"/>
                <a:ext cx="8172400" cy="830997"/>
              </a:xfrm>
              <a:prstGeom prst="rect">
                <a:avLst/>
              </a:prstGeom>
              <a:blipFill>
                <a:blip r:embed="rId4"/>
                <a:stretch>
                  <a:fillRect l="-1119" t="-5147" r="-224" b="-16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标题 1">
                <a:extLst>
                  <a:ext uri="{FF2B5EF4-FFF2-40B4-BE49-F238E27FC236}">
                    <a16:creationId xmlns:a16="http://schemas.microsoft.com/office/drawing/2014/main" id="{669F2053-1F9A-47F3-909B-C7C562D199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9536" y="187706"/>
                <a:ext cx="7797552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zh-CN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The result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altLang="zh-CN" b="1" i="1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zh-CN" altLang="en-US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标题 1">
                <a:extLst>
                  <a:ext uri="{FF2B5EF4-FFF2-40B4-BE49-F238E27FC236}">
                    <a16:creationId xmlns:a16="http://schemas.microsoft.com/office/drawing/2014/main" id="{669F2053-1F9A-47F3-909B-C7C562D19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36" y="187706"/>
                <a:ext cx="7797552" cy="1143000"/>
              </a:xfrm>
              <a:prstGeom prst="rect">
                <a:avLst/>
              </a:prstGeom>
              <a:blipFill>
                <a:blip r:embed="rId5"/>
                <a:stretch>
                  <a:fillRect l="-3206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6370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FD28F5-6B01-4998-A9C6-33B46AB88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818" y="4380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Potential new physics beyond ΛCDM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1C96406-9629-423D-8073-EEC5EBD73EE5}"/>
              </a:ext>
            </a:extLst>
          </p:cNvPr>
          <p:cNvSpPr txBox="1"/>
          <p:nvPr/>
        </p:nvSpPr>
        <p:spPr>
          <a:xfrm>
            <a:off x="957957" y="1508595"/>
            <a:ext cx="49372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altLang="zh-CN" sz="2000" dirty="0">
                <a:latin typeface="Abadi" panose="020B0604020202020204" pitchFamily="34" charset="0"/>
              </a:rPr>
              <a:t>A different equation state of dark energy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altLang="zh-CN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zh-CN" altLang="en-US" sz="2000" dirty="0">
                <a:latin typeface="Abadi" panose="020B0604020202020204" pitchFamily="34" charset="0"/>
              </a:rPr>
              <a:t>Another relativistic species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zh-CN" altLang="en-US" sz="2000" dirty="0">
                <a:latin typeface="Abadi" panose="020B0604020202020204" pitchFamily="34" charset="0"/>
              </a:rPr>
              <a:t>(e.g.,additional neutrino or dark radiation)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altLang="zh-CN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2000" dirty="0">
                <a:latin typeface="Abadi" panose="020B0604020202020204" pitchFamily="34" charset="0"/>
              </a:rPr>
              <a:t>Non-zero spatial curvature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zh-CN" altLang="en-US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zh-CN" altLang="en-US" sz="2000" dirty="0">
                <a:latin typeface="Abadi" panose="020B0604020202020204" pitchFamily="34" charset="0"/>
              </a:rPr>
              <a:t>A decaying relic massive dark matter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zh-CN" altLang="en-US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altLang="zh-CN" sz="2000" dirty="0">
                <a:latin typeface="Abadi" panose="020B0604020202020204" pitchFamily="34" charset="0"/>
              </a:rPr>
              <a:t>Early dark energy</a:t>
            </a:r>
            <a:endParaRPr lang="zh-CN" altLang="en-US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zh-CN" altLang="en-US" sz="20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zh-CN" altLang="en-US" sz="2000" dirty="0"/>
          </a:p>
        </p:txBody>
      </p:sp>
      <p:pic>
        <p:nvPicPr>
          <p:cNvPr id="5" name="图片 4" descr="手机屏幕截图&#10;&#10;描述已自动生成">
            <a:extLst>
              <a:ext uri="{FF2B5EF4-FFF2-40B4-BE49-F238E27FC236}">
                <a16:creationId xmlns:a16="http://schemas.microsoft.com/office/drawing/2014/main" id="{05A4DCFD-A320-4793-94BF-D2A94E036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19" y="1014984"/>
            <a:ext cx="5038940" cy="5614416"/>
          </a:xfrm>
          <a:prstGeom prst="rect">
            <a:avLst/>
          </a:prstGeom>
          <a:noFill/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0E85BA-AF10-4CC4-894E-91CBCE46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C913308-F349-4B6D-A68A-DD1791B4A57B}" type="slidenum">
              <a:rPr lang="zh-CN" altLang="en-US" smtClean="0"/>
              <a:pPr>
                <a:spcAft>
                  <a:spcPts val="600"/>
                </a:spcAft>
              </a:pPr>
              <a:t>21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27A698-B59C-0DE0-039F-0CC35E78C998}"/>
              </a:ext>
            </a:extLst>
          </p:cNvPr>
          <p:cNvSpPr/>
          <p:nvPr/>
        </p:nvSpPr>
        <p:spPr>
          <a:xfrm>
            <a:off x="804007" y="4453128"/>
            <a:ext cx="2506121" cy="448056"/>
          </a:xfrm>
          <a:prstGeom prst="rect">
            <a:avLst/>
          </a:prstGeom>
          <a:noFill/>
          <a:ln w="28575">
            <a:solidFill>
              <a:srgbClr val="EB8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535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90A0A1-5BC4-88B9-0D92-96B3B7AFE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314" y="4123944"/>
            <a:ext cx="5035947" cy="3480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600" i="1" dirty="0">
                <a:latin typeface="-apple-system"/>
              </a:rPr>
              <a:t>[ </a:t>
            </a:r>
            <a:r>
              <a:rPr lang="en-US" altLang="zh-CN" sz="1600" b="0" i="1" dirty="0" err="1">
                <a:effectLst/>
                <a:latin typeface="-apple-system"/>
              </a:rPr>
              <a:t>Class.Quant.Grav</a:t>
            </a:r>
            <a:r>
              <a:rPr lang="en-US" altLang="zh-CN" sz="1600" b="0" i="1" dirty="0">
                <a:effectLst/>
                <a:latin typeface="-apple-system"/>
              </a:rPr>
              <a:t>.</a:t>
            </a:r>
            <a:r>
              <a:rPr lang="en-US" altLang="zh-CN" sz="1600" b="0" i="0" dirty="0">
                <a:effectLst/>
                <a:latin typeface="-apple-system"/>
              </a:rPr>
              <a:t> 38 (2021) 15, 153001 ]                   </a:t>
            </a:r>
            <a:endParaRPr lang="zh-CN" altLang="en-US" sz="160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E6F60F-703B-D532-8165-D763CB5ADD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70741C-4AEC-EDC7-9C2B-1C2315023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825625"/>
            <a:ext cx="6114939" cy="42597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06F4517-C0C0-D5CD-5119-72DBFA803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1" y="1825625"/>
            <a:ext cx="5237737" cy="7201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1E3FCDF-4D7E-E044-AC71-8C39566E2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00" y="2729492"/>
            <a:ext cx="5978048" cy="8094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墨迹 16">
                <a:extLst>
                  <a:ext uri="{FF2B5EF4-FFF2-40B4-BE49-F238E27FC236}">
                    <a16:creationId xmlns:a16="http://schemas.microsoft.com/office/drawing/2014/main" id="{210F50EF-7176-A28A-6162-F2BBE27FBEF3}"/>
                  </a:ext>
                </a:extLst>
              </p14:cNvPr>
              <p14:cNvContentPartPr/>
              <p14:nvPr/>
            </p14:nvContentPartPr>
            <p14:xfrm>
              <a:off x="978336" y="3529440"/>
              <a:ext cx="360" cy="360"/>
            </p14:xfrm>
          </p:contentPart>
        </mc:Choice>
        <mc:Fallback xmlns="">
          <p:pic>
            <p:nvPicPr>
              <p:cNvPr id="17" name="墨迹 16">
                <a:extLst>
                  <a:ext uri="{FF2B5EF4-FFF2-40B4-BE49-F238E27FC236}">
                    <a16:creationId xmlns:a16="http://schemas.microsoft.com/office/drawing/2014/main" id="{210F50EF-7176-A28A-6162-F2BBE27FBE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9696" y="352044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箭头: 下 20">
            <a:extLst>
              <a:ext uri="{FF2B5EF4-FFF2-40B4-BE49-F238E27FC236}">
                <a16:creationId xmlns:a16="http://schemas.microsoft.com/office/drawing/2014/main" id="{019D2083-37A1-B106-2D98-B5459DC86334}"/>
              </a:ext>
            </a:extLst>
          </p:cNvPr>
          <p:cNvSpPr/>
          <p:nvPr/>
        </p:nvSpPr>
        <p:spPr>
          <a:xfrm rot="16200000">
            <a:off x="6056604" y="4975978"/>
            <a:ext cx="173737" cy="5749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03B43B3F-C604-1647-E5D7-13D6F6DFE9D6}"/>
              </a:ext>
            </a:extLst>
          </p:cNvPr>
          <p:cNvSpPr/>
          <p:nvPr/>
        </p:nvSpPr>
        <p:spPr>
          <a:xfrm rot="16200000">
            <a:off x="6556477" y="5265752"/>
            <a:ext cx="173737" cy="5749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1E2F5D1A-8F5F-498C-6DB6-6878AD0CF465}"/>
              </a:ext>
            </a:extLst>
          </p:cNvPr>
          <p:cNvSpPr/>
          <p:nvPr/>
        </p:nvSpPr>
        <p:spPr>
          <a:xfrm rot="16200000">
            <a:off x="6117564" y="2037706"/>
            <a:ext cx="173737" cy="57497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193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C25E0-30A5-4225-8163-DC85318A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476459-59C2-4F03-A70E-0E574929C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29" y="1530540"/>
            <a:ext cx="6970125" cy="11679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7EF412D-B16F-4594-BE5A-E84556128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062" y="2813828"/>
            <a:ext cx="4694261" cy="8415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261359D-368A-4A6E-B3EA-E8F939E45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200" y="2351632"/>
            <a:ext cx="3398815" cy="2743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9B11100-812A-43B7-984C-140BD94B9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6320" y="1851764"/>
            <a:ext cx="2740577" cy="384547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860A5CD1-2C19-4DB1-B8CB-18F92BB0CAAF}"/>
              </a:ext>
            </a:extLst>
          </p:cNvPr>
          <p:cNvSpPr txBox="1">
            <a:spLocks/>
          </p:cNvSpPr>
          <p:nvPr/>
        </p:nvSpPr>
        <p:spPr>
          <a:xfrm>
            <a:off x="0" y="-212391"/>
            <a:ext cx="11546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/>
              <a:t>The difference between </a:t>
            </a:r>
            <a:r>
              <a:rPr lang="en-US" altLang="zh-CN" b="1">
                <a:solidFill>
                  <a:srgbClr val="FF7C80"/>
                </a:solidFill>
              </a:rPr>
              <a:t>EDE</a:t>
            </a:r>
            <a:r>
              <a:rPr lang="en-US" altLang="zh-CN" b="1"/>
              <a:t>, </a:t>
            </a:r>
            <a:r>
              <a:rPr lang="en-US" altLang="zh-CN" b="1">
                <a:solidFill>
                  <a:srgbClr val="0070C0"/>
                </a:solidFill>
              </a:rPr>
              <a:t>ADE</a:t>
            </a:r>
            <a:r>
              <a:rPr lang="en-US" altLang="zh-CN" b="1"/>
              <a:t>, </a:t>
            </a:r>
            <a:r>
              <a:rPr lang="en-US" altLang="zh-CN" b="1">
                <a:solidFill>
                  <a:schemeClr val="accent4">
                    <a:lumMod val="75000"/>
                  </a:schemeClr>
                </a:solidFill>
              </a:rPr>
              <a:t>eADE</a:t>
            </a:r>
            <a:r>
              <a:rPr lang="en-US" altLang="zh-CN" b="1"/>
              <a:t> model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6E64EF-FE8E-BC37-B868-DCEF64DD4C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7577" y="1057651"/>
            <a:ext cx="3508440" cy="49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69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C25E0-30A5-4225-8163-DC85318A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476459-59C2-4F03-A70E-0E574929C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29" y="1530540"/>
            <a:ext cx="6970125" cy="11679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ACBE24-DA86-4644-AF2A-AB2FC3F5C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29" y="3208436"/>
            <a:ext cx="6805250" cy="16079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E90CD62-8268-48C9-858E-002A1C4AC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846" y="3636027"/>
            <a:ext cx="4211782" cy="7527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7EF412D-B16F-4594-BE5A-E84556128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8910" y="1835632"/>
            <a:ext cx="4694261" cy="84151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BD4E5D5-311F-421B-8430-AF493AC46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9741" y="3899473"/>
            <a:ext cx="453430" cy="25148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419FA4A6-E475-4C46-8197-D121A935CA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578" y="4635873"/>
            <a:ext cx="1593017" cy="36104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8294987-2A60-48A9-98A7-9FF4EDD629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5324" y="5156245"/>
            <a:ext cx="1159807" cy="340155"/>
          </a:xfrm>
          <a:prstGeom prst="rect">
            <a:avLst/>
          </a:prstGeom>
        </p:spPr>
      </p:pic>
      <p:sp>
        <p:nvSpPr>
          <p:cNvPr id="31" name="标题 1">
            <a:extLst>
              <a:ext uri="{FF2B5EF4-FFF2-40B4-BE49-F238E27FC236}">
                <a16:creationId xmlns:a16="http://schemas.microsoft.com/office/drawing/2014/main" id="{B2DDC0A0-F244-41AA-9081-52626D157C68}"/>
              </a:ext>
            </a:extLst>
          </p:cNvPr>
          <p:cNvSpPr txBox="1">
            <a:spLocks/>
          </p:cNvSpPr>
          <p:nvPr/>
        </p:nvSpPr>
        <p:spPr>
          <a:xfrm>
            <a:off x="0" y="-212391"/>
            <a:ext cx="11546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/>
              <a:t>The difference between </a:t>
            </a:r>
            <a:r>
              <a:rPr lang="en-US" altLang="zh-CN" b="1">
                <a:solidFill>
                  <a:srgbClr val="FF7C80"/>
                </a:solidFill>
              </a:rPr>
              <a:t>EDE</a:t>
            </a:r>
            <a:r>
              <a:rPr lang="en-US" altLang="zh-CN" b="1"/>
              <a:t>, </a:t>
            </a:r>
            <a:r>
              <a:rPr lang="en-US" altLang="zh-CN" b="1">
                <a:solidFill>
                  <a:srgbClr val="0070C0"/>
                </a:solidFill>
              </a:rPr>
              <a:t>ADE</a:t>
            </a:r>
            <a:r>
              <a:rPr lang="en-US" altLang="zh-CN" b="1"/>
              <a:t>, </a:t>
            </a:r>
            <a:r>
              <a:rPr lang="en-US" altLang="zh-CN" b="1">
                <a:solidFill>
                  <a:schemeClr val="accent4">
                    <a:lumMod val="75000"/>
                  </a:schemeClr>
                </a:solidFill>
              </a:rPr>
              <a:t>eADE</a:t>
            </a:r>
            <a:r>
              <a:rPr lang="en-US" altLang="zh-CN" b="1"/>
              <a:t> model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6CD6F2-360B-44EA-FF60-8476C4F563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9197" y="5550812"/>
            <a:ext cx="2956685" cy="7527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564202C-E835-34BD-AC58-45A0AFEF0F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7737" y="6447571"/>
            <a:ext cx="898685" cy="3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26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C25E0-30A5-4225-8163-DC85318A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476459-59C2-4F03-A70E-0E574929C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29" y="1530540"/>
            <a:ext cx="6970125" cy="11679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ACBE24-DA86-4644-AF2A-AB2FC3F5C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29" y="3208436"/>
            <a:ext cx="6805250" cy="16079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7287383-33D3-4E2D-AD33-6FCA7D927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90" y="5298599"/>
            <a:ext cx="6614342" cy="14429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E90CD62-8268-48C9-858E-002A1C4AC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846" y="3636027"/>
            <a:ext cx="4211782" cy="7527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7EF412D-B16F-4594-BE5A-E845561281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8910" y="1835632"/>
            <a:ext cx="4694261" cy="84151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BD4E5D5-311F-421B-8430-AF493AC466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9741" y="3899473"/>
            <a:ext cx="453430" cy="25148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1CA3E7F-E4E6-4EAF-AF3B-07BC47ABBB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6040" y="5866855"/>
            <a:ext cx="477810" cy="2650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2128FC1-B3B7-458E-A531-182B27E712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1464" y="5760834"/>
            <a:ext cx="2429300" cy="379775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4F0C2A4E-8B4F-46B2-BABE-423B27CF4723}"/>
              </a:ext>
            </a:extLst>
          </p:cNvPr>
          <p:cNvSpPr txBox="1">
            <a:spLocks/>
          </p:cNvSpPr>
          <p:nvPr/>
        </p:nvSpPr>
        <p:spPr>
          <a:xfrm>
            <a:off x="0" y="-212391"/>
            <a:ext cx="11546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/>
              <a:t>The difference between </a:t>
            </a:r>
            <a:r>
              <a:rPr lang="en-US" altLang="zh-CN" b="1">
                <a:solidFill>
                  <a:srgbClr val="FF7C80"/>
                </a:solidFill>
              </a:rPr>
              <a:t>EDE</a:t>
            </a:r>
            <a:r>
              <a:rPr lang="en-US" altLang="zh-CN" b="1"/>
              <a:t>, </a:t>
            </a:r>
            <a:r>
              <a:rPr lang="en-US" altLang="zh-CN" b="1">
                <a:solidFill>
                  <a:srgbClr val="0070C0"/>
                </a:solidFill>
              </a:rPr>
              <a:t>ADE</a:t>
            </a:r>
            <a:r>
              <a:rPr lang="en-US" altLang="zh-CN" b="1"/>
              <a:t>, </a:t>
            </a:r>
            <a:r>
              <a:rPr lang="en-US" altLang="zh-CN" b="1">
                <a:solidFill>
                  <a:schemeClr val="accent4">
                    <a:lumMod val="75000"/>
                  </a:schemeClr>
                </a:solidFill>
              </a:rPr>
              <a:t>eADE</a:t>
            </a:r>
            <a:r>
              <a:rPr lang="en-US" altLang="zh-CN" b="1"/>
              <a:t> model</a:t>
            </a:r>
            <a:endParaRPr lang="zh-CN" altLang="en-US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ACC929-0D89-4D2D-93E8-D80614D78A87}"/>
              </a:ext>
            </a:extLst>
          </p:cNvPr>
          <p:cNvSpPr txBox="1"/>
          <p:nvPr/>
        </p:nvSpPr>
        <p:spPr>
          <a:xfrm>
            <a:off x="7101492" y="6308209"/>
            <a:ext cx="5090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altLang="zh-CN" sz="2000" dirty="0" err="1">
                <a:solidFill>
                  <a:schemeClr val="accent6">
                    <a:lumMod val="75000"/>
                  </a:schemeClr>
                </a:solidFill>
              </a:rPr>
              <a:t>eADE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 have less additional parameters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27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0C25E0-30A5-4225-8163-DC85318A1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7287383-33D3-4E2D-AD33-6FCA7D927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90" y="5298599"/>
            <a:ext cx="6614342" cy="14429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E90CD62-8268-48C9-858E-002A1C4AC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846" y="3636027"/>
            <a:ext cx="4211782" cy="7527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7EF412D-B16F-4594-BE5A-E84556128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910" y="1835632"/>
            <a:ext cx="4694261" cy="84151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BD4E5D5-311F-421B-8430-AF493AC46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9741" y="3899473"/>
            <a:ext cx="453430" cy="25148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1CA3E7F-E4E6-4EAF-AF3B-07BC47ABB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6040" y="5866855"/>
            <a:ext cx="477810" cy="26500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2128FC1-B3B7-458E-A531-182B27E71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587" y="5760834"/>
            <a:ext cx="2429300" cy="3797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84A1D2A-FE90-48B7-B0EA-2CB876350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749" y="1957462"/>
            <a:ext cx="5036497" cy="2943075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8F68E899-6EDD-40CB-A984-DAE723FB9F50}"/>
              </a:ext>
            </a:extLst>
          </p:cNvPr>
          <p:cNvSpPr txBox="1">
            <a:spLocks/>
          </p:cNvSpPr>
          <p:nvPr/>
        </p:nvSpPr>
        <p:spPr>
          <a:xfrm>
            <a:off x="0" y="-212391"/>
            <a:ext cx="11546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/>
              <a:t>The difference between </a:t>
            </a:r>
            <a:r>
              <a:rPr lang="en-US" altLang="zh-CN" b="1" dirty="0">
                <a:solidFill>
                  <a:srgbClr val="FF7C80"/>
                </a:solidFill>
              </a:rPr>
              <a:t>EDE</a:t>
            </a:r>
            <a:r>
              <a:rPr lang="en-US" altLang="zh-CN" b="1" dirty="0"/>
              <a:t>, </a:t>
            </a:r>
            <a:r>
              <a:rPr lang="en-US" altLang="zh-CN" b="1" dirty="0">
                <a:solidFill>
                  <a:srgbClr val="0070C0"/>
                </a:solidFill>
              </a:rPr>
              <a:t>ADE</a:t>
            </a:r>
            <a:r>
              <a:rPr lang="en-US" altLang="zh-CN" b="1" dirty="0"/>
              <a:t>, </a:t>
            </a:r>
            <a:r>
              <a:rPr lang="en-US" altLang="zh-CN" b="1" dirty="0" err="1">
                <a:solidFill>
                  <a:schemeClr val="accent4">
                    <a:lumMod val="75000"/>
                  </a:schemeClr>
                </a:solidFill>
              </a:rPr>
              <a:t>eADE</a:t>
            </a:r>
            <a:r>
              <a:rPr lang="en-US" altLang="zh-CN" b="1" dirty="0"/>
              <a:t> model</a:t>
            </a:r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F47A38D-1FCD-4165-9119-4A55E289C1D3}"/>
              </a:ext>
            </a:extLst>
          </p:cNvPr>
          <p:cNvSpPr txBox="1"/>
          <p:nvPr/>
        </p:nvSpPr>
        <p:spPr>
          <a:xfrm>
            <a:off x="7101492" y="6308209"/>
            <a:ext cx="5090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altLang="zh-CN" sz="2000" dirty="0" err="1">
                <a:solidFill>
                  <a:schemeClr val="accent6">
                    <a:lumMod val="75000"/>
                  </a:schemeClr>
                </a:solidFill>
              </a:rPr>
              <a:t>eADE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 have less additional parameters</a:t>
            </a:r>
            <a:endParaRPr lang="zh-CN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94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A7067-59A4-4854-8509-EB55294CF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7" y="66118"/>
            <a:ext cx="10515600" cy="842321"/>
          </a:xfrm>
        </p:spPr>
        <p:txBody>
          <a:bodyPr/>
          <a:lstStyle/>
          <a:p>
            <a:r>
              <a:rPr lang="en-US" altLang="zh-CN" b="1" dirty="0"/>
              <a:t>Fitting result for the </a:t>
            </a:r>
            <a:r>
              <a:rPr lang="en-US" altLang="zh-CN" b="1" dirty="0">
                <a:solidFill>
                  <a:srgbClr val="FF7C80"/>
                </a:solidFill>
              </a:rPr>
              <a:t>EDE</a:t>
            </a:r>
            <a:r>
              <a:rPr lang="en-US" altLang="zh-CN" b="1" dirty="0"/>
              <a:t> and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ADE</a:t>
            </a:r>
            <a:r>
              <a:rPr lang="en-US" altLang="zh-CN" b="1" dirty="0"/>
              <a:t> model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169C44-5A09-4171-9C27-2684BAED7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53" y="908439"/>
            <a:ext cx="5862758" cy="5751351"/>
          </a:xfrm>
          <a:prstGeom prst="rect">
            <a:avLst/>
          </a:prstGeom>
        </p:spPr>
      </p:pic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DF5E7AEE-CF53-4B53-8A1A-AED2D0BDD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93397" y="769543"/>
            <a:ext cx="5155737" cy="3926012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33FF1F-ACBA-4B74-9044-3187007FE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6382" y="4841612"/>
            <a:ext cx="1752752" cy="6934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41120FE-7A17-48D0-ADA3-EF40D060B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3397" y="3878562"/>
            <a:ext cx="1509647" cy="9630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F97945E-D8A4-4A56-83FA-45EFDA9EA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6484" y="5301206"/>
            <a:ext cx="258826" cy="16511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9621D66-5ADB-47D6-B14C-266CE1A71887}"/>
              </a:ext>
            </a:extLst>
          </p:cNvPr>
          <p:cNvSpPr txBox="1"/>
          <p:nvPr/>
        </p:nvSpPr>
        <p:spPr>
          <a:xfrm>
            <a:off x="7104100" y="4619085"/>
            <a:ext cx="2559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EDE (n=2)          ADE  </a:t>
            </a:r>
          </a:p>
          <a:p>
            <a:r>
              <a:rPr lang="en-US" altLang="zh-CN" dirty="0"/>
              <a:t>        </a:t>
            </a:r>
          </a:p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0BA5883-AFDB-45FA-8DBF-A9BB84F744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9578" y="6027925"/>
            <a:ext cx="1228071" cy="23414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A29125E-E3B8-42ED-95B7-0FA097ABA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2241" y="5106799"/>
            <a:ext cx="888183" cy="74688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91F9987-5C43-4C4A-9B86-F7B4F2D862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9482" y="6002069"/>
            <a:ext cx="333438" cy="2923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C0E3EB1-6433-4961-88AA-2515D8A12D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34728" y="5130503"/>
            <a:ext cx="1239395" cy="2007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9C60423-5887-465F-B08C-54648F84D1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34728" y="5591077"/>
            <a:ext cx="1239395" cy="23300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A29B113-1E9A-4EC3-9CD3-959BB23A6C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31313" y="6027925"/>
            <a:ext cx="497067" cy="26654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0894F88-362F-42C0-9D9D-CA9B0ED0C6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8380" y="6053007"/>
            <a:ext cx="525827" cy="20906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71FAC0D-C8E9-46C3-BBDE-0D684B9232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6719" y="5112452"/>
            <a:ext cx="572737" cy="21879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88AF1CA1-F7C3-4FBD-B844-1C03B65105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76118" y="5106799"/>
            <a:ext cx="478090" cy="21825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7C1ED268-968D-4EB4-8502-3D84180614F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03381" y="5574812"/>
            <a:ext cx="673141" cy="24307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EFCE789-2896-4621-9037-502252E723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40130" y="5560174"/>
            <a:ext cx="525827" cy="262914"/>
          </a:xfrm>
          <a:prstGeom prst="rect">
            <a:avLst/>
          </a:prstGeom>
        </p:spPr>
      </p:pic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D41CB791-DD0B-438F-881D-CDDF96F87335}"/>
              </a:ext>
            </a:extLst>
          </p:cNvPr>
          <p:cNvSpPr/>
          <p:nvPr/>
        </p:nvSpPr>
        <p:spPr>
          <a:xfrm>
            <a:off x="5975746" y="4536160"/>
            <a:ext cx="3920636" cy="192995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D3BC022-1840-461F-B779-BADA8CBDF0D3}"/>
              </a:ext>
            </a:extLst>
          </p:cNvPr>
          <p:cNvSpPr txBox="1"/>
          <p:nvPr/>
        </p:nvSpPr>
        <p:spPr>
          <a:xfrm>
            <a:off x="7131313" y="4083086"/>
            <a:ext cx="2003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Table result</a:t>
            </a:r>
          </a:p>
          <a:p>
            <a:r>
              <a:rPr lang="en-US" altLang="zh-CN" dirty="0"/>
              <a:t>        </a:t>
            </a:r>
          </a:p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9F21F15-F2EE-4D2F-972C-3C11F921A10A}"/>
              </a:ext>
            </a:extLst>
          </p:cNvPr>
          <p:cNvSpPr txBox="1"/>
          <p:nvPr/>
        </p:nvSpPr>
        <p:spPr>
          <a:xfrm>
            <a:off x="3508310" y="2939143"/>
            <a:ext cx="5505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7C80"/>
                </a:solidFill>
                <a:latin typeface="+mj-lt"/>
                <a:ea typeface="+mj-ea"/>
                <a:cs typeface="+mj-cs"/>
              </a:rPr>
              <a:t>EDE</a:t>
            </a:r>
            <a:r>
              <a:rPr lang="en-US" altLang="zh-CN" sz="2000" dirty="0"/>
              <a:t> fitting result                       </a:t>
            </a: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</a:rPr>
              <a:t>ADE</a:t>
            </a:r>
            <a:r>
              <a:rPr lang="en-US" altLang="zh-CN" sz="2000" dirty="0"/>
              <a:t> fitting result</a:t>
            </a:r>
            <a:endParaRPr lang="zh-CN" altLang="en-US" sz="20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7B583979-6106-4F2E-B1D5-C19807A5E7FF}"/>
              </a:ext>
            </a:extLst>
          </p:cNvPr>
          <p:cNvSpPr txBox="1"/>
          <p:nvPr/>
        </p:nvSpPr>
        <p:spPr>
          <a:xfrm>
            <a:off x="6849299" y="3238390"/>
            <a:ext cx="3481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1400" dirty="0" err="1"/>
              <a:t>Phys.Rev.D</a:t>
            </a:r>
            <a:r>
              <a:rPr lang="en-US" altLang="zh-CN" sz="1400" dirty="0"/>
              <a:t> 100 (2019) 6</a:t>
            </a:r>
            <a:endParaRPr lang="zh-CN" altLang="en-US" sz="1400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67FEBEA-83B9-41B5-8588-A8FD97B1FD7B}"/>
              </a:ext>
            </a:extLst>
          </p:cNvPr>
          <p:cNvSpPr txBox="1"/>
          <p:nvPr/>
        </p:nvSpPr>
        <p:spPr>
          <a:xfrm>
            <a:off x="3508310" y="3266129"/>
            <a:ext cx="29850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 err="1"/>
              <a:t>Phys.Rev.Lett</a:t>
            </a:r>
            <a:r>
              <a:rPr lang="en-US" altLang="zh-CN" sz="1400" dirty="0"/>
              <a:t>. 122 (2019) 22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88332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1BEB155-E1D7-6456-E9FA-69FFE9623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8" y="111565"/>
            <a:ext cx="9376954" cy="671150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7CF1D555-3D0E-4280-9632-058ED8B3AD2D}"/>
              </a:ext>
            </a:extLst>
          </p:cNvPr>
          <p:cNvSpPr txBox="1"/>
          <p:nvPr/>
        </p:nvSpPr>
        <p:spPr>
          <a:xfrm>
            <a:off x="7275914" y="1818983"/>
            <a:ext cx="4699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EDE (n=2)          ADE                   </a:t>
            </a:r>
            <a:r>
              <a:rPr lang="en-US" altLang="zh-CN" dirty="0" err="1"/>
              <a:t>eADE</a:t>
            </a:r>
            <a:r>
              <a:rPr lang="en-US" altLang="zh-CN" dirty="0"/>
              <a:t>  </a:t>
            </a:r>
          </a:p>
          <a:p>
            <a:r>
              <a:rPr lang="en-US" altLang="zh-CN" dirty="0"/>
              <a:t>        </a:t>
            </a:r>
          </a:p>
          <a:p>
            <a:endParaRPr lang="zh-CN" altLang="en-US" dirty="0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A8F8E975-7506-4146-9397-A30242E2E4B2}"/>
              </a:ext>
            </a:extLst>
          </p:cNvPr>
          <p:cNvSpPr txBox="1">
            <a:spLocks/>
          </p:cNvSpPr>
          <p:nvPr/>
        </p:nvSpPr>
        <p:spPr>
          <a:xfrm>
            <a:off x="5138927" y="111566"/>
            <a:ext cx="7186811" cy="677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/>
              <a:t>Fitting result for the </a:t>
            </a:r>
            <a:r>
              <a:rPr lang="en-US" altLang="zh-CN" b="1" dirty="0" err="1">
                <a:solidFill>
                  <a:schemeClr val="accent2">
                    <a:lumMod val="75000"/>
                  </a:schemeClr>
                </a:solidFill>
              </a:rPr>
              <a:t>eADE</a:t>
            </a:r>
            <a:r>
              <a:rPr lang="en-US" altLang="zh-CN" b="1" dirty="0"/>
              <a:t> model</a:t>
            </a:r>
            <a:endParaRPr lang="zh-CN" altLang="en-US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0B4FBE-24CD-428D-9A98-9C14AF3BF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890" y="3210064"/>
            <a:ext cx="1228071" cy="2341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2D17904-C0BB-42CF-B380-B86FAD952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775" y="2288938"/>
            <a:ext cx="888183" cy="7468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F04630-895E-4062-B3B4-502848F0B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016" y="3184208"/>
            <a:ext cx="333438" cy="2923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80C5C60-3639-47E1-9469-D775B4B72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300" y="2350320"/>
            <a:ext cx="1239395" cy="2007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1026CC-2531-433C-A1BB-B0C33019A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7090" y="2774735"/>
            <a:ext cx="1239395" cy="23300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BF2FF79-4435-41EA-A3B2-688372D9F0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3847" y="3210064"/>
            <a:ext cx="497067" cy="26654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CE3239B-D14F-4641-BF01-BB64A0481C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0914" y="3235146"/>
            <a:ext cx="525827" cy="209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72FD03D-FAB3-45E1-8DEC-0F175639BD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4704" y="2341294"/>
            <a:ext cx="572737" cy="2187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4B12420-663A-4BC6-9F49-6A1FA2E851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3817" y="2353047"/>
            <a:ext cx="478090" cy="2182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BE1FB40-F8C8-4A25-8848-62D0A3EF18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75915" y="2756951"/>
            <a:ext cx="673141" cy="24307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4B1F8BC-11F5-4996-A81E-B159473993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1634" y="2734206"/>
            <a:ext cx="525827" cy="262914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54668162-B14E-408B-BA7A-0E1218EC2463}"/>
              </a:ext>
            </a:extLst>
          </p:cNvPr>
          <p:cNvSpPr/>
          <p:nvPr/>
        </p:nvSpPr>
        <p:spPr>
          <a:xfrm>
            <a:off x="6148279" y="1718299"/>
            <a:ext cx="5443265" cy="1929954"/>
          </a:xfrm>
          <a:prstGeom prst="round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19C7E92-0F11-48BC-9473-69D50473CB3A}"/>
              </a:ext>
            </a:extLst>
          </p:cNvPr>
          <p:cNvSpPr txBox="1"/>
          <p:nvPr/>
        </p:nvSpPr>
        <p:spPr>
          <a:xfrm>
            <a:off x="8147012" y="1145986"/>
            <a:ext cx="278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Table result</a:t>
            </a:r>
          </a:p>
          <a:p>
            <a:r>
              <a:rPr lang="en-US" altLang="zh-CN" dirty="0"/>
              <a:t>        </a:t>
            </a:r>
          </a:p>
          <a:p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C86F1D3-DD80-8EC7-EBF8-B2C0DF4D690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2379" y="2738484"/>
            <a:ext cx="944962" cy="28958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292E494-1FC0-10B2-E8A2-42BB0E687A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48005" y="2270733"/>
            <a:ext cx="967824" cy="33530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B00CBF6C-347C-B936-D15A-B2D64996DC2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73419" y="3166023"/>
            <a:ext cx="967824" cy="2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7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E81329-83E8-4134-9762-7767732AE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74" y="-157390"/>
            <a:ext cx="10515600" cy="1325563"/>
          </a:xfrm>
        </p:spPr>
        <p:txBody>
          <a:bodyPr/>
          <a:lstStyle/>
          <a:p>
            <a:r>
              <a:rPr lang="en-US" altLang="zh-CN" b="1" dirty="0"/>
              <a:t>The difference in CMB power spectra</a:t>
            </a:r>
            <a:endParaRPr lang="zh-CN" altLang="en-US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1BBEC0-455F-4234-8BE9-5F88A6214DCA}"/>
              </a:ext>
            </a:extLst>
          </p:cNvPr>
          <p:cNvSpPr txBox="1"/>
          <p:nvPr/>
        </p:nvSpPr>
        <p:spPr>
          <a:xfrm>
            <a:off x="1109684" y="5580421"/>
            <a:ext cx="9534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altLang="zh-CN" sz="2400" dirty="0" err="1">
                <a:solidFill>
                  <a:schemeClr val="accent6">
                    <a:lumMod val="75000"/>
                  </a:schemeClr>
                </a:solidFill>
              </a:rPr>
              <a:t>eADE</a:t>
            </a:r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 model closer to the CMB data than LCDM, </a:t>
            </a:r>
          </a:p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especially in the EE mode.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56D4DC-6AD8-C447-3FAA-9F00E68F7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31" y="1666457"/>
            <a:ext cx="5933569" cy="3691116"/>
          </a:xfrm>
          <a:prstGeom prst="rect">
            <a:avLst/>
          </a:prstGeom>
        </p:spPr>
      </p:pic>
      <p:sp>
        <p:nvSpPr>
          <p:cNvPr id="9" name="内容占位符 8">
            <a:extLst>
              <a:ext uri="{FF2B5EF4-FFF2-40B4-BE49-F238E27FC236}">
                <a16:creationId xmlns:a16="http://schemas.microsoft.com/office/drawing/2014/main" id="{869A22A1-7A73-E160-5CAC-172596278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0C9DECF-D34C-D469-8102-AB834DC2F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972" y="1666457"/>
            <a:ext cx="5907494" cy="38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0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FD9EF-8091-48B6-ABC9-0270AF3D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长发的人&#10;&#10;描述已自动生成">
            <a:extLst>
              <a:ext uri="{FF2B5EF4-FFF2-40B4-BE49-F238E27FC236}">
                <a16:creationId xmlns:a16="http://schemas.microsoft.com/office/drawing/2014/main" id="{9CBB0B5B-8314-4FEF-B524-68B9EB582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25" y="1208041"/>
            <a:ext cx="1819275" cy="2505075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35E37A-EFAB-4070-AC3B-AE0C71B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8CF64B-6D03-467D-9E1B-024D2198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5" y="1066543"/>
            <a:ext cx="3639627" cy="1767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DE3E72F-E697-4B33-B144-F57B13E068EA}"/>
              </a:ext>
            </a:extLst>
          </p:cNvPr>
          <p:cNvSpPr txBox="1"/>
          <p:nvPr/>
        </p:nvSpPr>
        <p:spPr>
          <a:xfrm>
            <a:off x="4254669" y="1441430"/>
            <a:ext cx="2842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I think the Universe should be stable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9CEE74-7F27-4A1A-A536-1EEE0F270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76" y="3768524"/>
            <a:ext cx="2458941" cy="250507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5E53BA-4E41-4936-8903-7B4AF1ACC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64213" flipH="1">
            <a:off x="4495845" y="3501008"/>
            <a:ext cx="3494462" cy="2027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F3F2F01-71C8-4CB8-9110-B94E04BBA1FF}"/>
              </a:ext>
            </a:extLst>
          </p:cNvPr>
          <p:cNvSpPr txBox="1"/>
          <p:nvPr/>
        </p:nvSpPr>
        <p:spPr>
          <a:xfrm>
            <a:off x="5139579" y="3717033"/>
            <a:ext cx="2842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I also think the Universe should be stable </a:t>
            </a:r>
            <a:r>
              <a:rPr lang="en-US" altLang="zh-CN" sz="2400" dirty="0"/>
              <a:t>( in 1917)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4EA110-9DEF-4E3A-92E1-D87E68ACFAB3}"/>
              </a:ext>
            </a:extLst>
          </p:cNvPr>
          <p:cNvSpPr txBox="1"/>
          <p:nvPr/>
        </p:nvSpPr>
        <p:spPr>
          <a:xfrm>
            <a:off x="2279576" y="37685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Isaac Newton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27DD73-CEAB-4BCA-A537-B107ED3D382B}"/>
              </a:ext>
            </a:extLst>
          </p:cNvPr>
          <p:cNvSpPr txBox="1"/>
          <p:nvPr/>
        </p:nvSpPr>
        <p:spPr>
          <a:xfrm>
            <a:off x="8077201" y="6277787"/>
            <a:ext cx="185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Albert Einstein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6944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FD28F5-6B01-4998-A9C6-33B46AB88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818" y="4380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Potential new physics beyond ΛCDM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1C96406-9629-423D-8073-EEC5EBD73EE5}"/>
              </a:ext>
            </a:extLst>
          </p:cNvPr>
          <p:cNvSpPr txBox="1"/>
          <p:nvPr/>
        </p:nvSpPr>
        <p:spPr>
          <a:xfrm>
            <a:off x="957957" y="1508595"/>
            <a:ext cx="493726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altLang="zh-CN" sz="2000" dirty="0">
                <a:latin typeface="Abadi" panose="020B0604020202020204" pitchFamily="34" charset="0"/>
              </a:rPr>
              <a:t>A different equation state of dark energy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en-US" altLang="zh-CN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zh-CN" altLang="en-US" sz="2000" dirty="0">
                <a:latin typeface="Abadi" panose="020B0604020202020204" pitchFamily="34" charset="0"/>
              </a:rPr>
              <a:t>Another relativistic species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zh-CN" altLang="en-US" sz="2000" dirty="0">
                <a:latin typeface="Abadi" panose="020B0604020202020204" pitchFamily="34" charset="0"/>
              </a:rPr>
              <a:t>(e.g.,additional neutrino or dark radiation)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zh-CN" altLang="en-US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zh-CN" altLang="en-US" sz="2000" dirty="0">
                <a:latin typeface="Abadi" panose="020B0604020202020204" pitchFamily="34" charset="0"/>
              </a:rPr>
              <a:t>A decaying relic massive dark matter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zh-CN" altLang="en-US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r>
              <a:rPr lang="en-US" altLang="zh-CN" sz="2000" dirty="0">
                <a:latin typeface="Abadi" panose="020B0604020202020204" pitchFamily="34" charset="0"/>
              </a:rPr>
              <a:t>Early dark energy</a:t>
            </a:r>
            <a:endParaRPr lang="zh-CN" altLang="en-US" sz="2000" dirty="0">
              <a:latin typeface="Abadi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zh-CN" altLang="en-US" sz="20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</a:pPr>
            <a:endParaRPr lang="zh-CN" altLang="en-US" sz="2000" dirty="0"/>
          </a:p>
        </p:txBody>
      </p:sp>
      <p:pic>
        <p:nvPicPr>
          <p:cNvPr id="5" name="图片 4" descr="手机屏幕截图&#10;&#10;描述已自动生成">
            <a:extLst>
              <a:ext uri="{FF2B5EF4-FFF2-40B4-BE49-F238E27FC236}">
                <a16:creationId xmlns:a16="http://schemas.microsoft.com/office/drawing/2014/main" id="{05A4DCFD-A320-4793-94BF-D2A94E036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219" y="1014984"/>
            <a:ext cx="5038940" cy="5614416"/>
          </a:xfrm>
          <a:prstGeom prst="rect">
            <a:avLst/>
          </a:prstGeom>
          <a:noFill/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0E85BA-AF10-4CC4-894E-91CBCE46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C913308-F349-4B6D-A68A-DD1791B4A57B}" type="slidenum">
              <a:rPr lang="zh-CN" altLang="en-US" smtClean="0"/>
              <a:pPr>
                <a:spcAft>
                  <a:spcPts val="600"/>
                </a:spcAft>
              </a:pPr>
              <a:t>30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27A698-B59C-0DE0-039F-0CC35E78C998}"/>
              </a:ext>
            </a:extLst>
          </p:cNvPr>
          <p:cNvSpPr/>
          <p:nvPr/>
        </p:nvSpPr>
        <p:spPr>
          <a:xfrm>
            <a:off x="920467" y="2084832"/>
            <a:ext cx="4757957" cy="1636776"/>
          </a:xfrm>
          <a:prstGeom prst="rect">
            <a:avLst/>
          </a:prstGeom>
          <a:noFill/>
          <a:ln w="28575">
            <a:solidFill>
              <a:srgbClr val="EB8D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349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03B498-70E6-75B9-282B-D831812D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419048-BA25-61F0-832A-D51EEA56D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43EC30-B291-300E-FCC5-3769F990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821" y="0"/>
            <a:ext cx="7494224" cy="6858000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503329E-530D-5F2B-87FB-5C800097F879}"/>
              </a:ext>
            </a:extLst>
          </p:cNvPr>
          <p:cNvSpPr txBox="1">
            <a:spLocks/>
          </p:cNvSpPr>
          <p:nvPr/>
        </p:nvSpPr>
        <p:spPr>
          <a:xfrm>
            <a:off x="90138" y="6473952"/>
            <a:ext cx="5035947" cy="384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600" i="1">
                <a:latin typeface="-apple-system"/>
              </a:rPr>
              <a:t>[ Class.Quant.Grav.</a:t>
            </a:r>
            <a:r>
              <a:rPr lang="en-US" altLang="zh-CN" sz="1600">
                <a:latin typeface="-apple-system"/>
              </a:rPr>
              <a:t> 38 (2021) 15, 153001 ]                   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47569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0B340D-35C8-0197-FED2-F8308CFA1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08C25B-9EE3-50B3-35C7-B99A40BE1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3086A78-2B71-0B09-9117-1F2024165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999" y="813816"/>
            <a:ext cx="9200224" cy="58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75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C19161-9C8C-45AF-5B74-51BDB3557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13B997-21F0-8142-7590-71EF7E711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0E33535-3427-9C6A-0F40-54BD3DE88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363" y="247374"/>
            <a:ext cx="9762066" cy="63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23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0A671E-F122-4FD5-A06B-3969EBCB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Conclusion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67DAD1-6B41-41C7-B7D6-009C15736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07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The H0 problem has always been one of the most important questions in cosmology.</a:t>
            </a:r>
          </a:p>
          <a:p>
            <a:endParaRPr lang="en-US" altLang="zh-CN" dirty="0"/>
          </a:p>
          <a:p>
            <a:r>
              <a:rPr lang="en-US" altLang="zh-CN" dirty="0"/>
              <a:t>Release the H0 tension in cosmology mainly focus on shortening the expansion history before recombination</a:t>
            </a:r>
          </a:p>
          <a:p>
            <a:endParaRPr lang="en-US" altLang="zh-CN" dirty="0"/>
          </a:p>
          <a:p>
            <a:r>
              <a:rPr lang="en-US" altLang="zh-CN" dirty="0"/>
              <a:t>The different value from High and low redshift suggest that Hubble tension may be a symptom of a deeper cosmological malaise</a:t>
            </a:r>
            <a:r>
              <a:rPr lang="en-US" altLang="zh-CN" dirty="0">
                <a:effectLst/>
                <a:latin typeface="verdana" panose="020B0604030504040204" pitchFamily="34" charset="0"/>
              </a:rPr>
              <a:t>.</a:t>
            </a:r>
            <a:br>
              <a:rPr lang="en-US" altLang="zh-CN" dirty="0">
                <a:effectLst/>
                <a:latin typeface="verdana" panose="020B0604030504040204" pitchFamily="34" charset="0"/>
              </a:rPr>
            </a:br>
            <a:endParaRPr lang="en-US" altLang="zh-CN" dirty="0"/>
          </a:p>
          <a:p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A4DB50A-F354-4F9F-974B-CEBD930CAB49}"/>
              </a:ext>
            </a:extLst>
          </p:cNvPr>
          <p:cNvSpPr txBox="1"/>
          <p:nvPr/>
        </p:nvSpPr>
        <p:spPr>
          <a:xfrm>
            <a:off x="7123922" y="6062616"/>
            <a:ext cx="5360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Thanks for your attention!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207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FD6AE0-9A27-4601-AD5E-538F4DDD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DA2A96-1B89-461B-A9CC-A6B83042E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712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81B417-9A65-498B-AC45-523DF674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10" name="标题 5">
            <a:extLst>
              <a:ext uri="{FF2B5EF4-FFF2-40B4-BE49-F238E27FC236}">
                <a16:creationId xmlns:a16="http://schemas.microsoft.com/office/drawing/2014/main" id="{C6661CAD-CD20-431D-8E75-AEC999379A13}"/>
              </a:ext>
            </a:extLst>
          </p:cNvPr>
          <p:cNvSpPr txBox="1">
            <a:spLocks/>
          </p:cNvSpPr>
          <p:nvPr/>
        </p:nvSpPr>
        <p:spPr>
          <a:xfrm>
            <a:off x="1953816" y="280247"/>
            <a:ext cx="848112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 of our work</a:t>
            </a:r>
            <a:endParaRPr lang="zh-CN" alt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96507B6-1541-44D2-B303-C5DE5916711A}"/>
              </a:ext>
            </a:extLst>
          </p:cNvPr>
          <p:cNvSpPr/>
          <p:nvPr/>
        </p:nvSpPr>
        <p:spPr>
          <a:xfrm>
            <a:off x="4418322" y="5491404"/>
            <a:ext cx="335535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Dubai" panose="020B0503030403030204" pitchFamily="34" charset="-78"/>
              </a:rPr>
              <a:t>Q:  </a:t>
            </a:r>
            <a:r>
              <a:rPr lang="en-US" altLang="zh-CN" sz="2000" dirty="0">
                <a:solidFill>
                  <a:schemeClr val="tx1"/>
                </a:solidFill>
                <a:latin typeface="Bahnschrift" panose="020B0502040204020203" pitchFamily="34" charset="0"/>
                <a:cs typeface="Dubai" panose="020B0503030403030204" pitchFamily="34" charset="-78"/>
              </a:rPr>
              <a:t>What is </a:t>
            </a:r>
            <a:r>
              <a:rPr lang="en-US" altLang="zh-CN" sz="2000" dirty="0" err="1">
                <a:solidFill>
                  <a:schemeClr val="tx1"/>
                </a:solidFill>
                <a:latin typeface="Bahnschrift" panose="020B0502040204020203" pitchFamily="34" charset="0"/>
                <a:cs typeface="Dubai" panose="020B0503030403030204" pitchFamily="34" charset="-78"/>
              </a:rPr>
              <a:t>Proca</a:t>
            </a:r>
            <a:r>
              <a:rPr lang="en-US" altLang="zh-CN" sz="2000" dirty="0">
                <a:solidFill>
                  <a:schemeClr val="tx1"/>
                </a:solidFill>
                <a:latin typeface="Bahnschrift" panose="020B0502040204020203" pitchFamily="34" charset="0"/>
                <a:cs typeface="Dubai" panose="020B0503030403030204" pitchFamily="34" charset="-78"/>
              </a:rPr>
              <a:t>?</a:t>
            </a:r>
          </a:p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Dubai" panose="020B0503030403030204" pitchFamily="34" charset="-78"/>
              </a:rPr>
              <a:t>A:  </a:t>
            </a:r>
            <a:r>
              <a:rPr lang="en-US" altLang="zh-CN" sz="2000" dirty="0">
                <a:solidFill>
                  <a:schemeClr val="tx1"/>
                </a:solidFill>
                <a:latin typeface="Bahnschrift" panose="020B0502040204020203" pitchFamily="34" charset="0"/>
                <a:cs typeface="Dubai" panose="020B0503030403030204" pitchFamily="34" charset="-78"/>
              </a:rPr>
              <a:t>A massive spin-1 field.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DBA4485-00C0-412E-A616-9F18C4787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740" y="1221641"/>
            <a:ext cx="8712967" cy="170775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In the standard model of particle physics and cosmology, the most studied fields (which are massive) are spin 0, ½, 1, and 2.</a:t>
            </a:r>
            <a:endParaRPr lang="zh-CN" altLang="en-US" sz="24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57807E6-75C0-4C1B-8E1A-CB5EFBD9F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559" y="2525404"/>
            <a:ext cx="6314505" cy="25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81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BC6E62D-EBC9-4BDC-A887-DB5CFDBC4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8B52C6-03A4-40F7-85CB-0659EB8F7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735" y="1248166"/>
            <a:ext cx="8229600" cy="3065525"/>
          </a:xfrm>
          <a:prstGeom prst="rect">
            <a:avLst/>
          </a:prstGeom>
          <a:noFill/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622F1F-9138-406E-9732-5B3F0E05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913308-F349-4B6D-A68A-DD1791B4A57B}" type="slidenum">
              <a:rPr lang="zh-CN" altLang="en-US" smtClean="0"/>
              <a:pPr>
                <a:spcAft>
                  <a:spcPts val="600"/>
                </a:spcAft>
              </a:pPr>
              <a:t>37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CE47DCB-F1DA-48B0-9EB9-904323B5F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5" y="4077073"/>
            <a:ext cx="3205893" cy="2406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C7F22AE-2620-477E-ADB4-CFE385B913D1}"/>
                  </a:ext>
                </a:extLst>
              </p:cNvPr>
              <p:cNvSpPr/>
              <p:nvPr/>
            </p:nvSpPr>
            <p:spPr>
              <a:xfrm>
                <a:off x="1999049" y="4818797"/>
                <a:ext cx="4572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dirty="0"/>
                  <a:t>The mass m of the vector field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altLang="zh-CN" dirty="0"/>
                  <a:t> allows the propagation in the longitudinal direction due to the breaking of U(1) gauge invariance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C7F22AE-2620-477E-ADB4-CFE385B91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049" y="4818797"/>
                <a:ext cx="4572000" cy="1200329"/>
              </a:xfrm>
              <a:prstGeom prst="rect">
                <a:avLst/>
              </a:prstGeom>
              <a:blipFill>
                <a:blip r:embed="rId4"/>
                <a:stretch>
                  <a:fillRect l="-1200" t="-2538" r="-1200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标题 5">
            <a:extLst>
              <a:ext uri="{FF2B5EF4-FFF2-40B4-BE49-F238E27FC236}">
                <a16:creationId xmlns:a16="http://schemas.microsoft.com/office/drawing/2014/main" id="{62FAEB7C-5FEC-4100-B808-15662B470574}"/>
              </a:ext>
            </a:extLst>
          </p:cNvPr>
          <p:cNvSpPr txBox="1">
            <a:spLocks/>
          </p:cNvSpPr>
          <p:nvPr/>
        </p:nvSpPr>
        <p:spPr>
          <a:xfrm>
            <a:off x="1559496" y="199808"/>
            <a:ext cx="9406880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happens for a vector field with spin 1?</a:t>
            </a:r>
            <a:endParaRPr lang="zh-CN" alt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57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E88C322-50EF-4FD8-BA3A-1976CBFD9E12}"/>
              </a:ext>
            </a:extLst>
          </p:cNvPr>
          <p:cNvSpPr/>
          <p:nvPr/>
        </p:nvSpPr>
        <p:spPr>
          <a:xfrm>
            <a:off x="7659488" y="4556148"/>
            <a:ext cx="2396952" cy="2054228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EE4624-73AD-4C6F-96D5-18471A8C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8B5786-BB65-43A5-ABA9-8C161CA29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396" y="2395630"/>
            <a:ext cx="1514590" cy="5659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AC69A7E-A039-43EE-A3B5-7EE111985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829" y="4080434"/>
            <a:ext cx="4109360" cy="1292783"/>
          </a:xfrm>
          <a:prstGeom prst="rect">
            <a:avLst/>
          </a:prstGeom>
        </p:spPr>
      </p:pic>
      <p:pic>
        <p:nvPicPr>
          <p:cNvPr id="11" name="内容占位符 10" descr="黑色的钟表&#10;&#10;描述已自动生成">
            <a:extLst>
              <a:ext uri="{FF2B5EF4-FFF2-40B4-BE49-F238E27FC236}">
                <a16:creationId xmlns:a16="http://schemas.microsoft.com/office/drawing/2014/main" id="{C96C9B64-03A8-4A3A-B45F-B549D60B9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34" y="5517233"/>
            <a:ext cx="2613001" cy="591683"/>
          </a:xfrm>
        </p:spPr>
      </p:pic>
      <p:pic>
        <p:nvPicPr>
          <p:cNvPr id="17" name="图片 16" descr="图片包含 物体, 游戏机, 钟表&#10;&#10;描述已自动生成">
            <a:extLst>
              <a:ext uri="{FF2B5EF4-FFF2-40B4-BE49-F238E27FC236}">
                <a16:creationId xmlns:a16="http://schemas.microsoft.com/office/drawing/2014/main" id="{31F89516-4BCC-4C17-BE3D-1FB239DC75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43" y="3933056"/>
            <a:ext cx="4706096" cy="78271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19C8D5A-5C44-4F93-B4A2-776B52CC0A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1" y="4702940"/>
            <a:ext cx="1819118" cy="31023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3DBD6E8-4DEF-4D40-8E2D-923015CBE5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3" y="5129068"/>
            <a:ext cx="1819117" cy="29489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4102164-38CA-4ACE-ACD3-A45BB56BFA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47" y="5438528"/>
            <a:ext cx="2004234" cy="5105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13B01F65-C446-46BD-A7B1-D41D8E4F0C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2" y="6021289"/>
            <a:ext cx="760433" cy="547839"/>
          </a:xfrm>
          <a:prstGeom prst="rect">
            <a:avLst/>
          </a:prstGeom>
        </p:spPr>
      </p:pic>
      <p:sp>
        <p:nvSpPr>
          <p:cNvPr id="12" name="标题 5">
            <a:extLst>
              <a:ext uri="{FF2B5EF4-FFF2-40B4-BE49-F238E27FC236}">
                <a16:creationId xmlns:a16="http://schemas.microsoft.com/office/drawing/2014/main" id="{AF44C7C1-E245-4E1C-9B1D-8F186F5F31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9072" y="-60452"/>
            <a:ext cx="8769152" cy="978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Background evolution of Generalized </a:t>
            </a:r>
            <a:r>
              <a:rPr lang="en-US" altLang="zh-CN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Porca</a:t>
            </a:r>
            <a:r>
              <a:rPr lang="en-US" altLang="zh-CN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theory</a:t>
            </a:r>
            <a:endParaRPr lang="zh-CN" alt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6386F47-6056-4629-901E-D88A35B07607}"/>
                  </a:ext>
                </a:extLst>
              </p:cNvPr>
              <p:cNvSpPr/>
              <p:nvPr/>
            </p:nvSpPr>
            <p:spPr>
              <a:xfrm>
                <a:off x="1995006" y="1198978"/>
                <a:ext cx="83494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MR10"/>
                  </a:rPr>
                  <a:t>The vector field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altLang="zh-CN" sz="24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MR10"/>
                  </a:rPr>
                  <a:t>with a time-dependent temporal component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altLang="zh-CN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MR10"/>
                  </a:rPr>
                  <a:t> alone,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16386F47-6056-4629-901E-D88A35B07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006" y="1198978"/>
                <a:ext cx="8349466" cy="830997"/>
              </a:xfrm>
              <a:prstGeom prst="rect">
                <a:avLst/>
              </a:prstGeom>
              <a:blipFill>
                <a:blip r:embed="rId10"/>
                <a:stretch>
                  <a:fillRect l="-1095" t="-5882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 descr="图片包含 游戏机, 物体, 钟表&#10;&#10;描述已自动生成">
            <a:extLst>
              <a:ext uri="{FF2B5EF4-FFF2-40B4-BE49-F238E27FC236}">
                <a16:creationId xmlns:a16="http://schemas.microsoft.com/office/drawing/2014/main" id="{209ADA9B-49B4-4F94-9EA1-D4DA3B399D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62" y="1917239"/>
            <a:ext cx="2530173" cy="36085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3C149BC-7B5C-4295-A508-0F2CABCB6CD1}"/>
              </a:ext>
            </a:extLst>
          </p:cNvPr>
          <p:cNvSpPr txBox="1"/>
          <p:nvPr/>
        </p:nvSpPr>
        <p:spPr>
          <a:xfrm>
            <a:off x="2063553" y="3345900"/>
            <a:ext cx="8394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MR10"/>
              </a:rPr>
              <a:t>We can get the evolution of dark energy and the equation of state</a:t>
            </a:r>
            <a:r>
              <a:rPr lang="en-US" altLang="zh-CN" dirty="0"/>
              <a:t>,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0180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485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Observational constraints on GP</a:t>
            </a:r>
            <a:br>
              <a:rPr lang="en-US" altLang="zh-CN" dirty="0"/>
            </a:b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847528" y="1412776"/>
                <a:ext cx="9433048" cy="504056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We use the </a:t>
                </a:r>
                <a:r>
                  <a:rPr lang="en-US" altLang="zh-CN" i="1" dirty="0" err="1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CosmoMC</a:t>
                </a:r>
                <a:r>
                  <a:rPr lang="en-US" altLang="zh-CN" b="1" dirty="0"/>
                  <a:t>, </a:t>
                </a:r>
                <a:r>
                  <a:rPr lang="en-US" altLang="zh-CN" i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CLASS</a:t>
                </a:r>
                <a:r>
                  <a:rPr lang="en-US" altLang="zh-CN" b="1" dirty="0"/>
                  <a:t> </a:t>
                </a:r>
                <a:r>
                  <a:rPr lang="en-US" altLang="zh-CN" dirty="0"/>
                  <a:t>and</a:t>
                </a:r>
                <a:r>
                  <a:rPr lang="en-US" altLang="zh-CN" b="1" dirty="0"/>
                  <a:t> </a:t>
                </a:r>
                <a:r>
                  <a:rPr lang="en-US" altLang="zh-CN" i="1" dirty="0" err="1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Montyphthon</a:t>
                </a:r>
                <a:r>
                  <a:rPr lang="en-US" altLang="zh-CN" b="1" dirty="0"/>
                  <a:t> </a:t>
                </a:r>
                <a:r>
                  <a:rPr lang="en-US" altLang="zh-CN" dirty="0"/>
                  <a:t>program to perform the global fitting for the GP</a:t>
                </a:r>
              </a:p>
              <a:p>
                <a:r>
                  <a:rPr lang="en-US" altLang="zh-CN" dirty="0"/>
                  <a:t>Dataset:    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</a:t>
                </a:r>
                <a:r>
                  <a:rPr lang="en-US" altLang="zh-CN" dirty="0">
                    <a:solidFill>
                      <a:schemeClr val="accent6">
                        <a:lumMod val="75000"/>
                      </a:schemeClr>
                    </a:solidFill>
                  </a:rPr>
                  <a:t>CMB</a:t>
                </a:r>
                <a:r>
                  <a:rPr lang="en-US" altLang="zh-CN" dirty="0"/>
                  <a:t> : Planck 2018 </a:t>
                </a:r>
              </a:p>
              <a:p>
                <a:pPr marL="0" indent="0">
                  <a:buNone/>
                </a:pPr>
                <a:r>
                  <a:rPr lang="en-US" altLang="zh-CN" sz="1600" dirty="0"/>
                  <a:t>               (Planck_ </a:t>
                </a:r>
                <a:r>
                  <a:rPr lang="en-US" altLang="zh-CN" sz="1600" dirty="0" err="1"/>
                  <a:t>highl_TTTEEE</a:t>
                </a:r>
                <a:r>
                  <a:rPr lang="en-US" altLang="zh-CN" sz="1600" dirty="0"/>
                  <a:t>, Planck_ </a:t>
                </a:r>
                <a:r>
                  <a:rPr lang="en-US" altLang="zh-CN" sz="1600" dirty="0" err="1"/>
                  <a:t>low_EE</a:t>
                </a:r>
                <a:r>
                  <a:rPr lang="en-US" altLang="zh-CN" sz="1600" dirty="0"/>
                  <a:t>, Planck_ </a:t>
                </a:r>
                <a:r>
                  <a:rPr lang="en-US" altLang="zh-CN" sz="1600" dirty="0" err="1"/>
                  <a:t>low_TT</a:t>
                </a:r>
                <a:r>
                  <a:rPr lang="en-US" altLang="zh-CN" sz="1600" dirty="0"/>
                  <a:t> and </a:t>
                </a:r>
                <a:r>
                  <a:rPr lang="en-US" altLang="zh-CN" sz="1600" dirty="0" err="1"/>
                  <a:t>Planck_lensing</a:t>
                </a:r>
                <a:r>
                  <a:rPr lang="en-US" altLang="zh-CN" sz="1600" dirty="0"/>
                  <a:t> polarization)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</a:t>
                </a:r>
                <a:r>
                  <a:rPr lang="en-US" altLang="zh-CN" dirty="0">
                    <a:solidFill>
                      <a:schemeClr val="accent6">
                        <a:lumMod val="75000"/>
                      </a:schemeClr>
                    </a:solidFill>
                  </a:rPr>
                  <a:t>BAO</a:t>
                </a:r>
                <a:r>
                  <a:rPr lang="en-US" altLang="zh-CN" dirty="0"/>
                  <a:t> : Baryon acoustic oscillation data</a:t>
                </a:r>
              </a:p>
              <a:p>
                <a:pPr marL="0" indent="0">
                  <a:buNone/>
                </a:pPr>
                <a:r>
                  <a:rPr lang="en-US" altLang="zh-CN" sz="1600" dirty="0">
                    <a:solidFill>
                      <a:prstClr val="black"/>
                    </a:solidFill>
                  </a:rPr>
                  <a:t>               (6dF Galaxy Survey and Sloan Digital Sky Survey)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        </a:t>
                </a:r>
                <a:r>
                  <a:rPr lang="en-US" altLang="zh-CN" dirty="0">
                    <a:solidFill>
                      <a:schemeClr val="accent6">
                        <a:lumMod val="75000"/>
                      </a:schemeClr>
                    </a:solidFill>
                  </a:rPr>
                  <a:t>SN</a:t>
                </a:r>
                <a:r>
                  <a:rPr lang="en-US" altLang="zh-CN" dirty="0"/>
                  <a:t> : Joint Light Curves (JLA)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</a:t>
                </a:r>
                <a:r>
                  <a:rPr lang="en-US" altLang="zh-CN" dirty="0">
                    <a:solidFill>
                      <a:schemeClr val="accent6">
                        <a:lumMod val="75000"/>
                      </a:schemeClr>
                    </a:solidFill>
                  </a:rPr>
                  <a:t>H0</a:t>
                </a:r>
                <a:r>
                  <a:rPr lang="en-US" altLang="zh-CN" dirty="0"/>
                  <a:t> : Hubble constant H0=74.03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dirty="0"/>
                  <a:t>1.42 </a:t>
                </a:r>
              </a:p>
              <a:p>
                <a:pPr marL="0" indent="0">
                  <a:buNone/>
                </a:pPr>
                <a:r>
                  <a:rPr lang="en-US" altLang="zh-CN" sz="1600" dirty="0">
                    <a:solidFill>
                      <a:prstClr val="black"/>
                    </a:solidFill>
                  </a:rPr>
                  <a:t>                (Hubble Space Telescope observation)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7528" y="1412776"/>
                <a:ext cx="9433048" cy="5040560"/>
              </a:xfrm>
              <a:blipFill>
                <a:blip r:embed="rId2"/>
                <a:stretch>
                  <a:fillRect l="-1164" t="-2418" r="-8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 flipV="1">
            <a:off x="2423592" y="3356992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2423592" y="4221088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2423592" y="5013176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 flipV="1">
            <a:off x="2423592" y="5589240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F5881184-2984-4532-A32E-39511611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13308-F349-4B6D-A68A-DD1791B4A57B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>
                <a:defRPr/>
              </a:pPr>
              <a:t>39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524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FD9EF-8091-48B6-ABC9-0270AF3D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35E37A-EFAB-4070-AC3B-AE0C71B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9CEE74-7F27-4A1A-A536-1EEE0F270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3768524"/>
            <a:ext cx="2458941" cy="250507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F3F2F01-71C8-4CB8-9110-B94E04BBA1FF}"/>
              </a:ext>
            </a:extLst>
          </p:cNvPr>
          <p:cNvSpPr txBox="1"/>
          <p:nvPr/>
        </p:nvSpPr>
        <p:spPr>
          <a:xfrm>
            <a:off x="5139579" y="3717033"/>
            <a:ext cx="2842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6">
                    <a:lumMod val="75000"/>
                  </a:schemeClr>
                </a:solidFill>
              </a:rPr>
              <a:t>I also think the universe should be stable ( in 1917)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683377E-CDEC-4B9D-9669-8E56FBE0C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977" y="1588614"/>
            <a:ext cx="5126393" cy="1746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1EDB19F3-249B-44CB-880D-3B2602F66A72}"/>
              </a:ext>
            </a:extLst>
          </p:cNvPr>
          <p:cNvSpPr txBox="1"/>
          <p:nvPr/>
        </p:nvSpPr>
        <p:spPr>
          <a:xfrm>
            <a:off x="1532845" y="1892335"/>
            <a:ext cx="614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i="1" dirty="0">
                <a:solidFill>
                  <a:srgbClr val="C00000"/>
                </a:solidFill>
              </a:rPr>
              <a:t>Cosmological considerations on the general </a:t>
            </a:r>
          </a:p>
          <a:p>
            <a:pPr algn="ctr"/>
            <a:r>
              <a:rPr lang="en-US" altLang="zh-CN" b="1" i="1" dirty="0">
                <a:solidFill>
                  <a:srgbClr val="C00000"/>
                </a:solidFill>
              </a:rPr>
              <a:t>relativity theory</a:t>
            </a:r>
            <a:endParaRPr lang="zh-CN" altLang="en-US" sz="1600" b="1" i="1" dirty="0">
              <a:solidFill>
                <a:srgbClr val="C00000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4D530B3-0E5D-4381-90E6-226D5AC36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349" y="3536331"/>
            <a:ext cx="5256584" cy="1380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9840543-A31F-404A-83EE-EB2F1213499F}"/>
              </a:ext>
            </a:extLst>
          </p:cNvPr>
          <p:cNvSpPr txBox="1"/>
          <p:nvPr/>
        </p:nvSpPr>
        <p:spPr>
          <a:xfrm>
            <a:off x="3600271" y="5308641"/>
            <a:ext cx="425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Einstein add a cosmological constant term in his Einstein’s Equations (1917)</a:t>
            </a:r>
            <a:endParaRPr lang="zh-CN" altLang="en-US" dirty="0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8EFCA628-9857-48B1-B2D2-D46403811AC6}"/>
              </a:ext>
            </a:extLst>
          </p:cNvPr>
          <p:cNvSpPr/>
          <p:nvPr/>
        </p:nvSpPr>
        <p:spPr>
          <a:xfrm rot="16200000">
            <a:off x="4032690" y="5132273"/>
            <a:ext cx="283910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5638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手机屏幕截图&#10;&#10;描述已自动生成">
            <a:extLst>
              <a:ext uri="{FF2B5EF4-FFF2-40B4-BE49-F238E27FC236}">
                <a16:creationId xmlns:a16="http://schemas.microsoft.com/office/drawing/2014/main" id="{F424E8DF-62D7-463F-BC8B-BE3B71010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661120"/>
            <a:ext cx="7560841" cy="2783786"/>
          </a:xfrm>
          <a:prstGeom prst="rect">
            <a:avLst/>
          </a:prstGeom>
        </p:spPr>
      </p:pic>
      <p:pic>
        <p:nvPicPr>
          <p:cNvPr id="11" name="内容占位符 10" descr="图片包含 游戏机&#10;&#10;描述已自动生成">
            <a:extLst>
              <a:ext uri="{FF2B5EF4-FFF2-40B4-BE49-F238E27FC236}">
                <a16:creationId xmlns:a16="http://schemas.microsoft.com/office/drawing/2014/main" id="{8A4AFBC5-042A-4DF5-8FAC-37BA199A0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3306323"/>
            <a:ext cx="2952328" cy="3415152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C6A720-A356-405E-B47D-42F69912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7F4CA85-7EE6-4FFF-B45E-115A6DF61FE6}"/>
                  </a:ext>
                </a:extLst>
              </p:cNvPr>
              <p:cNvSpPr txBox="1"/>
              <p:nvPr/>
            </p:nvSpPr>
            <p:spPr>
              <a:xfrm>
                <a:off x="1254203" y="7029400"/>
                <a:ext cx="57231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400" dirty="0"/>
                  <a:t>                   </a:t>
                </a:r>
                <a:r>
                  <a:rPr lang="en-US" altLang="zh-CN" sz="1400" dirty="0"/>
                  <a:t>2778.48                                                        2796.18</a:t>
                </a:r>
                <a:r>
                  <a:rPr lang="zh-CN" altLang="en-US" sz="1400" dirty="0"/>
                  <a:t>          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7F4CA85-7EE6-4FFF-B45E-115A6DF61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203" y="7029400"/>
                <a:ext cx="5723154" cy="307777"/>
              </a:xfrm>
              <a:prstGeom prst="rect">
                <a:avLst/>
              </a:prstGeom>
              <a:blipFill>
                <a:blip r:embed="rId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>
            <a:extLst>
              <a:ext uri="{FF2B5EF4-FFF2-40B4-BE49-F238E27FC236}">
                <a16:creationId xmlns:a16="http://schemas.microsoft.com/office/drawing/2014/main" id="{200A4017-B603-4446-B9EF-1CC551DC78DF}"/>
              </a:ext>
            </a:extLst>
          </p:cNvPr>
          <p:cNvSpPr txBox="1">
            <a:spLocks/>
          </p:cNvSpPr>
          <p:nvPr/>
        </p:nvSpPr>
        <p:spPr>
          <a:xfrm>
            <a:off x="1775520" y="71251"/>
            <a:ext cx="468052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global fitting result</a:t>
            </a:r>
            <a:endParaRPr lang="zh-CN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图片 14" descr="图片包含 游戏机, 文字&#10;&#10;描述已自动生成">
            <a:extLst>
              <a:ext uri="{FF2B5EF4-FFF2-40B4-BE49-F238E27FC236}">
                <a16:creationId xmlns:a16="http://schemas.microsoft.com/office/drawing/2014/main" id="{275D2E94-B395-4AB7-8421-6AAD08F5A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347821"/>
            <a:ext cx="3439553" cy="3366681"/>
          </a:xfrm>
          <a:prstGeom prst="rect">
            <a:avLst/>
          </a:prstGeom>
        </p:spPr>
      </p:pic>
      <p:pic>
        <p:nvPicPr>
          <p:cNvPr id="16" name="图片 15" descr="手机屏幕截图&#10;&#10;描述已自动生成">
            <a:extLst>
              <a:ext uri="{FF2B5EF4-FFF2-40B4-BE49-F238E27FC236}">
                <a16:creationId xmlns:a16="http://schemas.microsoft.com/office/drawing/2014/main" id="{D7B84E66-D04E-42DF-BC84-8E57E609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657296"/>
            <a:ext cx="7560841" cy="2783786"/>
          </a:xfrm>
          <a:prstGeom prst="rect">
            <a:avLst/>
          </a:prstGeom>
        </p:spPr>
      </p:pic>
      <p:pic>
        <p:nvPicPr>
          <p:cNvPr id="18" name="图片 17" descr="手机屏幕截图&#10;&#10;描述已自动生成">
            <a:extLst>
              <a:ext uri="{FF2B5EF4-FFF2-40B4-BE49-F238E27FC236}">
                <a16:creationId xmlns:a16="http://schemas.microsoft.com/office/drawing/2014/main" id="{FF0A4D6C-D36A-40F9-8688-B0A4F40F9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703" y="1860630"/>
            <a:ext cx="5720978" cy="88649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B41C42B-D7E0-4553-B5E9-752B66DAFB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544" y="2707393"/>
            <a:ext cx="5701296" cy="44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85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78A35E-2AEB-4A29-BFC5-8EC1B89B3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内容占位符 5" descr="手机屏幕截图&#10;&#10;描述已自动生成">
            <a:extLst>
              <a:ext uri="{FF2B5EF4-FFF2-40B4-BE49-F238E27FC236}">
                <a16:creationId xmlns:a16="http://schemas.microsoft.com/office/drawing/2014/main" id="{FA0C7E7E-EA2A-4404-8840-0EC9BCD8C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98" y="2027142"/>
            <a:ext cx="6979604" cy="324209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7C7796-BBC1-4309-9329-97906D47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D24853F-32FE-4506-9DFB-262568D24FB0}"/>
                  </a:ext>
                </a:extLst>
              </p:cNvPr>
              <p:cNvSpPr txBox="1"/>
              <p:nvPr/>
            </p:nvSpPr>
            <p:spPr>
              <a:xfrm>
                <a:off x="2495600" y="1196146"/>
                <a:ext cx="79928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effective for individual experiments with the dataset of </a:t>
                </a:r>
                <a:r>
                  <a:rPr lang="en-US" altLang="zh-CN" sz="2400" dirty="0">
                    <a:solidFill>
                      <a:schemeClr val="accent6">
                        <a:lumMod val="75000"/>
                      </a:schemeClr>
                    </a:solidFill>
                  </a:rPr>
                  <a:t>Planck + HST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D24853F-32FE-4506-9DFB-262568D24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1196146"/>
                <a:ext cx="7992888" cy="830997"/>
              </a:xfrm>
              <a:prstGeom prst="rect">
                <a:avLst/>
              </a:prstGeom>
              <a:blipFill>
                <a:blip r:embed="rId3"/>
                <a:stretch>
                  <a:fillRect l="-1143" t="-5109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标题 1">
            <a:extLst>
              <a:ext uri="{FF2B5EF4-FFF2-40B4-BE49-F238E27FC236}">
                <a16:creationId xmlns:a16="http://schemas.microsoft.com/office/drawing/2014/main" id="{3C8B83E3-E6B6-4838-9090-2896F0752578}"/>
              </a:ext>
            </a:extLst>
          </p:cNvPr>
          <p:cNvSpPr txBox="1">
            <a:spLocks/>
          </p:cNvSpPr>
          <p:nvPr/>
        </p:nvSpPr>
        <p:spPr>
          <a:xfrm>
            <a:off x="2351584" y="-37972"/>
            <a:ext cx="7797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result</a:t>
            </a:r>
            <a:endParaRPr lang="zh-CN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40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437A31-8480-49BE-9979-ACD7F5D6E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EC54A5-2F45-45D6-AA74-4C48149D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42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15FDFEB-C07A-474F-BD91-ECC898BDF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44" y="136526"/>
            <a:ext cx="6464257" cy="661928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5D6E3B-909F-43E8-BC7E-9FF801E4D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718112"/>
            <a:ext cx="5256585" cy="816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F3A1EA3-2A46-4FFA-8D7E-1220AE4D3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5" y="2492896"/>
            <a:ext cx="5256584" cy="42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85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B7F9A3D-12AB-4B2A-BA4C-2309656B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647D9A-DE05-4D82-8910-EAF27086A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2003718"/>
            <a:ext cx="6945080" cy="3581815"/>
          </a:xfrm>
          <a:prstGeom prst="rect">
            <a:avLst/>
          </a:prstGeom>
          <a:noFill/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466274-96D4-4DF2-973A-A4A9D048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C913308-F349-4B6D-A68A-DD1791B4A57B}" type="slidenum">
              <a:rPr lang="zh-CN" altLang="en-US" smtClean="0"/>
              <a:pPr>
                <a:spcAft>
                  <a:spcPts val="600"/>
                </a:spcAft>
              </a:pPr>
              <a:t>43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6FAAF05B-A238-4073-AE8C-9649BC7E9CF6}"/>
              </a:ext>
            </a:extLst>
          </p:cNvPr>
          <p:cNvSpPr txBox="1">
            <a:spLocks/>
          </p:cNvSpPr>
          <p:nvPr/>
        </p:nvSpPr>
        <p:spPr>
          <a:xfrm>
            <a:off x="2351584" y="-37972"/>
            <a:ext cx="7797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result</a:t>
            </a:r>
            <a:endParaRPr lang="zh-CN" alt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37C76E-48AE-4B97-AF8A-56AC2FEFC639}"/>
                  </a:ext>
                </a:extLst>
              </p:cNvPr>
              <p:cNvSpPr txBox="1"/>
              <p:nvPr/>
            </p:nvSpPr>
            <p:spPr>
              <a:xfrm>
                <a:off x="2351584" y="1196753"/>
                <a:ext cx="79928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effective for individual experiments with the dataset of </a:t>
                </a:r>
                <a:r>
                  <a:rPr lang="en-US" altLang="zh-CN" sz="2400" dirty="0">
                    <a:solidFill>
                      <a:schemeClr val="accent6">
                        <a:lumMod val="75000"/>
                      </a:schemeClr>
                    </a:solidFill>
                  </a:rPr>
                  <a:t>Planck + HST + BAO +JLA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B37C76E-48AE-4B97-AF8A-56AC2FEFC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84" y="1196753"/>
                <a:ext cx="7992888" cy="830997"/>
              </a:xfrm>
              <a:prstGeom prst="rect">
                <a:avLst/>
              </a:prstGeom>
              <a:blipFill>
                <a:blip r:embed="rId3"/>
                <a:stretch>
                  <a:fillRect l="-1220" t="-5109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404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164A6B-4832-407C-9A4A-0F6B5441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0415"/>
            <a:ext cx="11999167" cy="1325563"/>
          </a:xfrm>
        </p:spPr>
        <p:txBody>
          <a:bodyPr>
            <a:normAutofit/>
          </a:bodyPr>
          <a:lstStyle/>
          <a:p>
            <a:r>
              <a:rPr lang="en-US" altLang="zh-CN" sz="4000" b="1" dirty="0"/>
              <a:t>Background evolution and linear perturbation for </a:t>
            </a:r>
            <a:r>
              <a:rPr lang="en-US" altLang="zh-CN" sz="4000" b="1" dirty="0" err="1">
                <a:solidFill>
                  <a:schemeClr val="accent2">
                    <a:lumMod val="75000"/>
                  </a:schemeClr>
                </a:solidFill>
              </a:rPr>
              <a:t>eADE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37546AB-0BAF-4A97-B08B-9F50E0322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538" y="1889251"/>
            <a:ext cx="5429436" cy="66292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E6D17E2-B834-4442-9F5F-E9B4CB4C6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350" y="2203392"/>
            <a:ext cx="1790499" cy="48831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9AE61E4-E33A-4708-B94F-010109B4F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58" y="3457761"/>
            <a:ext cx="4124418" cy="61447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8BAD25-C4CE-418E-ACE8-9DCBA7B96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38" y="4159091"/>
            <a:ext cx="4239828" cy="58926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F14FF7B-4C5D-478D-AFC8-9A42A7B8B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547" y="4305822"/>
            <a:ext cx="1294089" cy="34738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40F7E13-2825-4649-B794-BA59461FD3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538" y="5469983"/>
            <a:ext cx="6416596" cy="104403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618315A-9928-4DB2-ABD9-800B9F901D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3290" y="1690688"/>
            <a:ext cx="2965709" cy="40536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A3E96D4C-D050-496F-B983-582810CED123}"/>
              </a:ext>
            </a:extLst>
          </p:cNvPr>
          <p:cNvSpPr txBox="1"/>
          <p:nvPr/>
        </p:nvSpPr>
        <p:spPr>
          <a:xfrm>
            <a:off x="730367" y="1506022"/>
            <a:ext cx="401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baseline="0" dirty="0">
                <a:latin typeface="CMR12"/>
              </a:rPr>
              <a:t>The </a:t>
            </a:r>
            <a:r>
              <a:rPr lang="en-US" altLang="zh-CN" sz="1800" b="0" i="0" u="none" strike="noStrike" baseline="0" dirty="0" err="1">
                <a:latin typeface="CMR12"/>
              </a:rPr>
              <a:t>eADE</a:t>
            </a:r>
            <a:r>
              <a:rPr lang="en-US" altLang="zh-CN" sz="1800" b="0" i="0" u="none" strike="noStrike" baseline="0" dirty="0">
                <a:latin typeface="CMR12"/>
              </a:rPr>
              <a:t> density evolves as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0399B29-A078-4738-AAAB-2CF7AD0E6FD4}"/>
              </a:ext>
            </a:extLst>
          </p:cNvPr>
          <p:cNvSpPr txBox="1"/>
          <p:nvPr/>
        </p:nvSpPr>
        <p:spPr>
          <a:xfrm>
            <a:off x="730367" y="2965785"/>
            <a:ext cx="401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baseline="0" dirty="0">
                <a:latin typeface="CMR12"/>
              </a:rPr>
              <a:t>When the </a:t>
            </a:r>
            <a:r>
              <a:rPr lang="en-US" altLang="zh-CN" sz="1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MR12"/>
              </a:rPr>
              <a:t>sound speed </a:t>
            </a:r>
            <a:r>
              <a:rPr lang="en-US" altLang="zh-CN" sz="1800" b="0" i="0" u="none" strike="noStrike" baseline="0" dirty="0">
                <a:latin typeface="CMR12"/>
              </a:rPr>
              <a:t>equal to 1: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CB93C07-B51A-486B-9CEE-9AD8A2458110}"/>
              </a:ext>
            </a:extLst>
          </p:cNvPr>
          <p:cNvSpPr txBox="1"/>
          <p:nvPr/>
        </p:nvSpPr>
        <p:spPr>
          <a:xfrm>
            <a:off x="730368" y="5161961"/>
            <a:ext cx="401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baseline="0" dirty="0">
                <a:latin typeface="CMR12"/>
              </a:rPr>
              <a:t>The perturbation gives as: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97517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164A6B-4832-407C-9A4A-0F6B5441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37546AB-0BAF-4A97-B08B-9F50E0322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148543"/>
            <a:ext cx="5429436" cy="66292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E6D17E2-B834-4442-9F5F-E9B4CB4C6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537" y="2210197"/>
            <a:ext cx="2152289" cy="5869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9AE61E4-E33A-4708-B94F-010109B4F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70" y="3576636"/>
            <a:ext cx="4124418" cy="61447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8BAD25-C4CE-418E-ACE8-9DCBA7B96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450" y="4277966"/>
            <a:ext cx="4239828" cy="58926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40F7E13-2825-4649-B794-BA59461FD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450" y="5481851"/>
            <a:ext cx="6416596" cy="104403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618315A-9928-4DB2-ABD9-800B9F901D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3192" y="1629193"/>
            <a:ext cx="3649923" cy="49888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A3E96D4C-D050-496F-B983-582810CED123}"/>
              </a:ext>
            </a:extLst>
          </p:cNvPr>
          <p:cNvSpPr txBox="1"/>
          <p:nvPr/>
        </p:nvSpPr>
        <p:spPr>
          <a:xfrm>
            <a:off x="749028" y="1765314"/>
            <a:ext cx="401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baseline="0" dirty="0">
                <a:latin typeface="CMR12"/>
              </a:rPr>
              <a:t>The </a:t>
            </a:r>
            <a:r>
              <a:rPr lang="en-US" altLang="zh-CN" sz="1800" b="0" i="0" u="none" strike="noStrike" baseline="0" dirty="0" err="1">
                <a:latin typeface="CMR12"/>
              </a:rPr>
              <a:t>eADE</a:t>
            </a:r>
            <a:r>
              <a:rPr lang="en-US" altLang="zh-CN" sz="1800" b="0" i="0" u="none" strike="noStrike" baseline="0" dirty="0">
                <a:latin typeface="CMR12"/>
              </a:rPr>
              <a:t> density evolves as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0399B29-A078-4738-AAAB-2CF7AD0E6FD4}"/>
              </a:ext>
            </a:extLst>
          </p:cNvPr>
          <p:cNvSpPr txBox="1"/>
          <p:nvPr/>
        </p:nvSpPr>
        <p:spPr>
          <a:xfrm>
            <a:off x="813279" y="3084660"/>
            <a:ext cx="401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baseline="0" dirty="0">
                <a:latin typeface="CMR12"/>
              </a:rPr>
              <a:t>When the </a:t>
            </a:r>
            <a:r>
              <a:rPr lang="en-US" altLang="zh-CN" sz="18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CMR12"/>
              </a:rPr>
              <a:t>sound speed </a:t>
            </a:r>
            <a:r>
              <a:rPr lang="en-US" altLang="zh-CN" sz="1800" b="0" i="0" u="none" strike="noStrike" baseline="0" dirty="0">
                <a:latin typeface="CMR12"/>
              </a:rPr>
              <a:t>equal to 1: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CB93C07-B51A-486B-9CEE-9AD8A2458110}"/>
              </a:ext>
            </a:extLst>
          </p:cNvPr>
          <p:cNvSpPr txBox="1"/>
          <p:nvPr/>
        </p:nvSpPr>
        <p:spPr>
          <a:xfrm>
            <a:off x="813280" y="5173829"/>
            <a:ext cx="401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baseline="0" dirty="0">
                <a:latin typeface="CMR12"/>
              </a:rPr>
              <a:t>The perturbation gives as: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C30935C-9BC2-4DC7-8C8B-1894C6D6C85F}"/>
              </a:ext>
            </a:extLst>
          </p:cNvPr>
          <p:cNvSpPr/>
          <p:nvPr/>
        </p:nvSpPr>
        <p:spPr>
          <a:xfrm>
            <a:off x="9481352" y="2230026"/>
            <a:ext cx="435005" cy="488318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8F2BD7E-6983-41E8-862E-0A7E166CAF02}"/>
              </a:ext>
            </a:extLst>
          </p:cNvPr>
          <p:cNvSpPr/>
          <p:nvPr/>
        </p:nvSpPr>
        <p:spPr>
          <a:xfrm>
            <a:off x="11225469" y="1464817"/>
            <a:ext cx="377645" cy="362686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E20BEE9-F8D3-4731-925C-F4916FFBCD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955" y="3440531"/>
            <a:ext cx="1138494" cy="3415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A8F3F52-6CC9-4D9D-AB48-F5FACD4E91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4273" y="3473891"/>
            <a:ext cx="670264" cy="24559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4822D7D-C5DB-4D4F-8178-C5FD964C90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6602" y="3139961"/>
            <a:ext cx="3398815" cy="2743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C70E1DE-0325-4310-A97C-707FFAA4D7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0877" y="3475368"/>
            <a:ext cx="670264" cy="27187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87BC3B3-E73B-4529-8A4A-EBD563C453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17481" y="3473891"/>
            <a:ext cx="670264" cy="2432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355674E-0C21-4A9D-BC1A-A2D3A87F0B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4167" y="3906357"/>
            <a:ext cx="1053910" cy="30582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5F3D056-10E7-45C7-AB82-BDF948564F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90029" y="3902103"/>
            <a:ext cx="644508" cy="22702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CDDC59A-D749-4C56-AF85-5B64C6AD6E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04167" y="4311100"/>
            <a:ext cx="1053910" cy="30582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9A22DF1-4916-4F20-960B-2D86294ED8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66640" y="4477623"/>
            <a:ext cx="81768" cy="93638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C7F06EB4-2385-47D8-AF3E-929F595911F8}"/>
              </a:ext>
            </a:extLst>
          </p:cNvPr>
          <p:cNvSpPr txBox="1"/>
          <p:nvPr/>
        </p:nvSpPr>
        <p:spPr>
          <a:xfrm>
            <a:off x="8836399" y="4221470"/>
            <a:ext cx="764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</a:rPr>
              <a:t>?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C743E9AE-55BD-4821-8D80-B2F9ADCD2BF3}"/>
              </a:ext>
            </a:extLst>
          </p:cNvPr>
          <p:cNvSpPr txBox="1">
            <a:spLocks/>
          </p:cNvSpPr>
          <p:nvPr/>
        </p:nvSpPr>
        <p:spPr>
          <a:xfrm>
            <a:off x="0" y="-160415"/>
            <a:ext cx="119991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/>
              <a:t>Background evolution and linear perturbation for </a:t>
            </a:r>
            <a:r>
              <a:rPr lang="en-US" altLang="zh-CN" sz="4000" b="1">
                <a:solidFill>
                  <a:schemeClr val="accent2">
                    <a:lumMod val="75000"/>
                  </a:schemeClr>
                </a:solidFill>
              </a:rPr>
              <a:t>eADE</a:t>
            </a:r>
            <a:endParaRPr lang="zh-CN" alt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0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FD9EF-8091-48B6-ABC9-0270AF3D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 descr="长发的人&#10;&#10;描述已自动生成">
            <a:extLst>
              <a:ext uri="{FF2B5EF4-FFF2-40B4-BE49-F238E27FC236}">
                <a16:creationId xmlns:a16="http://schemas.microsoft.com/office/drawing/2014/main" id="{9CBB0B5B-8314-4FEF-B524-68B9EB582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806" y="469103"/>
            <a:ext cx="1353817" cy="1864156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35E37A-EFAB-4070-AC3B-AE0C71B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08CF64B-6D03-467D-9E1B-024D2198D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238138"/>
            <a:ext cx="3096344" cy="1504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DE3E72F-E697-4B33-B144-F57B13E068EA}"/>
              </a:ext>
            </a:extLst>
          </p:cNvPr>
          <p:cNvSpPr txBox="1"/>
          <p:nvPr/>
        </p:nvSpPr>
        <p:spPr>
          <a:xfrm>
            <a:off x="4356868" y="515125"/>
            <a:ext cx="2842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I think the Universe should be stable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9CEE74-7F27-4A1A-A536-1EEE0F270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273" y="2204865"/>
            <a:ext cx="1858205" cy="18930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5E53BA-4E41-4936-8903-7B4AF1ACC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8738" flipH="1">
            <a:off x="4516006" y="2043018"/>
            <a:ext cx="3246695" cy="1883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F3F2F01-71C8-4CB8-9110-B94E04BBA1FF}"/>
              </a:ext>
            </a:extLst>
          </p:cNvPr>
          <p:cNvSpPr txBox="1"/>
          <p:nvPr/>
        </p:nvSpPr>
        <p:spPr>
          <a:xfrm>
            <a:off x="4669851" y="2420647"/>
            <a:ext cx="2842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I also think the Universe should be stable </a:t>
            </a:r>
          </a:p>
          <a:p>
            <a:pPr algn="ctr"/>
            <a:r>
              <a:rPr lang="en-US" altLang="zh-CN" sz="2000" dirty="0"/>
              <a:t>( in 1917)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4EA110-9DEF-4E3A-92E1-D87E68ACFAB3}"/>
              </a:ext>
            </a:extLst>
          </p:cNvPr>
          <p:cNvSpPr txBox="1"/>
          <p:nvPr/>
        </p:nvSpPr>
        <p:spPr>
          <a:xfrm>
            <a:off x="2320761" y="233389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Isaac Newton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27DD73-CEAB-4BCA-A537-B107ED3D382B}"/>
              </a:ext>
            </a:extLst>
          </p:cNvPr>
          <p:cNvSpPr txBox="1"/>
          <p:nvPr/>
        </p:nvSpPr>
        <p:spPr>
          <a:xfrm>
            <a:off x="7999466" y="4087421"/>
            <a:ext cx="185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Albert Einstein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F75082-1AC0-4682-8504-4F4FD173C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806" y="4136288"/>
            <a:ext cx="1567887" cy="22668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31808D5-7A3E-4510-9BE8-CB6B219C4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1128">
            <a:off x="3920692" y="4392186"/>
            <a:ext cx="3697646" cy="1762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60881D0-490E-4860-A2FD-E8B72A35D850}"/>
              </a:ext>
            </a:extLst>
          </p:cNvPr>
          <p:cNvSpPr txBox="1"/>
          <p:nvPr/>
        </p:nvSpPr>
        <p:spPr>
          <a:xfrm>
            <a:off x="4077806" y="4601984"/>
            <a:ext cx="3400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Wait a second, </a:t>
            </a:r>
          </a:p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I discovered the Universe is expanding! </a:t>
            </a:r>
            <a:r>
              <a:rPr lang="en-US" altLang="zh-CN" sz="2000" dirty="0"/>
              <a:t>(in 1929)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FF38E7C-3E2F-4638-A33D-A7F83902170C}"/>
              </a:ext>
            </a:extLst>
          </p:cNvPr>
          <p:cNvSpPr txBox="1"/>
          <p:nvPr/>
        </p:nvSpPr>
        <p:spPr>
          <a:xfrm>
            <a:off x="2352806" y="6381986"/>
            <a:ext cx="166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Edwin Hubble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77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E87E5-76A4-4A72-A24B-C7BFD7D8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discovery of Hubble constant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C9C4047-DF93-4A6B-ACC5-F639ADB6D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59" y="1215461"/>
            <a:ext cx="5845605" cy="4525963"/>
          </a:xfrm>
        </p:spPr>
      </p:pic>
      <p:pic>
        <p:nvPicPr>
          <p:cNvPr id="7" name="图片 6" descr="图片包含 人员, 男士, 墙壁, 室内&#10;&#10;描述已自动生成">
            <a:extLst>
              <a:ext uri="{FF2B5EF4-FFF2-40B4-BE49-F238E27FC236}">
                <a16:creationId xmlns:a16="http://schemas.microsoft.com/office/drawing/2014/main" id="{1B547C3B-E68F-49B0-BA58-E06F265B8A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979" y="2204171"/>
            <a:ext cx="1871031" cy="2701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F3B23E3-91D5-4E6E-B90F-0B3DC1E70387}"/>
                  </a:ext>
                </a:extLst>
              </p:cNvPr>
              <p:cNvSpPr txBox="1"/>
              <p:nvPr/>
            </p:nvSpPr>
            <p:spPr>
              <a:xfrm>
                <a:off x="1847775" y="5741424"/>
                <a:ext cx="209781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3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sz="32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32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F3B23E3-91D5-4E6E-B90F-0B3DC1E70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775" y="5741424"/>
                <a:ext cx="209781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3DA086B4-0F13-41A4-9C56-C931C78B4421}"/>
              </a:ext>
            </a:extLst>
          </p:cNvPr>
          <p:cNvSpPr txBox="1"/>
          <p:nvPr/>
        </p:nvSpPr>
        <p:spPr>
          <a:xfrm>
            <a:off x="7398696" y="5638830"/>
            <a:ext cx="4897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   : recessional velocity</a:t>
            </a:r>
          </a:p>
          <a:p>
            <a:r>
              <a:rPr lang="en-US" altLang="zh-CN" dirty="0"/>
              <a:t>D   : the proper distance to the observer</a:t>
            </a:r>
          </a:p>
          <a:p>
            <a:r>
              <a:rPr lang="en-US" altLang="zh-CN" i="1" dirty="0"/>
              <a:t>H</a:t>
            </a:r>
            <a:r>
              <a:rPr lang="en-US" altLang="zh-CN" baseline="-25000" dirty="0"/>
              <a:t>0</a:t>
            </a:r>
            <a:r>
              <a:rPr lang="en-US" altLang="zh-CN" dirty="0"/>
              <a:t>  : Hubble's constant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7F54BCC-EC17-4C02-9395-77603739435D}"/>
              </a:ext>
            </a:extLst>
          </p:cNvPr>
          <p:cNvSpPr txBox="1"/>
          <p:nvPr/>
        </p:nvSpPr>
        <p:spPr>
          <a:xfrm>
            <a:off x="8832305" y="4905447"/>
            <a:ext cx="166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Edwin Hubble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18FEDAC-CF37-4E2B-8384-58C98DF9D145}"/>
              </a:ext>
            </a:extLst>
          </p:cNvPr>
          <p:cNvSpPr/>
          <p:nvPr/>
        </p:nvSpPr>
        <p:spPr>
          <a:xfrm>
            <a:off x="9748992" y="6184954"/>
            <a:ext cx="1327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[km/s/</a:t>
            </a:r>
            <a:r>
              <a:rPr lang="en-US" altLang="zh-CN" dirty="0" err="1"/>
              <a:t>Mpc</a:t>
            </a:r>
            <a:r>
              <a:rPr lang="en-US" altLang="zh-CN" dirty="0"/>
              <a:t>]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5D638978-41DE-44B5-A511-92F04B84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2386B18-5FB2-38AB-C6EE-01EB16FC3672}"/>
              </a:ext>
            </a:extLst>
          </p:cNvPr>
          <p:cNvSpPr txBox="1"/>
          <p:nvPr/>
        </p:nvSpPr>
        <p:spPr>
          <a:xfrm>
            <a:off x="1847774" y="6398309"/>
            <a:ext cx="5037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altLang="zh-CN" sz="1800" b="0" i="0" u="none" strike="noStrike" baseline="0" dirty="0">
                <a:latin typeface="CMR10"/>
              </a:rPr>
              <a:t>E. Hubble, Proc. Nat. Acad. Sci. </a:t>
            </a:r>
            <a:r>
              <a:rPr lang="pl-PL" altLang="zh-CN" sz="1800" b="0" i="0" u="none" strike="noStrike" baseline="0" dirty="0">
                <a:latin typeface="CMBX10"/>
              </a:rPr>
              <a:t>15 </a:t>
            </a:r>
            <a:r>
              <a:rPr lang="pl-PL" altLang="zh-CN" sz="1800" b="0" i="0" u="none" strike="noStrike" baseline="0" dirty="0">
                <a:latin typeface="CMR10"/>
              </a:rPr>
              <a:t>(1929), 168-173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684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FD9EF-8091-48B6-ABC9-0270AF3D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35E37A-EFAB-4070-AC3B-AE0C71B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9CEE74-7F27-4A1A-A536-1EEE0F270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65" y="835534"/>
            <a:ext cx="1858205" cy="18930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5E53BA-4E41-4936-8903-7B4AF1ACC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68470" y="298222"/>
            <a:ext cx="3246695" cy="1883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F3F2F01-71C8-4CB8-9110-B94E04BBA1FF}"/>
              </a:ext>
            </a:extLst>
          </p:cNvPr>
          <p:cNvSpPr txBox="1"/>
          <p:nvPr/>
        </p:nvSpPr>
        <p:spPr>
          <a:xfrm>
            <a:off x="4903449" y="657875"/>
            <a:ext cx="2842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I also think the Universe should be stable </a:t>
            </a:r>
          </a:p>
          <a:p>
            <a:pPr algn="ctr"/>
            <a:r>
              <a:rPr lang="en-US" altLang="zh-CN" sz="2000" dirty="0"/>
              <a:t>( in 1917)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27DD73-CEAB-4BCA-A537-B107ED3D382B}"/>
              </a:ext>
            </a:extLst>
          </p:cNvPr>
          <p:cNvSpPr txBox="1"/>
          <p:nvPr/>
        </p:nvSpPr>
        <p:spPr>
          <a:xfrm>
            <a:off x="7990598" y="2703170"/>
            <a:ext cx="185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Albert Einstein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A98ADF0-C94C-4867-A7FA-671441D7E8C9}"/>
              </a:ext>
            </a:extLst>
          </p:cNvPr>
          <p:cNvSpPr/>
          <p:nvPr/>
        </p:nvSpPr>
        <p:spPr>
          <a:xfrm rot="2081606">
            <a:off x="5370144" y="952884"/>
            <a:ext cx="2189263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AD4C8B2-DAB7-4C2A-870E-93E2119D6204}"/>
              </a:ext>
            </a:extLst>
          </p:cNvPr>
          <p:cNvSpPr/>
          <p:nvPr/>
        </p:nvSpPr>
        <p:spPr>
          <a:xfrm rot="19616228">
            <a:off x="5380638" y="943034"/>
            <a:ext cx="2210466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 descr="人的脸&#10;&#10;描述已自动生成">
            <a:extLst>
              <a:ext uri="{FF2B5EF4-FFF2-40B4-BE49-F238E27FC236}">
                <a16:creationId xmlns:a16="http://schemas.microsoft.com/office/drawing/2014/main" id="{34ADC78B-CA35-4628-A535-5C4793B9C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97" y="855914"/>
            <a:ext cx="1844824" cy="184482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61373A4-89A4-4250-BB0B-E4B29C5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77546">
            <a:off x="4988457" y="1934007"/>
            <a:ext cx="3309718" cy="1767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D2379FE2-73CB-4C4D-9D60-C4D238E0C778}"/>
              </a:ext>
            </a:extLst>
          </p:cNvPr>
          <p:cNvSpPr txBox="1"/>
          <p:nvPr/>
        </p:nvSpPr>
        <p:spPr>
          <a:xfrm>
            <a:off x="4944640" y="2438957"/>
            <a:ext cx="3400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Really the </a:t>
            </a:r>
          </a:p>
          <a:p>
            <a:pPr algn="ctr"/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biggest blunder 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in my life</a:t>
            </a:r>
          </a:p>
          <a:p>
            <a:pPr algn="ctr"/>
            <a:r>
              <a:rPr lang="en-US" altLang="zh-CN" sz="2000" dirty="0"/>
              <a:t>(in 1931)</a:t>
            </a:r>
          </a:p>
        </p:txBody>
      </p:sp>
    </p:spTree>
    <p:extLst>
      <p:ext uri="{BB962C8B-B14F-4D97-AF65-F5344CB8AC3E}">
        <p14:creationId xmlns:p14="http://schemas.microsoft.com/office/powerpoint/2010/main" val="137151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FD9EF-8091-48B6-ABC9-0270AF3D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35E37A-EFAB-4070-AC3B-AE0C71B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9CEE74-7F27-4A1A-A536-1EEE0F270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65" y="835534"/>
            <a:ext cx="1858205" cy="18930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5E53BA-4E41-4936-8903-7B4AF1ACC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68470" y="298222"/>
            <a:ext cx="3246695" cy="1883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F3F2F01-71C8-4CB8-9110-B94E04BBA1FF}"/>
              </a:ext>
            </a:extLst>
          </p:cNvPr>
          <p:cNvSpPr txBox="1"/>
          <p:nvPr/>
        </p:nvSpPr>
        <p:spPr>
          <a:xfrm>
            <a:off x="4903449" y="657875"/>
            <a:ext cx="2842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I also think the Universe should be stable </a:t>
            </a:r>
          </a:p>
          <a:p>
            <a:pPr algn="ctr"/>
            <a:r>
              <a:rPr lang="en-US" altLang="zh-CN" sz="2000" dirty="0"/>
              <a:t>( in 1917)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27DD73-CEAB-4BCA-A537-B107ED3D382B}"/>
              </a:ext>
            </a:extLst>
          </p:cNvPr>
          <p:cNvSpPr txBox="1"/>
          <p:nvPr/>
        </p:nvSpPr>
        <p:spPr>
          <a:xfrm>
            <a:off x="7990598" y="2703170"/>
            <a:ext cx="185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Albert Einstein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A98ADF0-C94C-4867-A7FA-671441D7E8C9}"/>
              </a:ext>
            </a:extLst>
          </p:cNvPr>
          <p:cNvSpPr/>
          <p:nvPr/>
        </p:nvSpPr>
        <p:spPr>
          <a:xfrm rot="2081606">
            <a:off x="5370144" y="952884"/>
            <a:ext cx="2189263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AD4C8B2-DAB7-4C2A-870E-93E2119D6204}"/>
              </a:ext>
            </a:extLst>
          </p:cNvPr>
          <p:cNvSpPr/>
          <p:nvPr/>
        </p:nvSpPr>
        <p:spPr>
          <a:xfrm rot="19616228">
            <a:off x="5380638" y="943034"/>
            <a:ext cx="2210466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 descr="人的脸&#10;&#10;描述已自动生成">
            <a:extLst>
              <a:ext uri="{FF2B5EF4-FFF2-40B4-BE49-F238E27FC236}">
                <a16:creationId xmlns:a16="http://schemas.microsoft.com/office/drawing/2014/main" id="{34ADC78B-CA35-4628-A535-5C4793B9C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97" y="855914"/>
            <a:ext cx="1844824" cy="184482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33000C0-84EC-4B4C-8A17-3A044B9E7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202" y="3446228"/>
            <a:ext cx="1889409" cy="157371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ACC4D8A-7FB3-4664-8CFD-758099F33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8245">
            <a:off x="3579824" y="3646647"/>
            <a:ext cx="2538274" cy="1325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ED866E-7418-4465-BEFB-BDEAD74A3A00}"/>
              </a:ext>
            </a:extLst>
          </p:cNvPr>
          <p:cNvSpPr txBox="1"/>
          <p:nvPr/>
        </p:nvSpPr>
        <p:spPr>
          <a:xfrm>
            <a:off x="2246201" y="5032870"/>
            <a:ext cx="197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Georges Lemaître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CFC17CA-7DC6-4076-8352-0FFC9E854BAA}"/>
              </a:ext>
            </a:extLst>
          </p:cNvPr>
          <p:cNvSpPr txBox="1"/>
          <p:nvPr/>
        </p:nvSpPr>
        <p:spPr>
          <a:xfrm>
            <a:off x="4199556" y="3697849"/>
            <a:ext cx="2259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I discovered </a:t>
            </a:r>
          </a:p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earlier than Hubble</a:t>
            </a:r>
          </a:p>
          <a:p>
            <a:pPr algn="ctr"/>
            <a:endParaRPr lang="en-US" altLang="zh-CN" sz="20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AFF6135-FF1C-EBC2-659A-D568B4007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77546">
            <a:off x="4988457" y="1934007"/>
            <a:ext cx="3309718" cy="1767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5099FEF-F50A-E3E0-78EA-C2A84C647602}"/>
              </a:ext>
            </a:extLst>
          </p:cNvPr>
          <p:cNvSpPr txBox="1"/>
          <p:nvPr/>
        </p:nvSpPr>
        <p:spPr>
          <a:xfrm>
            <a:off x="4944640" y="2438957"/>
            <a:ext cx="3400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Really the </a:t>
            </a:r>
          </a:p>
          <a:p>
            <a:pPr algn="ctr"/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biggest blunder 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in my life</a:t>
            </a:r>
          </a:p>
          <a:p>
            <a:pPr algn="ctr"/>
            <a:r>
              <a:rPr lang="en-US" altLang="zh-CN" sz="2000" dirty="0"/>
              <a:t>(in 1931)</a:t>
            </a:r>
          </a:p>
        </p:txBody>
      </p:sp>
    </p:spTree>
    <p:extLst>
      <p:ext uri="{BB962C8B-B14F-4D97-AF65-F5344CB8AC3E}">
        <p14:creationId xmlns:p14="http://schemas.microsoft.com/office/powerpoint/2010/main" val="240191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3FD9EF-8091-48B6-ABC9-0270AF3D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35E37A-EFAB-4070-AC3B-AE0C71B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9CEE74-7F27-4A1A-A536-1EEE0F270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65" y="835534"/>
            <a:ext cx="1858205" cy="18930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5E53BA-4E41-4936-8903-7B4AF1ACC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68470" y="298222"/>
            <a:ext cx="3246695" cy="1883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F3F2F01-71C8-4CB8-9110-B94E04BBA1FF}"/>
              </a:ext>
            </a:extLst>
          </p:cNvPr>
          <p:cNvSpPr txBox="1"/>
          <p:nvPr/>
        </p:nvSpPr>
        <p:spPr>
          <a:xfrm>
            <a:off x="4903449" y="657875"/>
            <a:ext cx="2842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I also think the Universe should be stable </a:t>
            </a:r>
          </a:p>
          <a:p>
            <a:pPr algn="ctr"/>
            <a:r>
              <a:rPr lang="en-US" altLang="zh-CN" sz="2000" dirty="0"/>
              <a:t>( in 1917)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27DD73-CEAB-4BCA-A537-B107ED3D382B}"/>
              </a:ext>
            </a:extLst>
          </p:cNvPr>
          <p:cNvSpPr txBox="1"/>
          <p:nvPr/>
        </p:nvSpPr>
        <p:spPr>
          <a:xfrm>
            <a:off x="7990598" y="2703170"/>
            <a:ext cx="185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Albert Einstein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2F75082-1AC0-4682-8504-4F4FD173C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835" y="4355332"/>
            <a:ext cx="1475558" cy="213333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FF38E7C-3E2F-4638-A33D-A7F83902170C}"/>
              </a:ext>
            </a:extLst>
          </p:cNvPr>
          <p:cNvSpPr txBox="1"/>
          <p:nvPr/>
        </p:nvSpPr>
        <p:spPr>
          <a:xfrm>
            <a:off x="8148836" y="6424187"/>
            <a:ext cx="181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Edwin Hubble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A98ADF0-C94C-4867-A7FA-671441D7E8C9}"/>
              </a:ext>
            </a:extLst>
          </p:cNvPr>
          <p:cNvSpPr/>
          <p:nvPr/>
        </p:nvSpPr>
        <p:spPr>
          <a:xfrm rot="2081606">
            <a:off x="5370144" y="952884"/>
            <a:ext cx="2189263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AD4C8B2-DAB7-4C2A-870E-93E2119D6204}"/>
              </a:ext>
            </a:extLst>
          </p:cNvPr>
          <p:cNvSpPr/>
          <p:nvPr/>
        </p:nvSpPr>
        <p:spPr>
          <a:xfrm rot="19616228">
            <a:off x="5380638" y="943034"/>
            <a:ext cx="2210466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 descr="人的脸&#10;&#10;描述已自动生成">
            <a:extLst>
              <a:ext uri="{FF2B5EF4-FFF2-40B4-BE49-F238E27FC236}">
                <a16:creationId xmlns:a16="http://schemas.microsoft.com/office/drawing/2014/main" id="{34ADC78B-CA35-4628-A535-5C4793B9CA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597" y="855914"/>
            <a:ext cx="1844824" cy="184482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33000C0-84EC-4B4C-8A17-3A044B9E7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02" y="3446228"/>
            <a:ext cx="1889409" cy="157371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ACC4D8A-7FB3-4664-8CFD-758099F33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8356">
            <a:off x="3471717" y="3504508"/>
            <a:ext cx="2355649" cy="13252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ED866E-7418-4465-BEFB-BDEAD74A3A00}"/>
              </a:ext>
            </a:extLst>
          </p:cNvPr>
          <p:cNvSpPr txBox="1"/>
          <p:nvPr/>
        </p:nvSpPr>
        <p:spPr>
          <a:xfrm>
            <a:off x="2246201" y="5032870"/>
            <a:ext cx="197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Georges Lemaître</a:t>
            </a:r>
            <a:endParaRPr lang="zh-CN" alt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A1A4A9B5-090A-4CD2-9875-E6AAEAB93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4047" flipH="1">
            <a:off x="6793338" y="4607280"/>
            <a:ext cx="1434868" cy="106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44A64F16-DECB-4F53-9918-541F4F398BE1}"/>
              </a:ext>
            </a:extLst>
          </p:cNvPr>
          <p:cNvSpPr txBox="1"/>
          <p:nvPr/>
        </p:nvSpPr>
        <p:spPr>
          <a:xfrm>
            <a:off x="6892266" y="4911214"/>
            <a:ext cx="2259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Shut up!</a:t>
            </a:r>
          </a:p>
          <a:p>
            <a:pPr algn="ctr"/>
            <a:endParaRPr lang="en-US" altLang="zh-CN" sz="20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62D2EA8-1A6F-4D9C-9BC2-DBF375BB5FDA}"/>
              </a:ext>
            </a:extLst>
          </p:cNvPr>
          <p:cNvSpPr txBox="1"/>
          <p:nvPr/>
        </p:nvSpPr>
        <p:spPr>
          <a:xfrm>
            <a:off x="4006235" y="3541022"/>
            <a:ext cx="2259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I discovered </a:t>
            </a:r>
          </a:p>
          <a:p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earlier than Hubble</a:t>
            </a:r>
          </a:p>
          <a:p>
            <a:pPr algn="ctr"/>
            <a:endParaRPr lang="en-US" altLang="zh-CN" sz="2000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6BE5EBE3-446A-61C7-38B6-654D87D5A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77546">
            <a:off x="4988457" y="1934007"/>
            <a:ext cx="3309718" cy="1767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5D74F41B-FED1-87F9-135E-4C81E1F2945E}"/>
              </a:ext>
            </a:extLst>
          </p:cNvPr>
          <p:cNvSpPr txBox="1"/>
          <p:nvPr/>
        </p:nvSpPr>
        <p:spPr>
          <a:xfrm>
            <a:off x="4944640" y="2438957"/>
            <a:ext cx="3400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Really the </a:t>
            </a:r>
          </a:p>
          <a:p>
            <a:pPr algn="ctr"/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biggest blunder 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</a:rPr>
              <a:t>in my life</a:t>
            </a:r>
          </a:p>
          <a:p>
            <a:pPr algn="ctr"/>
            <a:r>
              <a:rPr lang="en-US" altLang="zh-CN" sz="2000" dirty="0"/>
              <a:t>(in 1931)</a:t>
            </a:r>
          </a:p>
        </p:txBody>
      </p:sp>
    </p:spTree>
    <p:extLst>
      <p:ext uri="{BB962C8B-B14F-4D97-AF65-F5344CB8AC3E}">
        <p14:creationId xmlns:p14="http://schemas.microsoft.com/office/powerpoint/2010/main" val="923655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1255</Words>
  <Application>Microsoft Office PowerPoint</Application>
  <PresentationFormat>宽屏</PresentationFormat>
  <Paragraphs>247</Paragraphs>
  <Slides>45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2" baseType="lpstr">
      <vt:lpstr>-apple-system</vt:lpstr>
      <vt:lpstr>CMBX10</vt:lpstr>
      <vt:lpstr>CMR10</vt:lpstr>
      <vt:lpstr>CMR12</vt:lpstr>
      <vt:lpstr>等线</vt:lpstr>
      <vt:lpstr>等线 Light</vt:lpstr>
      <vt:lpstr>Gill Sans</vt:lpstr>
      <vt:lpstr>source-serif-pro</vt:lpstr>
      <vt:lpstr>Abadi</vt:lpstr>
      <vt:lpstr>Arial</vt:lpstr>
      <vt:lpstr>Bahnschrift</vt:lpstr>
      <vt:lpstr>Calibri</vt:lpstr>
      <vt:lpstr>Calisto MT</vt:lpstr>
      <vt:lpstr>Cambria Math</vt:lpstr>
      <vt:lpstr>Dubai</vt:lpstr>
      <vt:lpstr>verdana</vt:lpstr>
      <vt:lpstr>Office 主题​​</vt:lpstr>
      <vt:lpstr>The present H_0 tension in cosmology</vt:lpstr>
      <vt:lpstr>PowerPoint 演示文稿</vt:lpstr>
      <vt:lpstr>PowerPoint 演示文稿</vt:lpstr>
      <vt:lpstr>PowerPoint 演示文稿</vt:lpstr>
      <vt:lpstr>PowerPoint 演示文稿</vt:lpstr>
      <vt:lpstr>The discovery of Hubble constant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History of the Hubble constant</vt:lpstr>
      <vt:lpstr>Potential new physics beyond ΛCDM</vt:lpstr>
      <vt:lpstr>H_0 from CMB and Planck</vt:lpstr>
      <vt:lpstr>PowerPoint 演示文稿</vt:lpstr>
      <vt:lpstr>PowerPoint 演示文稿</vt:lpstr>
      <vt:lpstr>Potential new physics beyond ΛCDM</vt:lpstr>
      <vt:lpstr>PowerPoint 演示文稿</vt:lpstr>
      <vt:lpstr>PowerPoint 演示文稿</vt:lpstr>
      <vt:lpstr>PowerPoint 演示文稿</vt:lpstr>
      <vt:lpstr>Potential new physics beyond ΛCDM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Fitting result for the EDE and ADE model</vt:lpstr>
      <vt:lpstr>PowerPoint 演示文稿</vt:lpstr>
      <vt:lpstr>The difference in CMB power spectra</vt:lpstr>
      <vt:lpstr>Potential new physics beyond ΛCDM</vt:lpstr>
      <vt:lpstr>PowerPoint 演示文稿</vt:lpstr>
      <vt:lpstr>PowerPoint 演示文稿</vt:lpstr>
      <vt:lpstr>PowerPoint 演示文稿</vt:lpstr>
      <vt:lpstr>Conclusion </vt:lpstr>
      <vt:lpstr>PowerPoint 演示文稿</vt:lpstr>
      <vt:lpstr>PowerPoint 演示文稿</vt:lpstr>
      <vt:lpstr>PowerPoint 演示文稿</vt:lpstr>
      <vt:lpstr>Background evolution of Generalized Porca theory</vt:lpstr>
      <vt:lpstr>Observational constraints on GP </vt:lpstr>
      <vt:lpstr>PowerPoint 演示文稿</vt:lpstr>
      <vt:lpstr>PowerPoint 演示文稿</vt:lpstr>
      <vt:lpstr>PowerPoint 演示文稿</vt:lpstr>
      <vt:lpstr>PowerPoint 演示文稿</vt:lpstr>
      <vt:lpstr>Background evolution and linear perturbation for eADE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the H_0Tension with Exponential Acoustic Dark Energy</dc:title>
  <dc:creator>Lu Yin</dc:creator>
  <cp:lastModifiedBy>YIN LU</cp:lastModifiedBy>
  <cp:revision>28</cp:revision>
  <dcterms:created xsi:type="dcterms:W3CDTF">2021-10-14T03:25:52Z</dcterms:created>
  <dcterms:modified xsi:type="dcterms:W3CDTF">2022-08-02T05:48:45Z</dcterms:modified>
</cp:coreProperties>
</file>