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725" r:id="rId2"/>
    <p:sldId id="861" r:id="rId3"/>
    <p:sldId id="862" r:id="rId4"/>
    <p:sldId id="864" r:id="rId5"/>
    <p:sldId id="743" r:id="rId6"/>
    <p:sldId id="833" r:id="rId7"/>
    <p:sldId id="834" r:id="rId8"/>
    <p:sldId id="816" r:id="rId9"/>
    <p:sldId id="839" r:id="rId10"/>
    <p:sldId id="821" r:id="rId11"/>
    <p:sldId id="840" r:id="rId12"/>
    <p:sldId id="830" r:id="rId13"/>
    <p:sldId id="849" r:id="rId14"/>
    <p:sldId id="850" r:id="rId15"/>
    <p:sldId id="848" r:id="rId16"/>
    <p:sldId id="842" r:id="rId17"/>
    <p:sldId id="843" r:id="rId18"/>
    <p:sldId id="844" r:id="rId19"/>
    <p:sldId id="819" r:id="rId20"/>
    <p:sldId id="823" r:id="rId21"/>
    <p:sldId id="825" r:id="rId22"/>
    <p:sldId id="820" r:id="rId23"/>
    <p:sldId id="824" r:id="rId24"/>
    <p:sldId id="847" r:id="rId25"/>
    <p:sldId id="832" r:id="rId26"/>
    <p:sldId id="745" r:id="rId27"/>
    <p:sldId id="845" r:id="rId28"/>
    <p:sldId id="854" r:id="rId29"/>
    <p:sldId id="860" r:id="rId30"/>
    <p:sldId id="855" r:id="rId31"/>
    <p:sldId id="857" r:id="rId32"/>
    <p:sldId id="859" r:id="rId33"/>
    <p:sldId id="858" r:id="rId34"/>
    <p:sldId id="846" r:id="rId35"/>
    <p:sldId id="863" r:id="rId36"/>
    <p:sldId id="827" r:id="rId37"/>
    <p:sldId id="835" r:id="rId38"/>
    <p:sldId id="836" r:id="rId39"/>
    <p:sldId id="837" r:id="rId40"/>
    <p:sldId id="838" r:id="rId41"/>
    <p:sldId id="841" r:id="rId42"/>
    <p:sldId id="852" r:id="rId43"/>
    <p:sldId id="851" r:id="rId44"/>
    <p:sldId id="853" r:id="rId4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6636" autoAdjust="0"/>
  </p:normalViewPr>
  <p:slideViewPr>
    <p:cSldViewPr>
      <p:cViewPr varScale="1">
        <p:scale>
          <a:sx n="62" d="100"/>
          <a:sy n="62" d="100"/>
        </p:scale>
        <p:origin x="-552" y="-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7297CF-1FF1-4BB1-8385-837184B5736D}" type="datetimeFigureOut">
              <a:rPr lang="ko-KR" altLang="en-US"/>
              <a:pPr>
                <a:defRPr/>
              </a:pPr>
              <a:t>2024-01-18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4D5D7E-2559-463E-843C-62EEEF8CD92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6032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30765-6287-45F3-81C7-5A7BC9A523B7}" type="datetimeFigureOut">
              <a:rPr lang="ko-KR" altLang="en-US"/>
              <a:pPr>
                <a:defRPr/>
              </a:pPr>
              <a:t>2024-01-18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5D83C-4C0B-4A08-BE14-DC4E382D5B5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9C9FD-6D6B-42ED-8D5B-FECFC80D430D}" type="datetimeFigureOut">
              <a:rPr lang="ko-KR" altLang="en-US"/>
              <a:pPr>
                <a:defRPr/>
              </a:pPr>
              <a:t>2024-01-18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8F9B1-22E9-4B06-9F10-792F3A75497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F6744-38BD-443C-BB62-5328D6355376}" type="datetimeFigureOut">
              <a:rPr lang="ko-KR" altLang="en-US"/>
              <a:pPr>
                <a:defRPr/>
              </a:pPr>
              <a:t>2024-01-18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FCF4-E388-42C2-9FF4-C199066FEB5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C5106-CF9B-41D7-9DE6-B9D344A944B4}" type="datetimeFigureOut">
              <a:rPr lang="ko-KR" altLang="en-US"/>
              <a:pPr>
                <a:defRPr/>
              </a:pPr>
              <a:t>2024-01-18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D1D14-8BAC-49EC-81A7-D2D07A65701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CD12D-28C9-4951-8B16-E86C4D184599}" type="datetimeFigureOut">
              <a:rPr lang="ko-KR" altLang="en-US"/>
              <a:pPr>
                <a:defRPr/>
              </a:pPr>
              <a:t>2024-01-18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1C193-1C29-430D-9FF1-40C579301CE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0703-15E7-4C77-AA2E-53C0431A4BB6}" type="datetimeFigureOut">
              <a:rPr lang="ko-KR" altLang="en-US"/>
              <a:pPr>
                <a:defRPr/>
              </a:pPr>
              <a:t>2024-01-18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B6C6E-0567-4F23-BB22-0AFBFE3A7E9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8C632-95EA-46F3-9582-5F80423A2678}" type="datetimeFigureOut">
              <a:rPr lang="ko-KR" altLang="en-US"/>
              <a:pPr>
                <a:defRPr/>
              </a:pPr>
              <a:t>2024-01-18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8B3C-DEB1-4F7B-B1E7-3C20FB9AFFA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9E1F-E5E8-47F9-BD0B-CD02A46481EA}" type="datetimeFigureOut">
              <a:rPr lang="ko-KR" altLang="en-US"/>
              <a:pPr>
                <a:defRPr/>
              </a:pPr>
              <a:t>2024-01-18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F657C-9960-4C0B-9200-25DEB74475E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DD5AA-06AB-4575-9524-5F61C06F8999}" type="datetimeFigureOut">
              <a:rPr lang="ko-KR" altLang="en-US"/>
              <a:pPr>
                <a:defRPr/>
              </a:pPr>
              <a:t>2024-01-18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047EC-07E3-4329-A87C-96B468AEED0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1A48A-EE33-4235-A902-521184B02107}" type="datetimeFigureOut">
              <a:rPr lang="ko-KR" altLang="en-US"/>
              <a:pPr>
                <a:defRPr/>
              </a:pPr>
              <a:t>2024-01-18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BF79-C9C8-4646-95B3-8DC2A9B6E98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67E3A-BCF7-49D8-B53C-F1EA2B4AE49C}" type="datetimeFigureOut">
              <a:rPr lang="ko-KR" altLang="en-US"/>
              <a:pPr>
                <a:defRPr/>
              </a:pPr>
              <a:t>2024-01-18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5E1F0-D2B7-4DFD-A39B-C370CA012C1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7AC9BA-D5C8-4781-8F2E-2BB510032BEC}" type="datetimeFigureOut">
              <a:rPr lang="ko-KR" altLang="en-US"/>
              <a:pPr>
                <a:defRPr/>
              </a:pPr>
              <a:t>2024-01-18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968E717-C4C8-46E1-86D2-F4E5DF5EAA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5848" y="6209928"/>
            <a:ext cx="3528040" cy="648072"/>
          </a:xfrm>
          <a:solidFill>
            <a:schemeClr val="accent6">
              <a:lumMod val="40000"/>
              <a:lumOff val="60000"/>
              <a:alpha val="0"/>
            </a:schemeClr>
          </a:solidFill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  <a:cs typeface="Browallia New" pitchFamily="34" charset="-34"/>
              </a:rPr>
              <a:t>이강영 </a:t>
            </a:r>
            <a:r>
              <a:rPr lang="ko-KR" altLang="en-US" sz="2400" dirty="0" smtClean="0">
                <a:solidFill>
                  <a:schemeClr val="bg1"/>
                </a:solidFill>
                <a:latin typeface="+mj-ea"/>
                <a:ea typeface="+mj-ea"/>
                <a:cs typeface="Browallia New" pitchFamily="34" charset="-34"/>
              </a:rPr>
              <a:t>경상국립대학교</a:t>
            </a:r>
            <a:endParaRPr lang="en-US" altLang="ko-KR" sz="2400" dirty="0" smtClean="0">
              <a:solidFill>
                <a:schemeClr val="bg1"/>
              </a:solidFill>
              <a:latin typeface="+mj-ea"/>
              <a:ea typeface="+mj-ea"/>
              <a:cs typeface="Browallia New" pitchFamily="34" charset="-34"/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4716016" y="6525344"/>
            <a:ext cx="4444782" cy="33265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normAutofit fontScale="85000"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Workshop on Dark Universe</a:t>
            </a:r>
            <a:r>
              <a:rPr kumimoji="0" lang="en-US" altLang="ko-KR" b="1" dirty="0" smtClean="0">
                <a:solidFill>
                  <a:schemeClr val="bg1"/>
                </a:solidFill>
                <a:latin typeface="+mj-ea"/>
                <a:ea typeface="+mj-ea"/>
              </a:rPr>
              <a:t>@</a:t>
            </a:r>
            <a:r>
              <a:rPr kumimoji="0" lang="ko-KR" altLang="en-US" b="1" dirty="0" smtClean="0">
                <a:solidFill>
                  <a:schemeClr val="bg1"/>
                </a:solidFill>
                <a:latin typeface="+mj-ea"/>
                <a:ea typeface="+mj-ea"/>
              </a:rPr>
              <a:t>여수 </a:t>
            </a:r>
            <a:r>
              <a:rPr kumimoji="0" lang="en-US" altLang="ko-KR" b="1" dirty="0" smtClean="0">
                <a:solidFill>
                  <a:schemeClr val="bg1"/>
                </a:solidFill>
                <a:latin typeface="+mj-ea"/>
                <a:ea typeface="+mj-ea"/>
              </a:rPr>
              <a:t>2024.01.17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altLang="ko-KR" sz="1600" b="1" dirty="0" smtClean="0">
              <a:latin typeface="+mj-lt"/>
              <a:ea typeface="+mn-ea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ko-KR" altLang="en-US" sz="1600" b="1" dirty="0">
              <a:latin typeface="+mj-lt"/>
              <a:ea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auto">
          <a:xfrm>
            <a:off x="429757" y="1124744"/>
            <a:ext cx="82809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ko-KR" sz="4000" dirty="0" smtClean="0"/>
              <a:t>Fermionic dark matter model </a:t>
            </a:r>
          </a:p>
          <a:p>
            <a:pPr algn="r">
              <a:lnSpc>
                <a:spcPct val="150000"/>
              </a:lnSpc>
            </a:pPr>
            <a:r>
              <a:rPr lang="en-US" altLang="ko-KR" sz="4000" dirty="0" smtClean="0"/>
              <a:t>with the dark Z boson</a:t>
            </a:r>
            <a:endParaRPr kumimoji="0" lang="en-US" altLang="ko-KR" sz="4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76" y="0"/>
            <a:ext cx="2438563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48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4426" y="332656"/>
            <a:ext cx="8229600" cy="792088"/>
          </a:xfrm>
        </p:spPr>
        <p:txBody>
          <a:bodyPr/>
          <a:lstStyle/>
          <a:p>
            <a:r>
              <a:rPr lang="en-US" altLang="ko-KR" sz="2800" dirty="0"/>
              <a:t>Features</a:t>
            </a:r>
            <a:endParaRPr lang="ko-KR" altLang="en-US" sz="2800" dirty="0"/>
          </a:p>
        </p:txBody>
      </p:sp>
      <p:sp>
        <p:nvSpPr>
          <p:cNvPr id="4" name="제목 1"/>
          <p:cNvSpPr txBox="1">
            <a:spLocks/>
          </p:cNvSpPr>
          <p:nvPr/>
        </p:nvSpPr>
        <p:spPr bwMode="auto">
          <a:xfrm>
            <a:off x="323528" y="1196752"/>
            <a:ext cx="85689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kumimoji="0" lang="en-US" altLang="ko-KR" sz="2400" dirty="0" smtClean="0"/>
              <a:t>Dark Z interaction = (Z interaction)*sin X</a:t>
            </a:r>
            <a:endParaRPr kumimoji="0" lang="ko-KR" altLang="en-US" sz="2400" dirty="0"/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262294" y="3140968"/>
            <a:ext cx="85689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>
              <a:lnSpc>
                <a:spcPct val="150000"/>
              </a:lnSpc>
            </a:pPr>
            <a:r>
              <a:rPr kumimoji="0" lang="en-US" altLang="ko-KR" sz="2400" dirty="0" smtClean="0"/>
              <a:t>Dark Z is rather light.</a:t>
            </a:r>
          </a:p>
          <a:p>
            <a:pPr algn="l">
              <a:lnSpc>
                <a:spcPct val="150000"/>
              </a:lnSpc>
            </a:pPr>
            <a:r>
              <a:rPr kumimoji="0" lang="en-US" altLang="ko-KR" sz="2400" dirty="0" err="1" smtClean="0"/>
              <a:t>Pseudoscalar</a:t>
            </a:r>
            <a:r>
              <a:rPr kumimoji="0" lang="en-US" altLang="ko-KR" sz="2400" dirty="0" smtClean="0"/>
              <a:t> is absent.</a:t>
            </a:r>
          </a:p>
          <a:p>
            <a:pPr algn="l">
              <a:lnSpc>
                <a:spcPct val="150000"/>
              </a:lnSpc>
            </a:pPr>
            <a:r>
              <a:rPr kumimoji="0" lang="en-US" altLang="ko-KR" sz="2400" dirty="0" smtClean="0"/>
              <a:t>New Higgs bosons (neutral &amp; charged) are rather light.</a:t>
            </a:r>
          </a:p>
          <a:p>
            <a:pPr algn="l">
              <a:lnSpc>
                <a:spcPct val="150000"/>
              </a:lnSpc>
            </a:pPr>
            <a:endParaRPr lang="en-US" altLang="ko-KR" sz="2400" dirty="0" smtClean="0">
              <a:latin typeface="+mj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2400" dirty="0" smtClean="0">
                <a:latin typeface="+mj-ea"/>
              </a:rPr>
              <a:t>→</a:t>
            </a:r>
            <a:r>
              <a:rPr kumimoji="0" lang="ko-KR" altLang="en-US" sz="2400" dirty="0"/>
              <a:t> </a:t>
            </a:r>
            <a:r>
              <a:rPr kumimoji="0" lang="en-US" altLang="ko-KR" sz="2400" dirty="0" smtClean="0"/>
              <a:t>EW phenomenology &amp; Higgs phenomenology affected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277805" cy="109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982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 bwMode="auto">
          <a:xfrm>
            <a:off x="611560" y="521762"/>
            <a:ext cx="309634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>
              <a:lnSpc>
                <a:spcPct val="200000"/>
              </a:lnSpc>
            </a:pPr>
            <a:r>
              <a:rPr kumimoji="0" lang="en-US" altLang="ko-KR" sz="2800" dirty="0" smtClean="0"/>
              <a:t>△</a:t>
            </a:r>
            <a:r>
              <a:rPr kumimoji="0" lang="el-GR" altLang="ko-KR" sz="2800" dirty="0" smtClean="0"/>
              <a:t>ρ</a:t>
            </a:r>
            <a:endParaRPr kumimoji="0" lang="en-US" altLang="ko-KR" sz="2800" dirty="0" smtClean="0"/>
          </a:p>
          <a:p>
            <a:pPr algn="l">
              <a:lnSpc>
                <a:spcPct val="200000"/>
              </a:lnSpc>
            </a:pPr>
            <a:endParaRPr kumimoji="0" lang="en-US" altLang="ko-KR" sz="2800" dirty="0" smtClean="0"/>
          </a:p>
          <a:p>
            <a:pPr algn="l">
              <a:lnSpc>
                <a:spcPct val="200000"/>
              </a:lnSpc>
            </a:pPr>
            <a:r>
              <a:rPr kumimoji="0" lang="en-US" altLang="ko-KR" sz="2800" dirty="0" smtClean="0"/>
              <a:t>APV</a:t>
            </a:r>
          </a:p>
          <a:p>
            <a:pPr algn="l">
              <a:lnSpc>
                <a:spcPct val="200000"/>
              </a:lnSpc>
            </a:pPr>
            <a:endParaRPr kumimoji="0" lang="en-US" altLang="ko-KR" sz="2800" dirty="0" smtClean="0"/>
          </a:p>
          <a:p>
            <a:pPr algn="l">
              <a:lnSpc>
                <a:spcPct val="200000"/>
              </a:lnSpc>
            </a:pPr>
            <a:r>
              <a:rPr kumimoji="0" lang="en-US" altLang="ko-KR" sz="2800" dirty="0" smtClean="0"/>
              <a:t>Z total width</a:t>
            </a:r>
            <a:endParaRPr kumimoji="0" lang="en-US" altLang="ko-KR" sz="2800" dirty="0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04091" y="188640"/>
            <a:ext cx="8229600" cy="720080"/>
          </a:xfrm>
          <a:prstGeom prst="rect">
            <a:avLst/>
          </a:prstGeom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2800" dirty="0" smtClean="0"/>
              <a:t>EW phenomenology</a:t>
            </a:r>
            <a:endParaRPr kumimoji="0" lang="ko-KR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72" y="1268761"/>
            <a:ext cx="3003180" cy="98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99774"/>
            <a:ext cx="3145365" cy="88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5939985" cy="198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68222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 bwMode="auto">
          <a:xfrm>
            <a:off x="558451" y="1124744"/>
            <a:ext cx="79208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>
              <a:lnSpc>
                <a:spcPct val="150000"/>
              </a:lnSpc>
            </a:pPr>
            <a:r>
              <a:rPr kumimoji="0" lang="en-US" altLang="ko-KR" sz="2400" dirty="0" smtClean="0"/>
              <a:t>Perturbative quartic couplings</a:t>
            </a:r>
          </a:p>
          <a:p>
            <a:pPr algn="l">
              <a:lnSpc>
                <a:spcPct val="150000"/>
              </a:lnSpc>
            </a:pPr>
            <a:r>
              <a:rPr kumimoji="0" lang="en-US" altLang="ko-KR" sz="2400" dirty="0" smtClean="0"/>
              <a:t>Bounded from below</a:t>
            </a:r>
          </a:p>
          <a:p>
            <a:pPr algn="l">
              <a:lnSpc>
                <a:spcPct val="150000"/>
              </a:lnSpc>
            </a:pPr>
            <a:endParaRPr kumimoji="0" lang="en-US" altLang="ko-KR" sz="2400" dirty="0" smtClean="0"/>
          </a:p>
          <a:p>
            <a:pPr algn="l">
              <a:lnSpc>
                <a:spcPct val="150000"/>
              </a:lnSpc>
            </a:pPr>
            <a:r>
              <a:rPr kumimoji="0" lang="en-US" altLang="ko-KR" sz="2400" dirty="0" smtClean="0"/>
              <a:t>Perturbative </a:t>
            </a:r>
            <a:r>
              <a:rPr kumimoji="0" lang="en-US" altLang="ko-KR" sz="2400" dirty="0" err="1" smtClean="0"/>
              <a:t>unitarity</a:t>
            </a:r>
            <a:r>
              <a:rPr kumimoji="0" lang="en-US" altLang="ko-KR" sz="2400" dirty="0" smtClean="0"/>
              <a:t> of the WW scattering</a:t>
            </a:r>
          </a:p>
          <a:p>
            <a:pPr algn="l">
              <a:lnSpc>
                <a:spcPct val="150000"/>
              </a:lnSpc>
            </a:pPr>
            <a:endParaRPr kumimoji="0" lang="en-US" altLang="ko-KR" sz="2400" dirty="0"/>
          </a:p>
          <a:p>
            <a:pPr algn="l">
              <a:lnSpc>
                <a:spcPct val="150000"/>
              </a:lnSpc>
            </a:pPr>
            <a:r>
              <a:rPr kumimoji="0" lang="en-US" altLang="ko-KR" sz="2400" dirty="0" err="1" smtClean="0"/>
              <a:t>HiggsBounds</a:t>
            </a:r>
            <a:r>
              <a:rPr kumimoji="0" lang="en-US" altLang="ko-KR" sz="2400" dirty="0" smtClean="0"/>
              <a:t>:  2006.06007, 1311.0055</a:t>
            </a:r>
          </a:p>
          <a:p>
            <a:pPr algn="l">
              <a:lnSpc>
                <a:spcPct val="150000"/>
              </a:lnSpc>
            </a:pPr>
            <a:r>
              <a:rPr kumimoji="0" lang="en-US" altLang="ko-KR" sz="2400" dirty="0" err="1" smtClean="0"/>
              <a:t>HiggsSignals</a:t>
            </a:r>
            <a:r>
              <a:rPr kumimoji="0" lang="en-US" altLang="ko-KR" sz="2400" dirty="0" smtClean="0"/>
              <a:t>:   2012.09197, 1305.1933</a:t>
            </a:r>
            <a:endParaRPr kumimoji="0" lang="ko-KR" altLang="en-US" sz="24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4091" y="332656"/>
            <a:ext cx="8229600" cy="720080"/>
          </a:xfrm>
          <a:prstGeom prst="rect">
            <a:avLst/>
          </a:prstGeom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2800" dirty="0" smtClean="0"/>
              <a:t>Higgs phenomenology</a:t>
            </a:r>
            <a:endParaRPr kumimoji="0" lang="ko-KR" altLang="en-US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26" y="1772816"/>
            <a:ext cx="1080120" cy="39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63" y="2688326"/>
            <a:ext cx="6912768" cy="56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제목 1"/>
          <p:cNvSpPr txBox="1">
            <a:spLocks/>
          </p:cNvSpPr>
          <p:nvPr/>
        </p:nvSpPr>
        <p:spPr bwMode="auto">
          <a:xfrm>
            <a:off x="1979712" y="5877272"/>
            <a:ext cx="682722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2000" dirty="0" smtClean="0"/>
              <a:t>D.-W. Jung, KYL, C. Yu, Phys. Rev. D 108, 095002 (2023)</a:t>
            </a:r>
          </a:p>
        </p:txBody>
      </p:sp>
    </p:spTree>
    <p:extLst>
      <p:ext uri="{BB962C8B-B14F-4D97-AF65-F5344CB8AC3E}">
        <p14:creationId xmlns:p14="http://schemas.microsoft.com/office/powerpoint/2010/main" val="1750842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8447"/>
            <a:ext cx="3600400" cy="71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2376264" cy="85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73902"/>
            <a:ext cx="6970526" cy="373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970683"/>
            <a:ext cx="3745971" cy="48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1297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" y="342977"/>
            <a:ext cx="8856984" cy="152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16" y="1865191"/>
            <a:ext cx="1498848" cy="67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14" y="3864473"/>
            <a:ext cx="2520280" cy="76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2448333"/>
            <a:ext cx="3564396" cy="131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1" y="4725144"/>
            <a:ext cx="799000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3213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 bwMode="auto">
          <a:xfrm>
            <a:off x="558451" y="1077879"/>
            <a:ext cx="79208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>
              <a:lnSpc>
                <a:spcPct val="150000"/>
              </a:lnSpc>
            </a:pPr>
            <a:r>
              <a:rPr kumimoji="0" lang="en-US" altLang="ko-KR" sz="2400" dirty="0" smtClean="0"/>
              <a:t>Parameter set</a:t>
            </a:r>
          </a:p>
          <a:p>
            <a:pPr algn="l">
              <a:lnSpc>
                <a:spcPct val="150000"/>
              </a:lnSpc>
            </a:pPr>
            <a:endParaRPr kumimoji="0" lang="en-US" altLang="ko-KR" sz="2400" dirty="0" smtClean="0"/>
          </a:p>
          <a:p>
            <a:pPr algn="l">
              <a:lnSpc>
                <a:spcPct val="150000"/>
              </a:lnSpc>
            </a:pPr>
            <a:endParaRPr kumimoji="0" lang="en-US" altLang="ko-KR" sz="2400" dirty="0"/>
          </a:p>
          <a:p>
            <a:pPr algn="l">
              <a:lnSpc>
                <a:spcPct val="150000"/>
              </a:lnSpc>
            </a:pPr>
            <a:r>
              <a:rPr kumimoji="0" lang="en-US" altLang="ko-KR" sz="2400" dirty="0" err="1" smtClean="0"/>
              <a:t>s</a:t>
            </a:r>
            <a:r>
              <a:rPr kumimoji="0" lang="en-US" altLang="ko-KR" sz="2400" baseline="-25000" dirty="0" err="1" smtClean="0"/>
              <a:t>X</a:t>
            </a:r>
            <a:r>
              <a:rPr kumimoji="0" lang="en-US" altLang="ko-KR" sz="2400" dirty="0" smtClean="0"/>
              <a:t> is</a:t>
            </a:r>
            <a:r>
              <a:rPr kumimoji="0" lang="ko-KR" altLang="en-US" sz="2400" dirty="0" smtClean="0"/>
              <a:t> </a:t>
            </a:r>
            <a:r>
              <a:rPr kumimoji="0" lang="en-US" altLang="ko-KR" sz="2400" dirty="0" smtClean="0"/>
              <a:t>derived to be</a:t>
            </a:r>
          </a:p>
          <a:p>
            <a:pPr algn="l">
              <a:lnSpc>
                <a:spcPct val="150000"/>
              </a:lnSpc>
            </a:pPr>
            <a:endParaRPr kumimoji="0" lang="en-US" altLang="ko-KR" sz="2400" dirty="0"/>
          </a:p>
          <a:p>
            <a:pPr algn="l">
              <a:lnSpc>
                <a:spcPct val="150000"/>
              </a:lnSpc>
            </a:pPr>
            <a:endParaRPr kumimoji="0" lang="en-US" altLang="ko-KR" sz="2400" dirty="0" smtClean="0"/>
          </a:p>
          <a:p>
            <a:pPr algn="l">
              <a:lnSpc>
                <a:spcPct val="150000"/>
              </a:lnSpc>
            </a:pPr>
            <a:endParaRPr kumimoji="0" lang="en-US" altLang="ko-KR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369514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5907087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85695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92888" cy="595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72427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296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7" y="3356992"/>
            <a:ext cx="878359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73254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40" y="1196752"/>
            <a:ext cx="9161039" cy="368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7163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3. </a:t>
            </a:r>
            <a:r>
              <a:rPr lang="en-US" altLang="ko-KR" dirty="0" err="1"/>
              <a:t>Positronium</a:t>
            </a:r>
            <a:r>
              <a:rPr lang="en-US" altLang="ko-KR" dirty="0"/>
              <a:t> </a:t>
            </a:r>
            <a:r>
              <a:rPr lang="en-US" altLang="ko-KR" dirty="0" smtClean="0"/>
              <a:t>decays</a:t>
            </a:r>
            <a:endParaRPr lang="ko-KR" altLang="en-US" dirty="0"/>
          </a:p>
        </p:txBody>
      </p:sp>
      <p:pic>
        <p:nvPicPr>
          <p:cNvPr id="1026" name="Picture 2" descr="D:\Physics\Research\DarkZ\positronium\positron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0848"/>
            <a:ext cx="6096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 bwMode="auto">
          <a:xfrm>
            <a:off x="719572" y="4221088"/>
            <a:ext cx="78848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kumimoji="0" lang="en-US" altLang="ko-KR" sz="2400" dirty="0" err="1" smtClean="0"/>
              <a:t>Positronium</a:t>
            </a:r>
            <a:r>
              <a:rPr kumimoji="0" lang="en-US" altLang="ko-KR" sz="2400" dirty="0" smtClean="0"/>
              <a:t> = bound state of electron + positron</a:t>
            </a:r>
          </a:p>
          <a:p>
            <a:pPr algn="l"/>
            <a:r>
              <a:rPr kumimoji="0" lang="en-US" altLang="ko-KR" sz="2400" dirty="0" smtClean="0"/>
              <a:t>Hydrogen-like atom</a:t>
            </a:r>
          </a:p>
          <a:p>
            <a:pPr algn="l"/>
            <a:r>
              <a:rPr kumimoji="0" lang="en-US" altLang="ko-KR" sz="2400" dirty="0" smtClean="0"/>
              <a:t>Binding energy</a:t>
            </a:r>
            <a:endParaRPr kumimoji="0" lang="ko-KR" alt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00750"/>
            <a:ext cx="3304826" cy="67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105" y="5877273"/>
            <a:ext cx="2952328" cy="3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126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119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49543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 bwMode="auto">
          <a:xfrm>
            <a:off x="417674" y="620688"/>
            <a:ext cx="82296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kumimoji="0" lang="en-US" altLang="ko-KR" sz="2800" dirty="0" smtClean="0"/>
              <a:t>Para-</a:t>
            </a:r>
            <a:r>
              <a:rPr kumimoji="0" lang="en-US" altLang="ko-KR" sz="2800" dirty="0" err="1" smtClean="0"/>
              <a:t>positronium</a:t>
            </a:r>
            <a:r>
              <a:rPr kumimoji="0" lang="en-US" altLang="ko-KR" sz="2800" dirty="0" smtClean="0"/>
              <a:t> p-Ps : total spin=0, singlet 1</a:t>
            </a:r>
            <a:r>
              <a:rPr kumimoji="0" lang="en-US" altLang="ko-KR" sz="2800" baseline="30000" dirty="0" smtClean="0"/>
              <a:t>1</a:t>
            </a:r>
            <a:r>
              <a:rPr kumimoji="0" lang="en-US" altLang="ko-KR" sz="2800" dirty="0" smtClean="0"/>
              <a:t>S</a:t>
            </a:r>
            <a:r>
              <a:rPr kumimoji="0" lang="en-US" altLang="ko-KR" sz="2800" baseline="-25000" dirty="0" smtClean="0"/>
              <a:t>0</a:t>
            </a:r>
          </a:p>
          <a:p>
            <a:pPr algn="l"/>
            <a:r>
              <a:rPr kumimoji="0" lang="en-US" altLang="ko-KR" sz="2800" dirty="0" smtClean="0"/>
              <a:t>                             decays into 2 </a:t>
            </a:r>
            <a:r>
              <a:rPr kumimoji="0" lang="el-GR" altLang="ko-KR" sz="2800" dirty="0" smtClean="0"/>
              <a:t>γ</a:t>
            </a:r>
            <a:endParaRPr kumimoji="0" lang="en-US" altLang="ko-KR" sz="2800" dirty="0" smtClean="0"/>
          </a:p>
          <a:p>
            <a:pPr algn="l"/>
            <a:r>
              <a:rPr kumimoji="0" lang="en-US" altLang="ko-KR" sz="2800" dirty="0"/>
              <a:t> </a:t>
            </a:r>
            <a:r>
              <a:rPr kumimoji="0" lang="en-US" altLang="ko-KR" sz="2800" dirty="0" smtClean="0"/>
              <a:t>                            ∼0.125</a:t>
            </a:r>
            <a:r>
              <a:rPr kumimoji="0" lang="ko-KR" altLang="en-US" sz="2800" dirty="0" smtClean="0"/>
              <a:t>ｘ</a:t>
            </a:r>
            <a:r>
              <a:rPr kumimoji="0" lang="en-US" altLang="ko-KR" sz="2800" dirty="0" smtClean="0"/>
              <a:t>10</a:t>
            </a:r>
            <a:r>
              <a:rPr kumimoji="0" lang="en-US" altLang="ko-KR" sz="2800" baseline="30000" dirty="0" smtClean="0"/>
              <a:t>-3</a:t>
            </a:r>
            <a:r>
              <a:rPr kumimoji="0" lang="en-US" altLang="ko-KR" sz="2800" dirty="0" smtClean="0"/>
              <a:t>µs </a:t>
            </a:r>
            <a:endParaRPr kumimoji="0" lang="ko-KR" altLang="en-US" sz="2800" dirty="0"/>
          </a:p>
        </p:txBody>
      </p:sp>
      <p:sp>
        <p:nvSpPr>
          <p:cNvPr id="4" name="제목 1"/>
          <p:cNvSpPr txBox="1">
            <a:spLocks/>
          </p:cNvSpPr>
          <p:nvPr/>
        </p:nvSpPr>
        <p:spPr bwMode="auto">
          <a:xfrm>
            <a:off x="436506" y="2276872"/>
            <a:ext cx="84249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kumimoji="0" lang="en-US" altLang="ko-KR" sz="2800" dirty="0" smtClean="0"/>
              <a:t>Ortho-</a:t>
            </a:r>
            <a:r>
              <a:rPr kumimoji="0" lang="en-US" altLang="ko-KR" sz="2800" dirty="0" err="1" smtClean="0"/>
              <a:t>positronium</a:t>
            </a:r>
            <a:r>
              <a:rPr kumimoji="0" lang="en-US" altLang="ko-KR" sz="2800" dirty="0" smtClean="0"/>
              <a:t> o-Ps : total spin=1, triplet 1</a:t>
            </a:r>
            <a:r>
              <a:rPr kumimoji="0" lang="en-US" altLang="ko-KR" sz="2800" baseline="30000" dirty="0" smtClean="0"/>
              <a:t>3</a:t>
            </a:r>
            <a:r>
              <a:rPr kumimoji="0" lang="en-US" altLang="ko-KR" sz="2800" dirty="0" smtClean="0"/>
              <a:t>S</a:t>
            </a:r>
            <a:r>
              <a:rPr kumimoji="0" lang="en-US" altLang="ko-KR" sz="2800" baseline="-25000" dirty="0" smtClean="0"/>
              <a:t>1</a:t>
            </a:r>
            <a:endParaRPr kumimoji="0" lang="en-US" altLang="ko-KR" sz="2800" dirty="0" smtClean="0"/>
          </a:p>
          <a:p>
            <a:pPr algn="l"/>
            <a:r>
              <a:rPr kumimoji="0" lang="en-US" altLang="ko-KR" sz="2800" dirty="0"/>
              <a:t> </a:t>
            </a:r>
            <a:r>
              <a:rPr kumimoji="0" lang="en-US" altLang="ko-KR" sz="2800" dirty="0" smtClean="0"/>
              <a:t>                          decays </a:t>
            </a:r>
            <a:r>
              <a:rPr kumimoji="0" lang="en-US" altLang="ko-KR" sz="2800" dirty="0"/>
              <a:t>into </a:t>
            </a:r>
            <a:r>
              <a:rPr kumimoji="0" lang="en-US" altLang="ko-KR" sz="2800" dirty="0" smtClean="0"/>
              <a:t>3 </a:t>
            </a:r>
            <a:r>
              <a:rPr kumimoji="0" lang="el-GR" altLang="ko-KR" sz="2800" dirty="0"/>
              <a:t>γ</a:t>
            </a:r>
            <a:endParaRPr kumimoji="0" lang="en-US" altLang="ko-KR" sz="2800" dirty="0"/>
          </a:p>
          <a:p>
            <a:pPr algn="l"/>
            <a:r>
              <a:rPr kumimoji="0" lang="en-US" altLang="ko-KR" sz="2800" dirty="0"/>
              <a:t>                             ∼</a:t>
            </a:r>
            <a:r>
              <a:rPr kumimoji="0" lang="en-US" altLang="ko-KR" sz="2800" dirty="0" smtClean="0"/>
              <a:t>0.14µs </a:t>
            </a:r>
            <a:endParaRPr kumimoji="0" lang="ko-KR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0" y="3789040"/>
            <a:ext cx="767238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5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63" y="1235078"/>
            <a:ext cx="8138690" cy="161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70" y="3645024"/>
            <a:ext cx="8070538" cy="145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8095668" y="2151276"/>
            <a:ext cx="720080" cy="638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888028" y="4370065"/>
            <a:ext cx="720080" cy="638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2843808" y="5877272"/>
            <a:ext cx="585137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2000" dirty="0" smtClean="0"/>
              <a:t>A. </a:t>
            </a:r>
            <a:r>
              <a:rPr kumimoji="0" lang="en-US" altLang="ko-KR" sz="2000" dirty="0" err="1" smtClean="0"/>
              <a:t>Czarnecki</a:t>
            </a:r>
            <a:r>
              <a:rPr kumimoji="0" lang="en-US" altLang="ko-KR" sz="2000" dirty="0" smtClean="0"/>
              <a:t>, </a:t>
            </a:r>
            <a:r>
              <a:rPr kumimoji="0" lang="en-US" altLang="ko-KR" sz="2000" dirty="0" err="1" smtClean="0"/>
              <a:t>Acta</a:t>
            </a:r>
            <a:r>
              <a:rPr kumimoji="0" lang="en-US" altLang="ko-KR" sz="2000" dirty="0" smtClean="0"/>
              <a:t> Phys. Pol. B 30, 3837 (1999).</a:t>
            </a:r>
            <a:endParaRPr kumimoji="0"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39641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Possible </a:t>
            </a:r>
            <a:r>
              <a:rPr lang="en-US" altLang="ko-KR" sz="3200" dirty="0"/>
              <a:t>N</a:t>
            </a:r>
            <a:r>
              <a:rPr lang="en-US" altLang="ko-KR" sz="3200" dirty="0" smtClean="0"/>
              <a:t>ew Physics Contributions</a:t>
            </a:r>
            <a:endParaRPr lang="ko-KR" alt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4026967" cy="210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Physics\Research\DarkZ\positronium\main-qimg-2b871939c5cd8d41315f78a54599f83f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379182" cy="179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 bwMode="auto">
          <a:xfrm>
            <a:off x="4619713" y="1772816"/>
            <a:ext cx="4146892" cy="140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kumimoji="0" lang="en-US" altLang="ko-KR" sz="2800" dirty="0" smtClean="0"/>
              <a:t>Invisible decays of o-Ps</a:t>
            </a:r>
          </a:p>
          <a:p>
            <a:pPr algn="l"/>
            <a:endParaRPr kumimoji="0" lang="en-US" altLang="ko-KR" sz="2800" dirty="0"/>
          </a:p>
          <a:p>
            <a:pPr algn="l"/>
            <a:r>
              <a:rPr kumimoji="0" lang="en-US" altLang="ko-KR" sz="2800" dirty="0" smtClean="0"/>
              <a:t>DM mass &lt; e mass</a:t>
            </a:r>
            <a:endParaRPr kumimoji="0" lang="ko-KR" altLang="en-US" sz="2800" dirty="0"/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4748180" y="4437112"/>
            <a:ext cx="41468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kumimoji="0" lang="en-US" altLang="ko-KR" sz="2800" dirty="0" smtClean="0"/>
              <a:t>Single photon decays of p-Ps / o-Ps</a:t>
            </a:r>
          </a:p>
          <a:p>
            <a:pPr algn="l"/>
            <a:endParaRPr kumimoji="0" lang="en-US" altLang="ko-KR" sz="2800" dirty="0" smtClean="0"/>
          </a:p>
          <a:p>
            <a:pPr algn="l"/>
            <a:r>
              <a:rPr kumimoji="0" lang="en-US" altLang="ko-KR" sz="2800" dirty="0" smtClean="0"/>
              <a:t>Decay into DM is not necessarily. </a:t>
            </a:r>
            <a:endParaRPr kumimoji="0" lang="ko-KR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135339" y="5445224"/>
            <a:ext cx="38183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Z’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68204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/>
          <a:lstStyle/>
          <a:p>
            <a:r>
              <a:rPr lang="en-US" altLang="ko-KR" sz="3200" dirty="0"/>
              <a:t>Invisible decays / Single photon </a:t>
            </a:r>
            <a:r>
              <a:rPr lang="en-US" altLang="ko-KR" sz="3200" dirty="0" smtClean="0"/>
              <a:t>decays</a:t>
            </a:r>
            <a:endParaRPr lang="ko-KR" alt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6336704" cy="238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 bwMode="auto">
          <a:xfrm>
            <a:off x="1979712" y="5877272"/>
            <a:ext cx="682722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2000" dirty="0" smtClean="0"/>
              <a:t>D.-W. Jung, KYL, C. Yu, Phys. Rev. D 105, 095023 (2022)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8" y="3717712"/>
            <a:ext cx="4896544" cy="86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8" y="4653136"/>
            <a:ext cx="6120680" cy="84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058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3" y="260648"/>
            <a:ext cx="857661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 bwMode="auto">
          <a:xfrm>
            <a:off x="755576" y="6021288"/>
            <a:ext cx="682722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2000" dirty="0" smtClean="0"/>
              <a:t>Green ~10</a:t>
            </a:r>
            <a:r>
              <a:rPr kumimoji="0" lang="en-US" altLang="ko-KR" sz="2000" baseline="30000" dirty="0" smtClean="0"/>
              <a:t>-9</a:t>
            </a:r>
            <a:r>
              <a:rPr kumimoji="0" lang="en-US" altLang="ko-KR" sz="2000" dirty="0" smtClean="0"/>
              <a:t>,  Blue ~10</a:t>
            </a:r>
            <a:r>
              <a:rPr kumimoji="0" lang="en-US" altLang="ko-KR" sz="2000" baseline="30000" dirty="0" smtClean="0"/>
              <a:t>-11</a:t>
            </a:r>
            <a:r>
              <a:rPr kumimoji="0" lang="en-US" altLang="ko-KR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468494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6265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 bwMode="auto">
          <a:xfrm>
            <a:off x="755576" y="6021288"/>
            <a:ext cx="682722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2000" dirty="0" smtClean="0"/>
              <a:t>KAPAE-II Target branching ratio ~10</a:t>
            </a:r>
            <a:r>
              <a:rPr kumimoji="0" lang="en-US" altLang="ko-KR" sz="2000" baseline="30000" dirty="0" smtClean="0"/>
              <a:t>-9</a:t>
            </a:r>
            <a:r>
              <a:rPr kumimoji="0" lang="en-US" altLang="ko-KR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2240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altLang="ko-KR" sz="3200" dirty="0" smtClean="0"/>
              <a:t>4. Dark Z Lifetime</a:t>
            </a:r>
            <a:endParaRPr lang="ko-KR" alt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6337198" cy="133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20" y="3562934"/>
            <a:ext cx="248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233" y="2440370"/>
            <a:ext cx="4761963" cy="9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 bwMode="auto">
          <a:xfrm>
            <a:off x="467544" y="1738855"/>
            <a:ext cx="5706773" cy="70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kumimoji="0" lang="en-US" altLang="ko-KR" sz="2400" dirty="0" smtClean="0"/>
              <a:t>Dominant decays of the dark Z</a:t>
            </a:r>
            <a:endParaRPr kumimoji="0"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66509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7661476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6917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200800" cy="647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타원 1"/>
          <p:cNvSpPr/>
          <p:nvPr/>
        </p:nvSpPr>
        <p:spPr>
          <a:xfrm>
            <a:off x="5205972" y="2348879"/>
            <a:ext cx="1224136" cy="8423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5210718" y="3458926"/>
            <a:ext cx="1224136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7023435" y="2348879"/>
            <a:ext cx="2123728" cy="222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kumimoji="0" lang="en-US" altLang="ko-KR" sz="2400" dirty="0" smtClean="0"/>
              <a:t>Final state is only e</a:t>
            </a:r>
            <a:r>
              <a:rPr kumimoji="0" lang="en-US" altLang="ko-KR" sz="2400" baseline="30000" dirty="0" smtClean="0"/>
              <a:t>-</a:t>
            </a:r>
            <a:r>
              <a:rPr kumimoji="0" lang="en-US" altLang="ko-KR" sz="2400" dirty="0" smtClean="0"/>
              <a:t>e</a:t>
            </a:r>
            <a:r>
              <a:rPr kumimoji="0" lang="en-US" altLang="ko-KR" sz="2400" baseline="30000" dirty="0" smtClean="0"/>
              <a:t>+</a:t>
            </a:r>
            <a:r>
              <a:rPr kumimoji="0" lang="en-US" altLang="ko-KR" sz="2400" dirty="0" smtClean="0"/>
              <a:t> pair.</a:t>
            </a:r>
            <a:endParaRPr kumimoji="0"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1216844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 bwMode="auto">
          <a:xfrm>
            <a:off x="467544" y="476672"/>
            <a:ext cx="7992888" cy="70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kumimoji="0" lang="en-US" altLang="ko-KR" sz="2400" dirty="0" smtClean="0"/>
              <a:t>Dominant production of the dark Z : meson decays</a:t>
            </a:r>
            <a:endParaRPr kumimoji="0" lang="ko-KR" altLang="en-US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6264697" cy="225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81" y="2060848"/>
            <a:ext cx="4988183" cy="92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64" y="2035738"/>
            <a:ext cx="1800200" cy="97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9721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2024.01.17여수학회\CWIGJFXONRKUED4KPMP5O5MN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30"/>
            <a:ext cx="5112568" cy="688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74564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/>
          <a:lstStyle/>
          <a:p>
            <a:r>
              <a:rPr lang="en-US" altLang="ko-KR" sz="3200" dirty="0" smtClean="0"/>
              <a:t>LLP search at the LHC</a:t>
            </a:r>
            <a:endParaRPr lang="ko-KR" altLang="en-US" sz="3200" dirty="0"/>
          </a:p>
        </p:txBody>
      </p:sp>
      <p:sp>
        <p:nvSpPr>
          <p:cNvPr id="10" name="제목 1"/>
          <p:cNvSpPr txBox="1">
            <a:spLocks/>
          </p:cNvSpPr>
          <p:nvPr/>
        </p:nvSpPr>
        <p:spPr bwMode="auto">
          <a:xfrm>
            <a:off x="5004047" y="6165304"/>
            <a:ext cx="38280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2000" dirty="0"/>
              <a:t>A. Castaneda </a:t>
            </a:r>
            <a:r>
              <a:rPr lang="en-US" altLang="ko-KR" sz="2000" dirty="0" smtClean="0"/>
              <a:t>(CMS)</a:t>
            </a:r>
            <a:endParaRPr kumimoji="0" lang="en-US" altLang="ko-KR" sz="2000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4123"/>
            <a:ext cx="6696744" cy="494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533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 bwMode="auto">
          <a:xfrm>
            <a:off x="4524748" y="1052736"/>
            <a:ext cx="4176464" cy="151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ko-KR" sz="2000" dirty="0"/>
              <a:t>η</a:t>
            </a:r>
            <a:r>
              <a:rPr lang="en-US" altLang="ko-KR" sz="2000" dirty="0"/>
              <a:t>&lt;2.5</a:t>
            </a:r>
          </a:p>
          <a:p>
            <a:pPr>
              <a:lnSpc>
                <a:spcPct val="150000"/>
              </a:lnSpc>
            </a:pPr>
            <a:r>
              <a:rPr lang="en-US" altLang="ko-KR" sz="2000" dirty="0" err="1" smtClean="0"/>
              <a:t>L</a:t>
            </a:r>
            <a:r>
              <a:rPr lang="en-US" altLang="ko-KR" sz="2000" baseline="-25000" dirty="0" err="1" smtClean="0"/>
              <a:t>Tot</a:t>
            </a:r>
            <a:r>
              <a:rPr lang="en-US" altLang="ko-KR" sz="2000" dirty="0" smtClean="0"/>
              <a:t>=150 fb-1 for Run 3 </a:t>
            </a:r>
          </a:p>
          <a:p>
            <a:pPr>
              <a:lnSpc>
                <a:spcPct val="150000"/>
              </a:lnSpc>
            </a:pPr>
            <a:r>
              <a:rPr kumimoji="0" lang="en-US" altLang="ko-KR" sz="2000" dirty="0" smtClean="0"/>
              <a:t>1 mm &lt; Decay length &lt; 424 mm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" y="332656"/>
            <a:ext cx="5342000" cy="125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Physics\0.Research\DarkZ\05.Lifetime\화면 캡처 2023-06-08 1558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3" y="2213543"/>
            <a:ext cx="3802900" cy="37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 bwMode="auto">
          <a:xfrm>
            <a:off x="542735" y="5952707"/>
            <a:ext cx="33123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2000" dirty="0" smtClean="0"/>
              <a:t>J. Feng et al., </a:t>
            </a:r>
          </a:p>
          <a:p>
            <a:r>
              <a:rPr lang="en-US" altLang="ko-KR" sz="2000" dirty="0" smtClean="0"/>
              <a:t>PRD 97, 035001 (2018)</a:t>
            </a:r>
            <a:endParaRPr kumimoji="0" lang="en-US" altLang="ko-KR" sz="20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936" y="3052991"/>
            <a:ext cx="4860032" cy="348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91945" y="6328716"/>
            <a:ext cx="289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+mj-ea"/>
                <a:ea typeface="+mj-ea"/>
              </a:rPr>
              <a:t>ATLAS-CONF-2022-054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2852936"/>
            <a:ext cx="3841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Reconstruction efficiency of DV</a:t>
            </a:r>
            <a:endParaRPr lang="ko-KR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0156475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94122"/>
          </a:xfrm>
        </p:spPr>
        <p:txBody>
          <a:bodyPr/>
          <a:lstStyle/>
          <a:p>
            <a:r>
              <a:rPr lang="en-US" altLang="ko-KR" sz="3200" dirty="0" err="1" smtClean="0"/>
              <a:t>SHiP</a:t>
            </a:r>
            <a:r>
              <a:rPr lang="en-US" altLang="ko-KR" sz="3200" dirty="0" smtClean="0"/>
              <a:t> – Search for (long-lived) Hidden Particles</a:t>
            </a:r>
            <a:endParaRPr lang="ko-KR" altLang="en-US" sz="3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4976" cy="55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45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3" y="764704"/>
            <a:ext cx="7992888" cy="244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586110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 bwMode="auto">
          <a:xfrm>
            <a:off x="1024756" y="5445224"/>
            <a:ext cx="41764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000" dirty="0" err="1" smtClean="0"/>
              <a:t>N</a:t>
            </a:r>
            <a:r>
              <a:rPr lang="en-US" altLang="ko-KR" sz="2000" baseline="-25000" dirty="0" err="1" smtClean="0"/>
              <a:t>PoT</a:t>
            </a:r>
            <a:r>
              <a:rPr lang="en-US" altLang="ko-KR" sz="2000" dirty="0" smtClean="0"/>
              <a:t>=6X10</a:t>
            </a:r>
            <a:r>
              <a:rPr lang="en-US" altLang="ko-KR" sz="2000" baseline="30000" dirty="0" smtClean="0"/>
              <a:t>20</a:t>
            </a:r>
            <a:r>
              <a:rPr lang="en-US" altLang="ko-KR" sz="2000" dirty="0" smtClean="0"/>
              <a:t> for 15 </a:t>
            </a:r>
            <a:r>
              <a:rPr lang="en-US" altLang="ko-KR" sz="2000" dirty="0" err="1" smtClean="0"/>
              <a:t>yr</a:t>
            </a:r>
            <a:r>
              <a:rPr lang="en-US" altLang="ko-KR" sz="2000" dirty="0" smtClean="0"/>
              <a:t> run</a:t>
            </a:r>
          </a:p>
          <a:p>
            <a:pPr>
              <a:lnSpc>
                <a:spcPct val="150000"/>
              </a:lnSpc>
            </a:pPr>
            <a:r>
              <a:rPr kumimoji="0" lang="en-US" altLang="ko-KR" sz="2000" dirty="0" smtClean="0"/>
              <a:t>37 m &lt; Decay length &lt; 87 m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44033"/>
            <a:ext cx="2414575" cy="40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1960" y="4983559"/>
            <a:ext cx="4855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err="1" smtClean="0">
                <a:latin typeface="+mj-ea"/>
                <a:ea typeface="+mj-ea"/>
              </a:rPr>
              <a:t>SHiP</a:t>
            </a:r>
            <a:r>
              <a:rPr lang="en-US" altLang="ko-KR" sz="2000" dirty="0" smtClean="0">
                <a:latin typeface="+mj-ea"/>
                <a:ea typeface="+mj-ea"/>
              </a:rPr>
              <a:t> collaboration, </a:t>
            </a:r>
            <a:r>
              <a:rPr lang="en-US" altLang="ko-KR" sz="2000" dirty="0">
                <a:latin typeface="+mj-ea"/>
                <a:ea typeface="+mj-ea"/>
              </a:rPr>
              <a:t>JHEP </a:t>
            </a:r>
            <a:r>
              <a:rPr lang="en-US" altLang="ko-KR" sz="2000" b="1" dirty="0">
                <a:latin typeface="+mj-ea"/>
                <a:ea typeface="+mj-ea"/>
              </a:rPr>
              <a:t>04</a:t>
            </a:r>
            <a:r>
              <a:rPr lang="en-US" altLang="ko-KR" sz="2000" dirty="0">
                <a:latin typeface="+mj-ea"/>
                <a:ea typeface="+mj-ea"/>
              </a:rPr>
              <a:t>, 199 (2021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endParaRPr lang="ko-KR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8696004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84976" cy="609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 bwMode="auto">
          <a:xfrm>
            <a:off x="1115616" y="116632"/>
            <a:ext cx="26642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2000" dirty="0" smtClean="0"/>
              <a:t>Demand </a:t>
            </a:r>
            <a:r>
              <a:rPr lang="en-US" altLang="ko-KR" sz="2000" dirty="0" err="1" smtClean="0"/>
              <a:t>N</a:t>
            </a:r>
            <a:r>
              <a:rPr lang="en-US" altLang="ko-KR" sz="2000" baseline="-25000" dirty="0" err="1" smtClean="0"/>
              <a:t>ev</a:t>
            </a:r>
            <a:r>
              <a:rPr lang="en-US" altLang="ko-KR" sz="2000" dirty="0" smtClean="0"/>
              <a:t> &gt; 25</a:t>
            </a:r>
            <a:endParaRPr kumimoji="0"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163674402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1369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220797"/>
            <a:ext cx="2520281" cy="40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1185791"/>
            <a:ext cx="1410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+mj-ea"/>
                <a:ea typeface="+mj-ea"/>
              </a:rPr>
              <a:t>assumed</a:t>
            </a:r>
            <a:endParaRPr lang="ko-KR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1659929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altLang="ko-KR" sz="3200" dirty="0" smtClean="0"/>
              <a:t>Summary </a:t>
            </a:r>
            <a:endParaRPr lang="ko-KR" altLang="en-US" sz="3200" dirty="0"/>
          </a:p>
        </p:txBody>
      </p:sp>
      <p:sp>
        <p:nvSpPr>
          <p:cNvPr id="3" name="제목 1"/>
          <p:cNvSpPr txBox="1">
            <a:spLocks/>
          </p:cNvSpPr>
          <p:nvPr/>
        </p:nvSpPr>
        <p:spPr bwMode="auto">
          <a:xfrm>
            <a:off x="611560" y="1412776"/>
            <a:ext cx="78695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742950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altLang="ko-KR" sz="2800" dirty="0" smtClean="0"/>
              <a:t>New scalar doublet mediator fields.</a:t>
            </a:r>
          </a:p>
          <a:p>
            <a:pPr marL="742950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altLang="ko-KR" sz="2800" dirty="0" smtClean="0"/>
              <a:t>Fermionic DM, Dark Z mediation</a:t>
            </a:r>
            <a:endParaRPr kumimoji="0" lang="en-US" altLang="ko-KR" sz="2800" dirty="0"/>
          </a:p>
          <a:p>
            <a:pPr marL="742950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altLang="ko-KR" sz="2800" dirty="0" smtClean="0"/>
              <a:t>Light dark Z favored. </a:t>
            </a:r>
          </a:p>
          <a:p>
            <a:pPr marL="742950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altLang="ko-KR" sz="2800" dirty="0" smtClean="0"/>
              <a:t>Type I 2HDM-like Higgs sector</a:t>
            </a:r>
          </a:p>
          <a:p>
            <a:pPr marL="742950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altLang="ko-KR" sz="2800" dirty="0" smtClean="0"/>
              <a:t>Application : </a:t>
            </a:r>
            <a:r>
              <a:rPr kumimoji="0" lang="en-US" altLang="ko-KR" sz="2800" dirty="0" err="1" smtClean="0"/>
              <a:t>positronium</a:t>
            </a:r>
            <a:r>
              <a:rPr kumimoji="0" lang="en-US" altLang="ko-KR" sz="2800" dirty="0" smtClean="0"/>
              <a:t> decays</a:t>
            </a:r>
          </a:p>
          <a:p>
            <a:pPr marL="742950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altLang="ko-KR" sz="2800" dirty="0" smtClean="0"/>
              <a:t>Application : LLP </a:t>
            </a:r>
            <a:r>
              <a:rPr kumimoji="0" lang="en-US" altLang="ko-KR" sz="2800" dirty="0" smtClean="0"/>
              <a:t>searches</a:t>
            </a:r>
          </a:p>
          <a:p>
            <a:pPr marL="742950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altLang="ko-KR" sz="2800" dirty="0" smtClean="0"/>
              <a:t>More</a:t>
            </a:r>
            <a:r>
              <a:rPr kumimoji="0" lang="ko-KR" altLang="en-US" sz="2800" dirty="0" smtClean="0"/>
              <a:t> </a:t>
            </a:r>
            <a:r>
              <a:rPr kumimoji="0" lang="en-US" altLang="ko-KR" sz="2800" dirty="0" err="1" smtClean="0"/>
              <a:t>phenomenologies</a:t>
            </a:r>
            <a:r>
              <a:rPr kumimoji="0" lang="en-US" altLang="ko-KR" sz="2800" dirty="0" smtClean="0"/>
              <a:t>… (cosmology, new experiments,…)</a:t>
            </a:r>
            <a:endParaRPr kumimoji="0"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val="143368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ko-KR" altLang="en-US" sz="3200" dirty="0" smtClean="0"/>
              <a:t>한국 입자물리학 발전을 위한 제언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75416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1750"/>
            <a:ext cx="8601273" cy="400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5780950"/>
            <a:ext cx="3041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+mj-ea"/>
                <a:ea typeface="+mj-ea"/>
              </a:rPr>
              <a:t>P</a:t>
            </a:r>
            <a:r>
              <a:rPr lang="ko-KR" altLang="en-US" sz="2400" dirty="0" smtClean="0">
                <a:latin typeface="+mj-ea"/>
                <a:ea typeface="+mj-ea"/>
              </a:rPr>
              <a:t>모 교수님 </a:t>
            </a:r>
            <a:r>
              <a:rPr lang="ko-KR" altLang="en-US" sz="2400" dirty="0" err="1" smtClean="0">
                <a:latin typeface="+mj-ea"/>
                <a:ea typeface="+mj-ea"/>
              </a:rPr>
              <a:t>페이스북</a:t>
            </a:r>
            <a:endParaRPr lang="ko-KR" altLang="en-US" sz="2400" baseline="-25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7959176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ko-KR" altLang="en-US" sz="3200" dirty="0" smtClean="0"/>
              <a:t>그런데 연구할 사람도 부족하지 않나</a:t>
            </a:r>
            <a:r>
              <a:rPr lang="en-US" altLang="ko-KR" sz="3200" dirty="0" smtClean="0"/>
              <a:t>?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96469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2024.01.17여수학회\12357228_644147645726088_419457330207437725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6022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216024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ko-KR" altLang="en-US" sz="3200" dirty="0" smtClean="0"/>
              <a:t>더 많은 학생을 교육하고 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ko-KR" altLang="en-US" sz="3200" dirty="0" smtClean="0"/>
              <a:t>더 많은 입자물리학자를 배출해야 한다</a:t>
            </a:r>
            <a:r>
              <a:rPr lang="en-US" altLang="ko-KR" sz="3200" dirty="0" smtClean="0"/>
              <a:t>!</a:t>
            </a:r>
            <a:endParaRPr lang="ko-KR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4653136"/>
            <a:ext cx="270298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2400" baseline="-25000" dirty="0" smtClean="0">
                <a:latin typeface="+mj-ea"/>
                <a:ea typeface="+mj-ea"/>
              </a:rPr>
              <a:t>연세대와 중앙대에 박수를</a:t>
            </a:r>
            <a:r>
              <a:rPr lang="en-US" altLang="ko-KR" sz="2400" baseline="-25000" dirty="0" smtClean="0">
                <a:latin typeface="+mj-ea"/>
                <a:ea typeface="+mj-ea"/>
              </a:rPr>
              <a:t>. </a:t>
            </a:r>
            <a:endParaRPr lang="ko-KR" altLang="en-US" sz="2400" baseline="-25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67272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/>
          <a:lstStyle/>
          <a:p>
            <a:r>
              <a:rPr lang="ko-KR" altLang="en-US" sz="3200" dirty="0" smtClean="0"/>
              <a:t>감사합니다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15619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en-US" altLang="ko-KR" sz="3200" dirty="0" smtClean="0"/>
              <a:t>Backup slides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69457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953807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966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Experimental bounds</a:t>
            </a:r>
            <a:endParaRPr lang="ko-KR" altLang="en-US" sz="3200" dirty="0"/>
          </a:p>
        </p:txBody>
      </p:sp>
      <p:sp>
        <p:nvSpPr>
          <p:cNvPr id="4" name="제목 1"/>
          <p:cNvSpPr txBox="1">
            <a:spLocks/>
          </p:cNvSpPr>
          <p:nvPr/>
        </p:nvSpPr>
        <p:spPr bwMode="auto">
          <a:xfrm>
            <a:off x="1763688" y="2876478"/>
            <a:ext cx="7092489" cy="81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2400" dirty="0" smtClean="0"/>
              <a:t>C. Vigo et al., Phys. Rev. Lett. 124, 101803 (2020).</a:t>
            </a:r>
            <a:endParaRPr kumimoji="0" lang="ko-KR" altLang="en-US" sz="2400" dirty="0"/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475052" y="18448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3200" dirty="0" smtClean="0"/>
              <a:t>Br(</a:t>
            </a:r>
            <a:r>
              <a:rPr kumimoji="0" lang="en-US" altLang="ko-KR" sz="3200" dirty="0" err="1" smtClean="0"/>
              <a:t>o-Ps→invisible</a:t>
            </a:r>
            <a:r>
              <a:rPr kumimoji="0" lang="en-US" altLang="ko-KR" sz="3200" dirty="0" smtClean="0"/>
              <a:t>) &lt; 1.7 X 10</a:t>
            </a:r>
            <a:r>
              <a:rPr kumimoji="0" lang="en-US" altLang="ko-KR" sz="3200" baseline="30000" dirty="0" smtClean="0"/>
              <a:t>-5</a:t>
            </a:r>
            <a:endParaRPr kumimoji="0" lang="ko-KR" altLang="en-US" sz="3200" baseline="30000" dirty="0"/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546597" y="4149080"/>
            <a:ext cx="82296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3200" dirty="0" smtClean="0"/>
              <a:t>No bounds for Br(</a:t>
            </a:r>
            <a:r>
              <a:rPr kumimoji="0" lang="en-US" altLang="ko-KR" sz="3200" dirty="0" err="1"/>
              <a:t>p</a:t>
            </a:r>
            <a:r>
              <a:rPr kumimoji="0" lang="en-US" altLang="ko-KR" sz="3200" dirty="0" err="1" smtClean="0"/>
              <a:t>-Ps→single</a:t>
            </a:r>
            <a:r>
              <a:rPr kumimoji="0" lang="en-US" altLang="ko-KR" sz="3200" dirty="0" smtClean="0"/>
              <a:t> photon)</a:t>
            </a:r>
          </a:p>
          <a:p>
            <a:endParaRPr kumimoji="0" lang="ko-KR" altLang="en-US" sz="3200" baseline="30000" dirty="0"/>
          </a:p>
        </p:txBody>
      </p:sp>
      <p:sp>
        <p:nvSpPr>
          <p:cNvPr id="7" name="제목 1"/>
          <p:cNvSpPr txBox="1">
            <a:spLocks/>
          </p:cNvSpPr>
          <p:nvPr/>
        </p:nvSpPr>
        <p:spPr bwMode="auto">
          <a:xfrm>
            <a:off x="1893973" y="5013176"/>
            <a:ext cx="7092489" cy="81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2400" dirty="0" smtClean="0"/>
              <a:t>Or I have not found it yet.</a:t>
            </a:r>
            <a:endParaRPr kumimoji="0"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77149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-180528" y="1509936"/>
            <a:ext cx="5976664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395636"/>
            <a:ext cx="3888432" cy="1143000"/>
          </a:xfrm>
        </p:spPr>
        <p:txBody>
          <a:bodyPr/>
          <a:lstStyle/>
          <a:p>
            <a:r>
              <a:rPr lang="en-US" altLang="ko-KR" b="1" dirty="0" smtClean="0"/>
              <a:t>Outline</a:t>
            </a:r>
            <a:endParaRPr lang="ko-KR" altLang="en-US" b="1" dirty="0"/>
          </a:p>
        </p:txBody>
      </p:sp>
      <p:sp>
        <p:nvSpPr>
          <p:cNvPr id="4" name="제목 1"/>
          <p:cNvSpPr txBox="1">
            <a:spLocks/>
          </p:cNvSpPr>
          <p:nvPr/>
        </p:nvSpPr>
        <p:spPr bwMode="auto">
          <a:xfrm>
            <a:off x="827584" y="2780928"/>
            <a:ext cx="78695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kumimoji="0" lang="en-US" altLang="ko-KR" sz="2800" dirty="0" smtClean="0"/>
              <a:t>Fermion as a DM candidate 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kumimoji="0" lang="en-US" altLang="ko-KR" sz="2800" dirty="0" smtClean="0"/>
              <a:t>Fermionic DM model with the dark Z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kumimoji="0" lang="en-US" altLang="ko-KR" sz="2800" dirty="0" err="1" smtClean="0"/>
              <a:t>Positronium</a:t>
            </a:r>
            <a:r>
              <a:rPr kumimoji="0" lang="en-US" altLang="ko-KR" sz="2800" dirty="0" smtClean="0"/>
              <a:t> decays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kumimoji="0" lang="en-US" altLang="ko-KR" sz="2800" dirty="0" smtClean="0"/>
              <a:t>Dark Z lifetime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kumimoji="0" lang="en-US" altLang="ko-KR" sz="2800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351803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altLang="ko-KR" sz="4000" dirty="0" smtClean="0"/>
              <a:t>1. Fermion as a DM candidate</a:t>
            </a:r>
            <a:endParaRPr lang="ko-KR" alt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275198" y="4293096"/>
            <a:ext cx="6595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+mj-lt"/>
              </a:rPr>
              <a:t>Dimension-5 interaction</a:t>
            </a:r>
          </a:p>
          <a:p>
            <a:r>
              <a:rPr lang="en-US" altLang="ko-KR" sz="2400" dirty="0" smtClean="0">
                <a:latin typeface="+mj-lt"/>
              </a:rPr>
              <a:t>Higgs mediation after EWSB</a:t>
            </a:r>
          </a:p>
          <a:p>
            <a:r>
              <a:rPr lang="en-US" altLang="ko-KR" sz="2400" dirty="0" smtClean="0">
                <a:latin typeface="+mj-lt"/>
              </a:rPr>
              <a:t>satisfy the relic abundance &amp; direct detection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 bwMode="auto">
          <a:xfrm>
            <a:off x="755576" y="1916832"/>
            <a:ext cx="805223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kumimoji="0" lang="en-US" altLang="ko-KR" sz="2800" dirty="0" smtClean="0"/>
              <a:t>Minimal model </a:t>
            </a:r>
          </a:p>
          <a:p>
            <a:pPr algn="l"/>
            <a:r>
              <a:rPr kumimoji="0" lang="en-US" altLang="ko-KR" sz="2800" dirty="0"/>
              <a:t> </a:t>
            </a:r>
            <a:r>
              <a:rPr kumimoji="0" lang="en-US" altLang="ko-KR" sz="2800" dirty="0" smtClean="0"/>
              <a:t>         : How to connect to the SM?</a:t>
            </a:r>
            <a:endParaRPr kumimoji="0" lang="en-US" altLang="ko-KR" sz="2800" dirty="0"/>
          </a:p>
        </p:txBody>
      </p:sp>
      <p:sp>
        <p:nvSpPr>
          <p:cNvPr id="12" name="제목 1"/>
          <p:cNvSpPr txBox="1">
            <a:spLocks/>
          </p:cNvSpPr>
          <p:nvPr/>
        </p:nvSpPr>
        <p:spPr bwMode="auto">
          <a:xfrm>
            <a:off x="2783197" y="5922858"/>
            <a:ext cx="62114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2000" dirty="0" smtClean="0"/>
              <a:t>Y.G. Kim, KYL, PRD 75, 115012 (2007)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66" y="3162239"/>
            <a:ext cx="30670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22" y="3295588"/>
            <a:ext cx="1438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24" y="3214626"/>
            <a:ext cx="13811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오른쪽 화살표 12"/>
          <p:cNvSpPr/>
          <p:nvPr/>
        </p:nvSpPr>
        <p:spPr>
          <a:xfrm>
            <a:off x="4444992" y="3367598"/>
            <a:ext cx="372704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8361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2788" y="4437112"/>
            <a:ext cx="8280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+mj-lt"/>
              </a:rPr>
              <a:t>Singlet scalar is the mediator.</a:t>
            </a:r>
          </a:p>
          <a:p>
            <a:r>
              <a:rPr lang="en-US" altLang="ko-KR" sz="2400" dirty="0" smtClean="0">
                <a:latin typeface="+mj-lt"/>
              </a:rPr>
              <a:t>After EWSB, </a:t>
            </a:r>
            <a:r>
              <a:rPr lang="en-US" altLang="ko-KR" sz="2400" dirty="0" err="1" smtClean="0">
                <a:latin typeface="+mj-lt"/>
              </a:rPr>
              <a:t>Higgses</a:t>
            </a:r>
            <a:r>
              <a:rPr lang="en-US" altLang="ko-KR" sz="2400" dirty="0" smtClean="0">
                <a:latin typeface="+mj-lt"/>
              </a:rPr>
              <a:t> mediation </a:t>
            </a:r>
          </a:p>
          <a:p>
            <a:r>
              <a:rPr lang="en-US" altLang="ko-KR" sz="2400" dirty="0" smtClean="0">
                <a:latin typeface="+mj-lt"/>
              </a:rPr>
              <a:t>satisfy the DM phenomenology &amp; Higgs phenomenology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 bwMode="auto">
          <a:xfrm>
            <a:off x="682771" y="404664"/>
            <a:ext cx="805223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kumimoji="0" lang="en-US" altLang="ko-KR" sz="2800" dirty="0" smtClean="0"/>
              <a:t>Minimal RENORMALIZABLE model 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 bwMode="auto">
          <a:xfrm>
            <a:off x="2523587" y="5922858"/>
            <a:ext cx="62114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2000" dirty="0" smtClean="0"/>
              <a:t>KYL, Y.G. Kim, S. Shin, JHEP </a:t>
            </a:r>
            <a:r>
              <a:rPr kumimoji="0" lang="en-US" altLang="ko-KR" sz="2000" dirty="0"/>
              <a:t>0</a:t>
            </a:r>
            <a:r>
              <a:rPr kumimoji="0" lang="en-US" altLang="ko-KR" sz="2000" dirty="0" smtClean="0"/>
              <a:t>5, 100 (2008)</a:t>
            </a:r>
          </a:p>
        </p:txBody>
      </p:sp>
      <p:sp>
        <p:nvSpPr>
          <p:cNvPr id="13" name="오른쪽 화살표 12"/>
          <p:cNvSpPr/>
          <p:nvPr/>
        </p:nvSpPr>
        <p:spPr>
          <a:xfrm>
            <a:off x="4075591" y="3391751"/>
            <a:ext cx="372704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53" y="1949741"/>
            <a:ext cx="31623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7" y="1304030"/>
            <a:ext cx="35528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88903"/>
            <a:ext cx="2158714" cy="46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08" y="3654366"/>
            <a:ext cx="1499681" cy="43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09" y="2368841"/>
            <a:ext cx="4611011" cy="56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363" y="3126605"/>
            <a:ext cx="3079296" cy="105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705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0474" y="332656"/>
            <a:ext cx="8229600" cy="1143000"/>
          </a:xfrm>
        </p:spPr>
        <p:txBody>
          <a:bodyPr/>
          <a:lstStyle/>
          <a:p>
            <a:r>
              <a:rPr lang="en-US" altLang="ko-KR" sz="4000" dirty="0" smtClean="0"/>
              <a:t>2. Fermionic DM and the Dark Z</a:t>
            </a:r>
            <a:endParaRPr lang="ko-KR" altLang="en-US" sz="4000" dirty="0"/>
          </a:p>
        </p:txBody>
      </p:sp>
      <p:sp>
        <p:nvSpPr>
          <p:cNvPr id="3" name="타원 2"/>
          <p:cNvSpPr/>
          <p:nvPr/>
        </p:nvSpPr>
        <p:spPr>
          <a:xfrm>
            <a:off x="971600" y="2708920"/>
            <a:ext cx="2664296" cy="1418456"/>
          </a:xfrm>
          <a:prstGeom prst="ellipse">
            <a:avLst/>
          </a:prstGeom>
          <a:solidFill>
            <a:srgbClr val="FFFF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5292080" y="2708920"/>
            <a:ext cx="2664296" cy="14184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911653" y="3125760"/>
            <a:ext cx="784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atin typeface="+mj-lt"/>
              </a:rPr>
              <a:t>SM</a:t>
            </a:r>
            <a:endParaRPr lang="ko-KR" altLang="en-US" sz="3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3672" y="2911659"/>
            <a:ext cx="2421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atin typeface="+mj-lt"/>
              </a:rPr>
              <a:t>QED-like</a:t>
            </a:r>
          </a:p>
          <a:p>
            <a:pPr algn="ctr"/>
            <a:r>
              <a:rPr lang="en-US" altLang="ko-KR" sz="2800" dirty="0">
                <a:latin typeface="+mj-lt"/>
              </a:rPr>
              <a:t>h</a:t>
            </a:r>
            <a:r>
              <a:rPr lang="en-US" altLang="ko-KR" sz="2800" dirty="0" smtClean="0">
                <a:latin typeface="+mj-lt"/>
              </a:rPr>
              <a:t>idden sector</a:t>
            </a:r>
            <a:endParaRPr lang="ko-KR" altLang="en-US" sz="2800" dirty="0">
              <a:latin typeface="+mj-lt"/>
            </a:endParaRPr>
          </a:p>
        </p:txBody>
      </p:sp>
      <p:sp>
        <p:nvSpPr>
          <p:cNvPr id="7" name="왼쪽/오른쪽 화살표 6"/>
          <p:cNvSpPr/>
          <p:nvPr/>
        </p:nvSpPr>
        <p:spPr>
          <a:xfrm>
            <a:off x="3779912" y="3175830"/>
            <a:ext cx="1368152" cy="484632"/>
          </a:xfrm>
          <a:prstGeom prst="leftRightArrow">
            <a:avLst>
              <a:gd name="adj1" fmla="val 31592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31840" y="3865766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+mj-lt"/>
              </a:rPr>
              <a:t>SU(2)</a:t>
            </a:r>
            <a:r>
              <a:rPr lang="en-US" altLang="ko-KR" sz="2800" baseline="-25000" dirty="0" smtClean="0">
                <a:latin typeface="+mj-lt"/>
              </a:rPr>
              <a:t>L</a:t>
            </a:r>
            <a:endParaRPr lang="ko-KR" altLang="en-US" sz="2800" baseline="-25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8381" y="3866159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+mj-lt"/>
              </a:rPr>
              <a:t>U(1)</a:t>
            </a:r>
            <a:r>
              <a:rPr lang="en-US" altLang="ko-KR" sz="2800" baseline="-25000" dirty="0" smtClean="0">
                <a:latin typeface="+mj-lt"/>
              </a:rPr>
              <a:t>X</a:t>
            </a:r>
            <a:endParaRPr lang="ko-KR" altLang="en-US" sz="2800" baseline="-25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5808" y="2564904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+mj-lt"/>
              </a:rPr>
              <a:t>s</a:t>
            </a:r>
            <a:r>
              <a:rPr lang="en-US" altLang="ko-KR" sz="2400" dirty="0" smtClean="0">
                <a:latin typeface="+mj-lt"/>
              </a:rPr>
              <a:t>calar doublet</a:t>
            </a:r>
            <a:endParaRPr lang="ko-KR" altLang="en-US" sz="2400" baseline="-25000" dirty="0">
              <a:latin typeface="+mj-lt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 bwMode="auto">
          <a:xfrm>
            <a:off x="2303749" y="1700808"/>
            <a:ext cx="61566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/>
            <a:r>
              <a:rPr kumimoji="0" lang="en-US" altLang="ko-KR" sz="2000" dirty="0" smtClean="0"/>
              <a:t>D.-W. Jung, Y.G. Kim, KYL, S.-h. Nam, C. Yu, </a:t>
            </a:r>
          </a:p>
          <a:p>
            <a:pPr algn="r"/>
            <a:r>
              <a:rPr kumimoji="0" lang="en-US" altLang="ko-KR" sz="2000" dirty="0" smtClean="0"/>
              <a:t>Eur. Phys. J. C 80 (6) 513 (2020)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576" y="4797152"/>
            <a:ext cx="78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+mj-lt"/>
              </a:rPr>
              <a:t>A new scalar doublet is the mediator.</a:t>
            </a:r>
          </a:p>
          <a:p>
            <a:r>
              <a:rPr lang="en-US" altLang="ko-KR" sz="2400" dirty="0" smtClean="0">
                <a:latin typeface="+mj-lt"/>
              </a:rPr>
              <a:t>Additional U(1)</a:t>
            </a:r>
            <a:r>
              <a:rPr lang="en-US" altLang="ko-KR" sz="2400" baseline="-25000" dirty="0" smtClean="0">
                <a:latin typeface="+mj-lt"/>
              </a:rPr>
              <a:t>X</a:t>
            </a:r>
            <a:r>
              <a:rPr lang="en-US" altLang="ko-KR" sz="2400" dirty="0" smtClean="0">
                <a:latin typeface="+mj-lt"/>
              </a:rPr>
              <a:t> connect the hidden fermion to the mediator scalar doublet.  </a:t>
            </a:r>
          </a:p>
          <a:p>
            <a:r>
              <a:rPr lang="en-US" altLang="ko-KR" sz="2400" dirty="0" smtClean="0">
                <a:latin typeface="+mj-lt"/>
              </a:rPr>
              <a:t>The hidden sector is QED-like.</a:t>
            </a:r>
            <a:endParaRPr lang="en-US" altLang="ko-KR" sz="24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35433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01155" y="5157192"/>
            <a:ext cx="6957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+mj-ea"/>
                <a:ea typeface="+mj-ea"/>
              </a:rPr>
              <a:t>EWSB also breaks U(1)</a:t>
            </a:r>
            <a:r>
              <a:rPr lang="en-US" altLang="ko-KR" sz="2400" baseline="-25000" dirty="0" smtClean="0">
                <a:latin typeface="+mj-ea"/>
                <a:ea typeface="+mj-ea"/>
              </a:rPr>
              <a:t>X</a:t>
            </a:r>
            <a:r>
              <a:rPr lang="en-US" altLang="ko-KR" sz="2400" dirty="0" smtClean="0">
                <a:latin typeface="+mj-ea"/>
                <a:ea typeface="+mj-ea"/>
              </a:rPr>
              <a:t> . → No new mass scale </a:t>
            </a:r>
          </a:p>
          <a:p>
            <a:r>
              <a:rPr lang="en-US" altLang="ko-KR" sz="2400" dirty="0" smtClean="0">
                <a:latin typeface="+mj-lt"/>
              </a:rPr>
              <a:t>After EWSB, Dark Z mediation </a:t>
            </a:r>
          </a:p>
          <a:p>
            <a:r>
              <a:rPr lang="en-US" altLang="ko-KR" sz="2400" dirty="0" smtClean="0">
                <a:latin typeface="+mj-lt"/>
              </a:rPr>
              <a:t>EW &amp; Higgs &amp; DM phenomenology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 bwMode="auto">
          <a:xfrm>
            <a:off x="546876" y="260648"/>
            <a:ext cx="80522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kumimoji="0" lang="en-US" altLang="ko-KR" sz="2800" dirty="0" smtClean="0"/>
              <a:t>SM side : 2 HDM of type I + U(1)</a:t>
            </a:r>
            <a:r>
              <a:rPr kumimoji="0" lang="en-US" altLang="ko-KR" sz="2800" baseline="-25000" dirty="0" smtClean="0"/>
              <a:t>X</a:t>
            </a:r>
          </a:p>
        </p:txBody>
      </p:sp>
      <p:sp>
        <p:nvSpPr>
          <p:cNvPr id="13" name="오른쪽 화살표 12"/>
          <p:cNvSpPr/>
          <p:nvPr/>
        </p:nvSpPr>
        <p:spPr>
          <a:xfrm>
            <a:off x="3579688" y="3573016"/>
            <a:ext cx="372704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92" y="1100089"/>
            <a:ext cx="41148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21525"/>
            <a:ext cx="4540524" cy="181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" y="3315269"/>
            <a:ext cx="2914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 bwMode="auto">
          <a:xfrm>
            <a:off x="2123728" y="2671714"/>
            <a:ext cx="685761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kumimoji="0" lang="en-US" altLang="ko-KR" sz="1800" dirty="0"/>
              <a:t>P. </a:t>
            </a:r>
            <a:r>
              <a:rPr kumimoji="0" lang="en-US" altLang="ko-KR" sz="1800" dirty="0" err="1"/>
              <a:t>Ko</a:t>
            </a:r>
            <a:r>
              <a:rPr kumimoji="0" lang="en-US" altLang="ko-KR" sz="1800" dirty="0"/>
              <a:t>, Y. </a:t>
            </a:r>
            <a:r>
              <a:rPr kumimoji="0" lang="en-US" altLang="ko-KR" sz="1800" dirty="0" err="1"/>
              <a:t>Omura</a:t>
            </a:r>
            <a:r>
              <a:rPr kumimoji="0" lang="en-US" altLang="ko-KR" sz="1800" dirty="0"/>
              <a:t>, C. Yu, </a:t>
            </a:r>
            <a:r>
              <a:rPr kumimoji="0" lang="en-US" altLang="ko-KR" sz="1800" dirty="0" smtClean="0"/>
              <a:t>PLB </a:t>
            </a:r>
            <a:r>
              <a:rPr kumimoji="0" lang="en-US" altLang="ko-KR" sz="1800" dirty="0"/>
              <a:t>717, 202 (2012); </a:t>
            </a:r>
            <a:r>
              <a:rPr kumimoji="0" lang="en-US" altLang="ko-KR" sz="1800" dirty="0" smtClean="0"/>
              <a:t>JHEP </a:t>
            </a:r>
            <a:r>
              <a:rPr kumimoji="0" lang="en-US" altLang="ko-KR" sz="1800" dirty="0"/>
              <a:t>01, 016 (2014). </a:t>
            </a:r>
            <a:endParaRPr kumimoji="0" lang="en-US" altLang="ko-KR" sz="1800" dirty="0" smtClean="0"/>
          </a:p>
        </p:txBody>
      </p:sp>
    </p:spTree>
    <p:extLst>
      <p:ext uri="{BB962C8B-B14F-4D97-AF65-F5344CB8AC3E}">
        <p14:creationId xmlns:p14="http://schemas.microsoft.com/office/powerpoint/2010/main" val="2853576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15284</TotalTime>
  <Words>715</Words>
  <Application>Microsoft Office PowerPoint</Application>
  <PresentationFormat>화면 슬라이드 쇼(4:3)</PresentationFormat>
  <Paragraphs>128</Paragraphs>
  <Slides>44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Outline</vt:lpstr>
      <vt:lpstr>1. Fermion as a DM candidate</vt:lpstr>
      <vt:lpstr>PowerPoint 프레젠테이션</vt:lpstr>
      <vt:lpstr>2. Fermionic DM and the Dark Z</vt:lpstr>
      <vt:lpstr>PowerPoint 프레젠테이션</vt:lpstr>
      <vt:lpstr>Features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3. Positronium decays</vt:lpstr>
      <vt:lpstr>PowerPoint 프레젠테이션</vt:lpstr>
      <vt:lpstr>PowerPoint 프레젠테이션</vt:lpstr>
      <vt:lpstr>Possible New Physics Contributions</vt:lpstr>
      <vt:lpstr>Invisible decays / Single photon decays</vt:lpstr>
      <vt:lpstr>PowerPoint 프레젠테이션</vt:lpstr>
      <vt:lpstr>PowerPoint 프레젠테이션</vt:lpstr>
      <vt:lpstr>4. Dark Z Lifetime</vt:lpstr>
      <vt:lpstr>PowerPoint 프레젠테이션</vt:lpstr>
      <vt:lpstr>PowerPoint 프레젠테이션</vt:lpstr>
      <vt:lpstr>PowerPoint 프레젠테이션</vt:lpstr>
      <vt:lpstr>LLP search at the LHC</vt:lpstr>
      <vt:lpstr>PowerPoint 프레젠테이션</vt:lpstr>
      <vt:lpstr>SHiP – Search for (long-lived) Hidden Particles</vt:lpstr>
      <vt:lpstr>PowerPoint 프레젠테이션</vt:lpstr>
      <vt:lpstr>PowerPoint 프레젠테이션</vt:lpstr>
      <vt:lpstr>PowerPoint 프레젠테이션</vt:lpstr>
      <vt:lpstr>Summary </vt:lpstr>
      <vt:lpstr>한국 입자물리학 발전을 위한 제언</vt:lpstr>
      <vt:lpstr>PowerPoint 프레젠테이션</vt:lpstr>
      <vt:lpstr>그런데 연구할 사람도 부족하지 않나?</vt:lpstr>
      <vt:lpstr>더 많은 학생을 교육하고  더 많은 입자물리학자를 배출해야 한다!</vt:lpstr>
      <vt:lpstr>감사합니다.</vt:lpstr>
      <vt:lpstr>Backup slides</vt:lpstr>
      <vt:lpstr>PowerPoint 프레젠테이션</vt:lpstr>
      <vt:lpstr>Experimental bounds</vt:lpstr>
    </vt:vector>
  </TitlesOfParts>
  <Company>KAIST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Phenomenology of charged Higgs boson  in the LR model</dc:title>
  <dc:creator>이강영</dc:creator>
  <cp:lastModifiedBy>kylee</cp:lastModifiedBy>
  <cp:revision>1047</cp:revision>
  <dcterms:created xsi:type="dcterms:W3CDTF">2008-02-24T07:52:21Z</dcterms:created>
  <dcterms:modified xsi:type="dcterms:W3CDTF">2024-01-18T00:54:19Z</dcterms:modified>
</cp:coreProperties>
</file>